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356" r:id="rId2"/>
    <p:sldId id="309" r:id="rId3"/>
    <p:sldId id="643" r:id="rId4"/>
    <p:sldId id="644" r:id="rId5"/>
    <p:sldId id="442" r:id="rId6"/>
    <p:sldId id="612" r:id="rId7"/>
    <p:sldId id="355" r:id="rId8"/>
    <p:sldId id="290" r:id="rId9"/>
    <p:sldId id="647" r:id="rId10"/>
    <p:sldId id="257" r:id="rId11"/>
    <p:sldId id="258" r:id="rId12"/>
    <p:sldId id="259" r:id="rId13"/>
    <p:sldId id="645" r:id="rId14"/>
    <p:sldId id="264" r:id="rId15"/>
    <p:sldId id="265" r:id="rId16"/>
    <p:sldId id="26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7493C"/>
    <a:srgbClr val="19A1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10"/>
    <p:restoredTop sz="94653"/>
  </p:normalViewPr>
  <p:slideViewPr>
    <p:cSldViewPr snapToGrid="0" snapToObjects="1" showGuides="1">
      <p:cViewPr varScale="1">
        <p:scale>
          <a:sx n="122" d="100"/>
          <a:sy n="122" d="100"/>
        </p:scale>
        <p:origin x="108" y="2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ndelaria Mercado" userId="74ea9816-0cf7-4726-a3be-771a0811795a" providerId="ADAL" clId="{D9529BB9-B5A8-4423-A6B1-F2650AB866E4}"/>
    <pc:docChg chg="delSld">
      <pc:chgData name="Candelaria Mercado" userId="74ea9816-0cf7-4726-a3be-771a0811795a" providerId="ADAL" clId="{D9529BB9-B5A8-4423-A6B1-F2650AB866E4}" dt="2024-04-25T15:44:51.019" v="10" actId="2696"/>
      <pc:docMkLst>
        <pc:docMk/>
      </pc:docMkLst>
      <pc:sldChg chg="del">
        <pc:chgData name="Candelaria Mercado" userId="74ea9816-0cf7-4726-a3be-771a0811795a" providerId="ADAL" clId="{D9529BB9-B5A8-4423-A6B1-F2650AB866E4}" dt="2024-04-25T15:44:51.019" v="10" actId="2696"/>
        <pc:sldMkLst>
          <pc:docMk/>
          <pc:sldMk cId="1399866394" sldId="261"/>
        </pc:sldMkLst>
      </pc:sldChg>
      <pc:sldChg chg="del">
        <pc:chgData name="Candelaria Mercado" userId="74ea9816-0cf7-4726-a3be-771a0811795a" providerId="ADAL" clId="{D9529BB9-B5A8-4423-A6B1-F2650AB866E4}" dt="2024-04-25T15:43:42.001" v="1" actId="2696"/>
        <pc:sldMkLst>
          <pc:docMk/>
          <pc:sldMk cId="0" sldId="275"/>
        </pc:sldMkLst>
      </pc:sldChg>
      <pc:sldChg chg="del">
        <pc:chgData name="Candelaria Mercado" userId="74ea9816-0cf7-4726-a3be-771a0811795a" providerId="ADAL" clId="{D9529BB9-B5A8-4423-A6B1-F2650AB866E4}" dt="2024-04-25T15:43:47.516" v="2" actId="2696"/>
        <pc:sldMkLst>
          <pc:docMk/>
          <pc:sldMk cId="0" sldId="276"/>
        </pc:sldMkLst>
      </pc:sldChg>
      <pc:sldChg chg="del">
        <pc:chgData name="Candelaria Mercado" userId="74ea9816-0cf7-4726-a3be-771a0811795a" providerId="ADAL" clId="{D9529BB9-B5A8-4423-A6B1-F2650AB866E4}" dt="2024-04-25T15:43:36.501" v="0" actId="2696"/>
        <pc:sldMkLst>
          <pc:docMk/>
          <pc:sldMk cId="3427417653" sldId="634"/>
        </pc:sldMkLst>
      </pc:sldChg>
      <pc:sldChg chg="del">
        <pc:chgData name="Candelaria Mercado" userId="74ea9816-0cf7-4726-a3be-771a0811795a" providerId="ADAL" clId="{D9529BB9-B5A8-4423-A6B1-F2650AB866E4}" dt="2024-04-25T15:43:57.308" v="5" actId="2696"/>
        <pc:sldMkLst>
          <pc:docMk/>
          <pc:sldMk cId="2271117379" sldId="636"/>
        </pc:sldMkLst>
      </pc:sldChg>
      <pc:sldChg chg="del">
        <pc:chgData name="Candelaria Mercado" userId="74ea9816-0cf7-4726-a3be-771a0811795a" providerId="ADAL" clId="{D9529BB9-B5A8-4423-A6B1-F2650AB866E4}" dt="2024-04-25T15:44:02.727" v="7" actId="2696"/>
        <pc:sldMkLst>
          <pc:docMk/>
          <pc:sldMk cId="45928997" sldId="637"/>
        </pc:sldMkLst>
      </pc:sldChg>
      <pc:sldChg chg="del">
        <pc:chgData name="Candelaria Mercado" userId="74ea9816-0cf7-4726-a3be-771a0811795a" providerId="ADAL" clId="{D9529BB9-B5A8-4423-A6B1-F2650AB866E4}" dt="2024-04-25T15:44:00.110" v="6" actId="2696"/>
        <pc:sldMkLst>
          <pc:docMk/>
          <pc:sldMk cId="2971374662" sldId="639"/>
        </pc:sldMkLst>
      </pc:sldChg>
      <pc:sldChg chg="del">
        <pc:chgData name="Candelaria Mercado" userId="74ea9816-0cf7-4726-a3be-771a0811795a" providerId="ADAL" clId="{D9529BB9-B5A8-4423-A6B1-F2650AB866E4}" dt="2024-04-25T15:44:05.245" v="8" actId="2696"/>
        <pc:sldMkLst>
          <pc:docMk/>
          <pc:sldMk cId="3185868620" sldId="640"/>
        </pc:sldMkLst>
      </pc:sldChg>
      <pc:sldChg chg="del">
        <pc:chgData name="Candelaria Mercado" userId="74ea9816-0cf7-4726-a3be-771a0811795a" providerId="ADAL" clId="{D9529BB9-B5A8-4423-A6B1-F2650AB866E4}" dt="2024-04-25T15:43:50.817" v="3" actId="2696"/>
        <pc:sldMkLst>
          <pc:docMk/>
          <pc:sldMk cId="982929928" sldId="641"/>
        </pc:sldMkLst>
      </pc:sldChg>
      <pc:sldChg chg="del">
        <pc:chgData name="Candelaria Mercado" userId="74ea9816-0cf7-4726-a3be-771a0811795a" providerId="ADAL" clId="{D9529BB9-B5A8-4423-A6B1-F2650AB866E4}" dt="2024-04-25T15:43:53.241" v="4" actId="2696"/>
        <pc:sldMkLst>
          <pc:docMk/>
          <pc:sldMk cId="2796962700" sldId="642"/>
        </pc:sldMkLst>
      </pc:sldChg>
      <pc:sldChg chg="del">
        <pc:chgData name="Candelaria Mercado" userId="74ea9816-0cf7-4726-a3be-771a0811795a" providerId="ADAL" clId="{D9529BB9-B5A8-4423-A6B1-F2650AB866E4}" dt="2024-04-25T15:44:48.778" v="9" actId="2696"/>
        <pc:sldMkLst>
          <pc:docMk/>
          <pc:sldMk cId="4116171767" sldId="64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EF6D47-B267-B847-97A6-6FCA6DB1E9BD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1C196B-7197-4D41-8592-1B237BA72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028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1C196B-7197-4D41-8592-1B237BA7214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3024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3" name="Google Shape;29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502537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3" name="Google Shape;29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032641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3" name="Google Shape;29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689854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C196B-7197-4D41-8592-1B237BA7214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2941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Presenters, moderators time and effort</a:t>
            </a:r>
          </a:p>
          <a:p>
            <a:r>
              <a:rPr lang="en-US" dirty="0"/>
              <a:t>Fantastic job organizing the meeting, looking after all the details and even making the slides for some presentations; </a:t>
            </a:r>
          </a:p>
          <a:p>
            <a:r>
              <a:rPr lang="en-US" dirty="0"/>
              <a:t>Stuart for his technical expertise on running a Zoom meeting goes smoothly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1C196B-7197-4D41-8592-1B237BA7214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3646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Develop the agenda and format of the meeting, ideas and input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1C196B-7197-4D41-8592-1B237BA7214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6495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6" name="Google Shape;17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061734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9" name="Google Shape;26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19945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0786" y="312291"/>
            <a:ext cx="3410428" cy="157520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2260299"/>
            <a:ext cx="12181378" cy="4597701"/>
          </a:xfrm>
          <a:prstGeom prst="rect">
            <a:avLst/>
          </a:prstGeom>
          <a:solidFill>
            <a:srgbClr val="0749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2196291"/>
            <a:ext cx="12188952" cy="64008"/>
          </a:xfrm>
          <a:prstGeom prst="rect">
            <a:avLst/>
          </a:prstGeom>
          <a:gradFill flip="none" rotWithShape="1">
            <a:gsLst>
              <a:gs pos="50000">
                <a:srgbClr val="19A157">
                  <a:shade val="67500"/>
                  <a:satMod val="115000"/>
                </a:srgbClr>
              </a:gs>
              <a:gs pos="0">
                <a:srgbClr val="0D9D4F">
                  <a:alpha val="0"/>
                </a:srgbClr>
              </a:gs>
              <a:gs pos="100000">
                <a:srgbClr val="19A157">
                  <a:shade val="100000"/>
                  <a:satMod val="115000"/>
                  <a:alpha val="0"/>
                </a:srgbClr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8640" y="2772076"/>
            <a:ext cx="10424098" cy="1971862"/>
          </a:xfrm>
        </p:spPr>
        <p:txBody>
          <a:bodyPr anchor="ctr" anchorCtr="0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83951" y="4931447"/>
            <a:ext cx="10424098" cy="1310926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318117"/>
            <a:ext cx="12181378" cy="546099"/>
          </a:xfrm>
          <a:prstGeom prst="rect">
            <a:avLst/>
          </a:prstGeom>
          <a:solidFill>
            <a:srgbClr val="0749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326" y="6356350"/>
            <a:ext cx="1067538" cy="393515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6266867"/>
            <a:ext cx="12188952" cy="45720"/>
          </a:xfrm>
          <a:prstGeom prst="rect">
            <a:avLst/>
          </a:prstGeom>
          <a:gradFill flip="none" rotWithShape="1">
            <a:gsLst>
              <a:gs pos="50000">
                <a:srgbClr val="19A157">
                  <a:shade val="67500"/>
                  <a:satMod val="115000"/>
                </a:srgbClr>
              </a:gs>
              <a:gs pos="0">
                <a:srgbClr val="0D9D4F">
                  <a:alpha val="0"/>
                </a:srgbClr>
              </a:gs>
              <a:gs pos="100000">
                <a:srgbClr val="19A157">
                  <a:shade val="100000"/>
                  <a:satMod val="115000"/>
                  <a:alpha val="0"/>
                </a:srgbClr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58C3A-73D8-AB47-B261-9092F8039B6E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780B4-A85A-284D-AC91-CB8369A5D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4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318117"/>
            <a:ext cx="12181378" cy="546099"/>
          </a:xfrm>
          <a:prstGeom prst="rect">
            <a:avLst/>
          </a:prstGeom>
          <a:solidFill>
            <a:srgbClr val="0749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326" y="6356350"/>
            <a:ext cx="1067538" cy="393515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6266867"/>
            <a:ext cx="12188952" cy="45720"/>
          </a:xfrm>
          <a:prstGeom prst="rect">
            <a:avLst/>
          </a:prstGeom>
          <a:gradFill flip="none" rotWithShape="1">
            <a:gsLst>
              <a:gs pos="50000">
                <a:srgbClr val="19A157">
                  <a:shade val="67500"/>
                  <a:satMod val="115000"/>
                </a:srgbClr>
              </a:gs>
              <a:gs pos="0">
                <a:srgbClr val="0D9D4F">
                  <a:alpha val="0"/>
                </a:srgbClr>
              </a:gs>
              <a:gs pos="100000">
                <a:srgbClr val="19A157">
                  <a:shade val="100000"/>
                  <a:satMod val="115000"/>
                  <a:alpha val="0"/>
                </a:srgbClr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688" y="223722"/>
            <a:ext cx="10515600" cy="605836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58C3A-73D8-AB47-B261-9092F8039B6E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780B4-A85A-284D-AC91-CB8369A5D5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0301" y="775250"/>
            <a:ext cx="8815264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40301" y="3654975"/>
            <a:ext cx="8815264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808702" y="6356350"/>
            <a:ext cx="2029768" cy="365125"/>
          </a:xfrm>
        </p:spPr>
        <p:txBody>
          <a:bodyPr/>
          <a:lstStyle/>
          <a:p>
            <a:fld id="{3F358C3A-73D8-AB47-B261-9092F8039B6E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780B4-A85A-284D-AC91-CB8369A5D55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-1" y="0"/>
            <a:ext cx="1683102" cy="6858000"/>
          </a:xfrm>
          <a:prstGeom prst="rect">
            <a:avLst/>
          </a:prstGeom>
          <a:solidFill>
            <a:srgbClr val="07493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28" y="6197740"/>
            <a:ext cx="1633013" cy="60196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 rot="5400000">
            <a:off x="-1701966" y="3392423"/>
            <a:ext cx="6858000" cy="73152"/>
          </a:xfrm>
          <a:prstGeom prst="rect">
            <a:avLst/>
          </a:prstGeom>
          <a:gradFill flip="none" rotWithShape="1">
            <a:gsLst>
              <a:gs pos="50000">
                <a:srgbClr val="19A157">
                  <a:shade val="67500"/>
                  <a:satMod val="115000"/>
                </a:srgbClr>
              </a:gs>
              <a:gs pos="0">
                <a:srgbClr val="0D9D4F">
                  <a:alpha val="0"/>
                </a:srgbClr>
              </a:gs>
              <a:gs pos="100000">
                <a:srgbClr val="19A157">
                  <a:shade val="100000"/>
                  <a:satMod val="115000"/>
                  <a:alpha val="0"/>
                </a:srgbClr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036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311900"/>
            <a:ext cx="12181378" cy="546099"/>
          </a:xfrm>
          <a:prstGeom prst="rect">
            <a:avLst/>
          </a:prstGeom>
          <a:solidFill>
            <a:srgbClr val="0749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326" y="6356350"/>
            <a:ext cx="1067538" cy="3935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58C3A-73D8-AB47-B261-9092F8039B6E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780B4-A85A-284D-AC91-CB8369A5D55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6266867"/>
            <a:ext cx="12188952" cy="45720"/>
          </a:xfrm>
          <a:prstGeom prst="rect">
            <a:avLst/>
          </a:prstGeom>
          <a:gradFill flip="none" rotWithShape="1">
            <a:gsLst>
              <a:gs pos="50000">
                <a:srgbClr val="19A157">
                  <a:shade val="67500"/>
                  <a:satMod val="115000"/>
                </a:srgbClr>
              </a:gs>
              <a:gs pos="0">
                <a:srgbClr val="0D9D4F">
                  <a:alpha val="0"/>
                </a:srgbClr>
              </a:gs>
              <a:gs pos="100000">
                <a:srgbClr val="19A157">
                  <a:shade val="100000"/>
                  <a:satMod val="115000"/>
                  <a:alpha val="0"/>
                </a:srgbClr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625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311900"/>
            <a:ext cx="12181378" cy="546099"/>
          </a:xfrm>
          <a:prstGeom prst="rect">
            <a:avLst/>
          </a:prstGeom>
          <a:solidFill>
            <a:srgbClr val="0749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326" y="6356350"/>
            <a:ext cx="1067538" cy="3935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7493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7493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58C3A-73D8-AB47-B261-9092F8039B6E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780B4-A85A-284D-AC91-CB8369A5D559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0" y="6266867"/>
            <a:ext cx="12188952" cy="45720"/>
          </a:xfrm>
          <a:prstGeom prst="rect">
            <a:avLst/>
          </a:prstGeom>
          <a:gradFill flip="none" rotWithShape="1">
            <a:gsLst>
              <a:gs pos="50000">
                <a:srgbClr val="19A157">
                  <a:shade val="67500"/>
                  <a:satMod val="115000"/>
                </a:srgbClr>
              </a:gs>
              <a:gs pos="0">
                <a:srgbClr val="0D9D4F">
                  <a:alpha val="0"/>
                </a:srgbClr>
              </a:gs>
              <a:gs pos="100000">
                <a:srgbClr val="19A157">
                  <a:shade val="100000"/>
                  <a:satMod val="115000"/>
                  <a:alpha val="0"/>
                </a:srgbClr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559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311900"/>
            <a:ext cx="12181378" cy="546099"/>
          </a:xfrm>
          <a:prstGeom prst="rect">
            <a:avLst/>
          </a:prstGeom>
          <a:solidFill>
            <a:srgbClr val="0749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326" y="6356350"/>
            <a:ext cx="1067538" cy="3935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58C3A-73D8-AB47-B261-9092F8039B6E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780B4-A85A-284D-AC91-CB8369A5D55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6266867"/>
            <a:ext cx="12188952" cy="45720"/>
          </a:xfrm>
          <a:prstGeom prst="rect">
            <a:avLst/>
          </a:prstGeom>
          <a:gradFill flip="none" rotWithShape="1">
            <a:gsLst>
              <a:gs pos="50000">
                <a:srgbClr val="19A157">
                  <a:shade val="67500"/>
                  <a:satMod val="115000"/>
                </a:srgbClr>
              </a:gs>
              <a:gs pos="0">
                <a:srgbClr val="0D9D4F">
                  <a:alpha val="0"/>
                </a:srgbClr>
              </a:gs>
              <a:gs pos="100000">
                <a:srgbClr val="19A157">
                  <a:shade val="100000"/>
                  <a:satMod val="115000"/>
                  <a:alpha val="0"/>
                </a:srgbClr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678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58C3A-73D8-AB47-B261-9092F8039B6E}" type="datetimeFigureOut">
              <a:rPr lang="en-US" smtClean="0"/>
              <a:pPr/>
              <a:t>4/25/2024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E780B4-A85A-284D-AC91-CB8369A5D5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866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621410"/>
            <a:ext cx="10515600" cy="45555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3F358C3A-73D8-AB47-B261-9092F8039B6E}" type="datetimeFigureOut">
              <a:rPr lang="en-US" smtClean="0"/>
              <a:pPr/>
              <a:t>4/25/2024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2BE780B4-A85A-284D-AC91-CB8369A5D5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883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50" r:id="rId2"/>
    <p:sldLayoutId id="2147483670" r:id="rId3"/>
    <p:sldLayoutId id="2147483651" r:id="rId4"/>
    <p:sldLayoutId id="2147483652" r:id="rId5"/>
    <p:sldLayoutId id="2147483653" r:id="rId6"/>
    <p:sldLayoutId id="2147483654" r:id="rId7"/>
    <p:sldLayoutId id="2147483656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7493C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19A157"/>
        </a:buClr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19A157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19A157"/>
        </a:buClr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19A157"/>
        </a:buClr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19A157"/>
        </a:buClr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593" y="410578"/>
            <a:ext cx="4439479" cy="205050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AD7DF6F-ED64-184C-A9A5-3584D3268063}"/>
              </a:ext>
            </a:extLst>
          </p:cNvPr>
          <p:cNvSpPr txBox="1"/>
          <p:nvPr/>
        </p:nvSpPr>
        <p:spPr>
          <a:xfrm>
            <a:off x="4836711" y="522090"/>
            <a:ext cx="7154696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/>
              <a:t>Big Welcome</a:t>
            </a:r>
            <a:br>
              <a:rPr lang="en-US" sz="6000" dirty="0"/>
            </a:br>
            <a:r>
              <a:rPr lang="en-US" sz="6000" dirty="0"/>
              <a:t>12</a:t>
            </a:r>
            <a:r>
              <a:rPr lang="en-US" sz="6000" baseline="30000" dirty="0"/>
              <a:t>th</a:t>
            </a:r>
            <a:r>
              <a:rPr lang="en-US" sz="6000" dirty="0"/>
              <a:t> Annual Meeting!</a:t>
            </a:r>
          </a:p>
        </p:txBody>
      </p:sp>
      <p:pic>
        <p:nvPicPr>
          <p:cNvPr id="9" name="Picture 8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8A5D7D77-9CF8-B740-924A-FF8AA79A825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0593" y="3008662"/>
            <a:ext cx="11805958" cy="34798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92570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2023 Accomplishments and Activities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&gt;950 hips enrolled to date</a:t>
            </a:r>
          </a:p>
          <a:p>
            <a:pPr lvl="1"/>
            <a:r>
              <a:rPr lang="en-US" dirty="0"/>
              <a:t>54 Institutions</a:t>
            </a:r>
          </a:p>
          <a:p>
            <a:pPr lvl="1"/>
            <a:r>
              <a:rPr lang="en-US" dirty="0"/>
              <a:t>Improved good 2-year retention</a:t>
            </a:r>
          </a:p>
          <a:p>
            <a:r>
              <a:rPr lang="en-US" dirty="0"/>
              <a:t>Retention Efforts launched with 11% improvement for 5-year FU</a:t>
            </a:r>
          </a:p>
          <a:p>
            <a:r>
              <a:rPr lang="en-US" dirty="0"/>
              <a:t>IPSG webinar “Perthes for Parents”: organized by Skip </a:t>
            </a:r>
          </a:p>
          <a:p>
            <a:pPr lvl="1"/>
            <a:r>
              <a:rPr lang="en-US" dirty="0"/>
              <a:t>86 attendees</a:t>
            </a:r>
          </a:p>
          <a:p>
            <a:pPr lvl="1"/>
            <a:r>
              <a:rPr lang="en-US" dirty="0"/>
              <a:t>Recording available on the IPSG website &amp; Facebook</a:t>
            </a:r>
          </a:p>
          <a:p>
            <a:r>
              <a:rPr lang="en-US" dirty="0"/>
              <a:t>Perthes Camp held in Minnesota 2023</a:t>
            </a:r>
          </a:p>
          <a:p>
            <a:pPr lvl="1"/>
            <a:r>
              <a:rPr lang="en-US" dirty="0"/>
              <a:t>Drs. Laine and Novotny represented the IPSG</a:t>
            </a:r>
          </a:p>
          <a:p>
            <a:r>
              <a:rPr lang="en-US" dirty="0"/>
              <a:t>POSNA/EPOS Presentations 2023</a:t>
            </a:r>
          </a:p>
          <a:p>
            <a:pPr lvl="1"/>
            <a:r>
              <a:rPr lang="pt-BR" dirty="0"/>
              <a:t>2 POSNA podium, 1 POSNA e-poster</a:t>
            </a:r>
          </a:p>
          <a:p>
            <a:pPr lvl="1"/>
            <a:r>
              <a:rPr lang="pt-BR" dirty="0"/>
              <a:t>1 EPOS podium, 1 EPOS e-poster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8029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481CC2-EF29-AABD-2230-8D3FF2C461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/>
              <a:t>Do Weightbearing Restrictions Cause Excess Weight Gain in Children with </a:t>
            </a:r>
            <a:br>
              <a:rPr lang="en-US" sz="2400" b="1" dirty="0"/>
            </a:br>
            <a:r>
              <a:rPr lang="en-US" sz="2400" b="1" dirty="0"/>
              <a:t>Legg-Calvé-Perthes Disease?</a:t>
            </a:r>
            <a:br>
              <a:rPr lang="en-US" sz="2400" b="1" dirty="0"/>
            </a:br>
            <a:r>
              <a:rPr lang="en-US" sz="2400" dirty="0"/>
              <a:t>Novotny SA, Hailer YD, Laine JC, Wetzel M, Gillespie SE, Gilbert SR, Goldstein RY, Kim HKW, Schrader T; International Perthes Study Group. </a:t>
            </a:r>
            <a:br>
              <a:rPr lang="en-US" sz="2400" dirty="0"/>
            </a:br>
            <a:r>
              <a:rPr lang="en-US" sz="2400" dirty="0"/>
              <a:t>J </a:t>
            </a:r>
            <a:r>
              <a:rPr lang="en-US" sz="2400" dirty="0" err="1"/>
              <a:t>Pediatr</a:t>
            </a:r>
            <a:r>
              <a:rPr lang="en-US" sz="2400" dirty="0"/>
              <a:t> </a:t>
            </a:r>
            <a:r>
              <a:rPr lang="en-US" sz="2400" dirty="0" err="1"/>
              <a:t>Orthop</a:t>
            </a:r>
            <a:r>
              <a:rPr lang="en-US" sz="2400" dirty="0"/>
              <a:t>. 2023.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A1A046-B1C0-E512-6809-B62A570189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150" y="397376"/>
            <a:ext cx="10534650" cy="120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1001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481CC2-EF29-AABD-2230-8D3FF2C461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/>
              <a:t>MRI perfusion correlates with duration of stages and lateral pillar class in Legg-Calvé-Perthes Disease: </a:t>
            </a:r>
            <a:r>
              <a:rPr lang="en-US" sz="2400" b="1" dirty="0" err="1"/>
              <a:t>pMRI</a:t>
            </a:r>
            <a:r>
              <a:rPr lang="en-US" sz="2400" b="1" dirty="0"/>
              <a:t> and Duration of LCPD stages. </a:t>
            </a:r>
            <a:br>
              <a:rPr lang="en-US" sz="2400" b="1" dirty="0"/>
            </a:br>
            <a:r>
              <a:rPr lang="en-US" sz="2400" dirty="0" err="1"/>
              <a:t>Wudbhav</a:t>
            </a:r>
            <a:r>
              <a:rPr lang="en-US" sz="2400" dirty="0"/>
              <a:t> Sankar, Julianna Lee, David Chong, Yasmin Hailer, Luis Renato </a:t>
            </a:r>
            <a:r>
              <a:rPr lang="en-US" sz="2400" dirty="0" err="1"/>
              <a:t>Agrizzi</a:t>
            </a:r>
            <a:r>
              <a:rPr lang="en-US" sz="2400" dirty="0"/>
              <a:t> De </a:t>
            </a:r>
            <a:r>
              <a:rPr lang="en-US" sz="2400" dirty="0" err="1"/>
              <a:t>Angeli</a:t>
            </a:r>
            <a:r>
              <a:rPr lang="en-US" sz="2400" dirty="0"/>
              <a:t>, Scott Yang, Jennifer Laine, Harry Kim, International Perthes Study Group. </a:t>
            </a:r>
            <a:br>
              <a:rPr lang="en-US" sz="2400" dirty="0"/>
            </a:br>
            <a:r>
              <a:rPr lang="en-US" sz="2400" b="1" i="1" dirty="0"/>
              <a:t>JPOSNA (in press)</a:t>
            </a:r>
          </a:p>
          <a:p>
            <a:pPr marL="0" indent="0">
              <a:buNone/>
            </a:pPr>
            <a:endParaRPr lang="en-US" sz="2000" i="1" dirty="0"/>
          </a:p>
          <a:p>
            <a:r>
              <a:rPr lang="en-US" sz="2400" b="1" dirty="0"/>
              <a:t>Predictors of Persistent Limp Following Proximal Femoral Varus Osteotomy for Perthes Disease. </a:t>
            </a:r>
            <a:br>
              <a:rPr lang="en-US" sz="2400" b="1" dirty="0"/>
            </a:br>
            <a:r>
              <a:rPr lang="en-US" sz="2400" dirty="0"/>
              <a:t>Kevin Orellana BS, Joshua T. Bram, Morgan </a:t>
            </a:r>
            <a:r>
              <a:rPr lang="en-US" sz="2400" dirty="0" err="1"/>
              <a:t>Batley</a:t>
            </a:r>
            <a:r>
              <a:rPr lang="en-US" sz="2400" dirty="0"/>
              <a:t>, Susan Novotny, Hitesh Shah, Derek Kelly, Benjamin Martin, Tim Schrader, Jennifer C. Laine, Harry Kim, </a:t>
            </a:r>
            <a:r>
              <a:rPr lang="en-US" sz="2400" dirty="0" err="1"/>
              <a:t>Wudbhav</a:t>
            </a:r>
            <a:r>
              <a:rPr lang="en-US" sz="2400" dirty="0"/>
              <a:t> Sankar. International Perthes Study Group.</a:t>
            </a:r>
            <a:br>
              <a:rPr lang="en-US" sz="2400" dirty="0"/>
            </a:br>
            <a:r>
              <a:rPr lang="en-US" sz="2400" b="1" i="1" dirty="0"/>
              <a:t>JPO (in press)</a:t>
            </a:r>
          </a:p>
          <a:p>
            <a:endParaRPr lang="en-US" sz="2000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6996E7-D3C5-CE7E-7610-E46E4CE854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84155"/>
            <a:ext cx="10534650" cy="120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0003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390900" cy="1773918"/>
          </a:xfrm>
        </p:spPr>
        <p:txBody>
          <a:bodyPr>
            <a:normAutofit fontScale="90000"/>
          </a:bodyPr>
          <a:lstStyle/>
          <a:p>
            <a:r>
              <a:rPr lang="en-US" dirty="0"/>
              <a:t>EPOSNA Annual Meeting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971" y="2589666"/>
            <a:ext cx="4880429" cy="3695020"/>
          </a:xfrm>
        </p:spPr>
        <p:txBody>
          <a:bodyPr/>
          <a:lstStyle/>
          <a:p>
            <a:r>
              <a:rPr lang="en-US" dirty="0"/>
              <a:t>2 IPSG Podium Presentations</a:t>
            </a:r>
          </a:p>
          <a:p>
            <a:endParaRPr lang="en-US" dirty="0"/>
          </a:p>
          <a:p>
            <a:r>
              <a:rPr lang="en-US" dirty="0"/>
              <a:t>Perthes Session moderated by Harry and Stefan!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39F9FC-72C0-5F6E-989B-B8C2BD7B0A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9400" y="48986"/>
            <a:ext cx="6832600" cy="6235700"/>
          </a:xfrm>
          <a:prstGeom prst="rect">
            <a:avLst/>
          </a:prstGeom>
        </p:spPr>
      </p:pic>
      <p:sp>
        <p:nvSpPr>
          <p:cNvPr id="6" name="Right Arrow 5">
            <a:extLst>
              <a:ext uri="{FF2B5EF4-FFF2-40B4-BE49-F238E27FC236}">
                <a16:creationId xmlns:a16="http://schemas.microsoft.com/office/drawing/2014/main" id="{1AFF273F-1BA6-0D6B-B62E-601FDAB7FEFB}"/>
              </a:ext>
            </a:extLst>
          </p:cNvPr>
          <p:cNvSpPr/>
          <p:nvPr/>
        </p:nvSpPr>
        <p:spPr>
          <a:xfrm>
            <a:off x="4504765" y="3166836"/>
            <a:ext cx="978408" cy="457738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BF2C71A4-5398-AEC3-A250-EB1B67D47F52}"/>
              </a:ext>
            </a:extLst>
          </p:cNvPr>
          <p:cNvSpPr/>
          <p:nvPr/>
        </p:nvSpPr>
        <p:spPr>
          <a:xfrm rot="8164293">
            <a:off x="10237694" y="2937967"/>
            <a:ext cx="978408" cy="457738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2157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937A4D-D805-2513-4A33-CD9FF31B7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Manuscripts Submitted/Accepted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2900BF7-AB49-29A6-140C-BC4D217D7D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65844" y="1451728"/>
            <a:ext cx="9031712" cy="455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1403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937A4D-D805-2513-4A33-CD9FF31B7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Manuscripts Submitted/Accepted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27732B-FC1C-F507-7623-A959BB716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21410"/>
            <a:ext cx="10908323" cy="4555553"/>
          </a:xfrm>
        </p:spPr>
        <p:txBody>
          <a:bodyPr/>
          <a:lstStyle/>
          <a:p>
            <a:r>
              <a:rPr lang="en-US" sz="2800" b="1" dirty="0"/>
              <a:t>Predictors of Persistent Limp Following Proximal Femoral Varus Osteotomy for Perthes Disease. </a:t>
            </a:r>
            <a:br>
              <a:rPr lang="en-US" sz="2800" b="1" dirty="0"/>
            </a:br>
            <a:r>
              <a:rPr lang="en-US" sz="2800" dirty="0"/>
              <a:t>Kevin Orellana BS, Joshua T. Bram, Morgan </a:t>
            </a:r>
            <a:r>
              <a:rPr lang="en-US" sz="2800" dirty="0" err="1"/>
              <a:t>Batley</a:t>
            </a:r>
            <a:r>
              <a:rPr lang="en-US" sz="2800" dirty="0"/>
              <a:t>, Susan Novotny, Hitesh Shah, Derek Kelly, Benjamin Martin, Tim Schrader, Jennifer C. Laine, Harry Kim, </a:t>
            </a:r>
            <a:r>
              <a:rPr lang="en-US" sz="2800" dirty="0" err="1"/>
              <a:t>Wudbhav</a:t>
            </a:r>
            <a:r>
              <a:rPr lang="en-US" sz="2800" dirty="0"/>
              <a:t> Sankar. International Perthes Study Group.</a:t>
            </a:r>
            <a:br>
              <a:rPr lang="en-US" sz="2800" dirty="0"/>
            </a:br>
            <a:r>
              <a:rPr lang="en-US" sz="2800" b="1" i="1" dirty="0"/>
              <a:t>JPO (online)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7931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937A4D-D805-2513-4A33-CD9FF31B7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Manuscripts in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27732B-FC1C-F507-7623-A959BB716A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kern="100" dirty="0">
                <a:solidFill>
                  <a:srgbClr val="07493C"/>
                </a:solidFill>
                <a:highlight>
                  <a:srgbClr val="FFFFFF"/>
                </a:highlight>
                <a:ea typeface="Aptos" panose="020B0004020202020204" pitchFamily="34" charset="0"/>
                <a:cs typeface="Times New Roman" panose="02020603050405020304" pitchFamily="18" charset="0"/>
              </a:rPr>
              <a:t>Mike</a:t>
            </a:r>
            <a:r>
              <a:rPr lang="en-US" kern="100" dirty="0">
                <a:solidFill>
                  <a:srgbClr val="07493C"/>
                </a:solidFill>
                <a:effectLst/>
                <a:highlight>
                  <a:srgbClr val="FFFFFF"/>
                </a:highlight>
                <a:ea typeface="Aptos" panose="020B0004020202020204" pitchFamily="34" charset="0"/>
                <a:cs typeface="Times New Roman" panose="02020603050405020304" pitchFamily="18" charset="0"/>
              </a:rPr>
              <a:t>, Bella, Harry-  Adult Survey Study results of survey participants who had THR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kern="100" dirty="0">
              <a:solidFill>
                <a:srgbClr val="07493C"/>
              </a:solidFill>
              <a:effectLst/>
              <a:highlight>
                <a:srgbClr val="FFFFFF"/>
              </a:highlight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7493C"/>
                </a:solidFill>
                <a:highlight>
                  <a:srgbClr val="FFFFFF"/>
                </a:highlight>
                <a:ea typeface="Times New Roman" panose="02020603050405020304" pitchFamily="18" charset="0"/>
                <a:cs typeface="Times New Roman" panose="02020603050405020304" pitchFamily="18" charset="0"/>
              </a:rPr>
              <a:t>Susan and Eric – Perthes PROMIS (2 manuscripts)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kern="0" dirty="0">
              <a:solidFill>
                <a:srgbClr val="07493C"/>
              </a:solidFill>
              <a:effectLst/>
              <a:highlight>
                <a:srgbClr val="FFFFFF"/>
              </a:highlight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7493C"/>
                </a:solidFill>
                <a:highlight>
                  <a:srgbClr val="FFFFFF"/>
                </a:highlight>
                <a:ea typeface="Times New Roman" panose="02020603050405020304" pitchFamily="18" charset="0"/>
                <a:cs typeface="Times New Roman" panose="02020603050405020304" pitchFamily="18" charset="0"/>
              </a:rPr>
              <a:t>Jennifer, Susan, Tim, Rachel -- &lt;6 Delay in Diagnosis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kern="0" dirty="0">
              <a:solidFill>
                <a:srgbClr val="07493C"/>
              </a:solidFill>
              <a:highlight>
                <a:srgbClr val="FFFFFF"/>
              </a:highlight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7493C"/>
                </a:solidFill>
                <a:highlight>
                  <a:srgbClr val="FFFFFF"/>
                </a:highlight>
                <a:cs typeface="Times New Roman" panose="02020603050405020304" pitchFamily="18" charset="0"/>
              </a:rPr>
              <a:t>David, Harry – Perfusion MRI</a:t>
            </a:r>
            <a:endParaRPr lang="en-US" dirty="0">
              <a:solidFill>
                <a:srgbClr val="0749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0507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5" name="Google Shape;295;p8"/>
          <p:cNvGrpSpPr/>
          <p:nvPr/>
        </p:nvGrpSpPr>
        <p:grpSpPr>
          <a:xfrm>
            <a:off x="9578630" y="1130144"/>
            <a:ext cx="4577197" cy="4597713"/>
            <a:chOff x="1813" y="0"/>
            <a:chExt cx="809173" cy="812800"/>
          </a:xfrm>
        </p:grpSpPr>
        <p:sp>
          <p:nvSpPr>
            <p:cNvPr id="296" name="Google Shape;296;p8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C8D3D4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 dirty="0"/>
            </a:p>
          </p:txBody>
        </p:sp>
        <p:sp>
          <p:nvSpPr>
            <p:cNvPr id="297" name="Google Shape;297;p8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67" tIns="33867" rIns="33867" bIns="33867" anchor="ctr" anchorCtr="0">
              <a:noAutofit/>
            </a:bodyPr>
            <a:lstStyle/>
            <a:p>
              <a:pPr algn="ctr">
                <a:lnSpc>
                  <a:spcPct val="186611"/>
                </a:lnSpc>
              </a:pPr>
              <a:endParaRPr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9" name="Google Shape;299;p8"/>
          <p:cNvGrpSpPr/>
          <p:nvPr/>
        </p:nvGrpSpPr>
        <p:grpSpPr>
          <a:xfrm>
            <a:off x="-2490146" y="1130144"/>
            <a:ext cx="4577197" cy="4597713"/>
            <a:chOff x="1813" y="0"/>
            <a:chExt cx="809173" cy="812800"/>
          </a:xfrm>
        </p:grpSpPr>
        <p:sp>
          <p:nvSpPr>
            <p:cNvPr id="300" name="Google Shape;300;p8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C8D3D4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 dirty="0"/>
            </a:p>
          </p:txBody>
        </p:sp>
        <p:sp>
          <p:nvSpPr>
            <p:cNvPr id="301" name="Google Shape;301;p8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67" tIns="33867" rIns="33867" bIns="33867" anchor="ctr" anchorCtr="0">
              <a:noAutofit/>
            </a:bodyPr>
            <a:lstStyle/>
            <a:p>
              <a:pPr algn="ctr">
                <a:lnSpc>
                  <a:spcPct val="186611"/>
                </a:lnSpc>
              </a:pPr>
              <a:endParaRPr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4" name="Google Shape;304;p8"/>
          <p:cNvSpPr txBox="1"/>
          <p:nvPr/>
        </p:nvSpPr>
        <p:spPr>
          <a:xfrm>
            <a:off x="1152144" y="182519"/>
            <a:ext cx="9692639" cy="9344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38000"/>
              </a:lnSpc>
            </a:pPr>
            <a:r>
              <a:rPr lang="en-US" sz="4400" dirty="0">
                <a:solidFill>
                  <a:srgbClr val="2E3F42"/>
                </a:solidFill>
                <a:latin typeface="Lato"/>
                <a:ea typeface="Lato"/>
                <a:cs typeface="Lato"/>
                <a:sym typeface="Lato"/>
              </a:rPr>
              <a:t>2023 Annual Meeting Group Photo</a:t>
            </a:r>
            <a:endParaRPr sz="4400" dirty="0"/>
          </a:p>
        </p:txBody>
      </p:sp>
      <p:cxnSp>
        <p:nvCxnSpPr>
          <p:cNvPr id="305" name="Google Shape;305;p8"/>
          <p:cNvCxnSpPr/>
          <p:nvPr/>
        </p:nvCxnSpPr>
        <p:spPr>
          <a:xfrm>
            <a:off x="0" y="210649"/>
            <a:ext cx="12192000" cy="0"/>
          </a:xfrm>
          <a:prstGeom prst="straightConnector1">
            <a:avLst/>
          </a:prstGeom>
          <a:noFill/>
          <a:ln w="38100" cap="flat" cmpd="sng">
            <a:solidFill>
              <a:srgbClr val="2E3F4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6" name="Google Shape;306;p8"/>
          <p:cNvCxnSpPr/>
          <p:nvPr/>
        </p:nvCxnSpPr>
        <p:spPr>
          <a:xfrm>
            <a:off x="0" y="6621951"/>
            <a:ext cx="12192000" cy="0"/>
          </a:xfrm>
          <a:prstGeom prst="straightConnector1">
            <a:avLst/>
          </a:prstGeom>
          <a:noFill/>
          <a:ln w="38100" cap="flat" cmpd="sng">
            <a:solidFill>
              <a:srgbClr val="2E3F4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4D70B4C3-1764-7B7B-56F7-CA58FB6DE2C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25" t="7199" r="67277" b="8762"/>
          <a:stretch/>
        </p:blipFill>
        <p:spPr>
          <a:xfrm>
            <a:off x="1811219" y="1063419"/>
            <a:ext cx="8040863" cy="5715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9552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 advClick="0" advTm="3000">
        <p159:morph option="byObject"/>
      </p:transition>
    </mc:Choice>
    <mc:Fallback xmlns="">
      <p:transition spd="slow" advClick="0" advTm="3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5" name="Google Shape;295;p8"/>
          <p:cNvGrpSpPr/>
          <p:nvPr/>
        </p:nvGrpSpPr>
        <p:grpSpPr>
          <a:xfrm>
            <a:off x="9578630" y="1130144"/>
            <a:ext cx="4577197" cy="4597713"/>
            <a:chOff x="1813" y="0"/>
            <a:chExt cx="809173" cy="812800"/>
          </a:xfrm>
        </p:grpSpPr>
        <p:sp>
          <p:nvSpPr>
            <p:cNvPr id="296" name="Google Shape;296;p8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C8D3D4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 dirty="0"/>
            </a:p>
          </p:txBody>
        </p:sp>
        <p:sp>
          <p:nvSpPr>
            <p:cNvPr id="297" name="Google Shape;297;p8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67" tIns="33867" rIns="33867" bIns="33867" anchor="ctr" anchorCtr="0">
              <a:noAutofit/>
            </a:bodyPr>
            <a:lstStyle/>
            <a:p>
              <a:pPr algn="ctr">
                <a:lnSpc>
                  <a:spcPct val="186611"/>
                </a:lnSpc>
              </a:pPr>
              <a:endParaRPr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9" name="Google Shape;299;p8"/>
          <p:cNvGrpSpPr/>
          <p:nvPr/>
        </p:nvGrpSpPr>
        <p:grpSpPr>
          <a:xfrm>
            <a:off x="-2490146" y="1130144"/>
            <a:ext cx="4577197" cy="4597713"/>
            <a:chOff x="1813" y="0"/>
            <a:chExt cx="809173" cy="812800"/>
          </a:xfrm>
        </p:grpSpPr>
        <p:sp>
          <p:nvSpPr>
            <p:cNvPr id="300" name="Google Shape;300;p8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C8D3D4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 dirty="0"/>
            </a:p>
          </p:txBody>
        </p:sp>
        <p:sp>
          <p:nvSpPr>
            <p:cNvPr id="301" name="Google Shape;301;p8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67" tIns="33867" rIns="33867" bIns="33867" anchor="ctr" anchorCtr="0">
              <a:noAutofit/>
            </a:bodyPr>
            <a:lstStyle/>
            <a:p>
              <a:pPr algn="ctr">
                <a:lnSpc>
                  <a:spcPct val="186611"/>
                </a:lnSpc>
              </a:pPr>
              <a:endParaRPr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4" name="Google Shape;304;p8"/>
          <p:cNvSpPr txBox="1"/>
          <p:nvPr/>
        </p:nvSpPr>
        <p:spPr>
          <a:xfrm>
            <a:off x="1152144" y="182519"/>
            <a:ext cx="9692639" cy="9344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38000"/>
              </a:lnSpc>
            </a:pPr>
            <a:r>
              <a:rPr lang="en-US" sz="4400" dirty="0">
                <a:solidFill>
                  <a:srgbClr val="2E3F42"/>
                </a:solidFill>
                <a:latin typeface="Lato"/>
                <a:ea typeface="Lato"/>
                <a:cs typeface="Lato"/>
                <a:sym typeface="Lato"/>
              </a:rPr>
              <a:t>2023 Annual Meeting Group Photo</a:t>
            </a:r>
            <a:endParaRPr sz="4400" dirty="0"/>
          </a:p>
        </p:txBody>
      </p:sp>
      <p:cxnSp>
        <p:nvCxnSpPr>
          <p:cNvPr id="305" name="Google Shape;305;p8"/>
          <p:cNvCxnSpPr/>
          <p:nvPr/>
        </p:nvCxnSpPr>
        <p:spPr>
          <a:xfrm>
            <a:off x="0" y="210649"/>
            <a:ext cx="12192000" cy="0"/>
          </a:xfrm>
          <a:prstGeom prst="straightConnector1">
            <a:avLst/>
          </a:prstGeom>
          <a:noFill/>
          <a:ln w="38100" cap="flat" cmpd="sng">
            <a:solidFill>
              <a:srgbClr val="2E3F4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6" name="Google Shape;306;p8"/>
          <p:cNvCxnSpPr/>
          <p:nvPr/>
        </p:nvCxnSpPr>
        <p:spPr>
          <a:xfrm>
            <a:off x="0" y="6621951"/>
            <a:ext cx="12192000" cy="0"/>
          </a:xfrm>
          <a:prstGeom prst="straightConnector1">
            <a:avLst/>
          </a:prstGeom>
          <a:noFill/>
          <a:ln w="38100" cap="flat" cmpd="sng">
            <a:solidFill>
              <a:srgbClr val="2E3F4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4D70B4C3-1764-7B7B-56F7-CA58FB6DE2C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828" t="4279" r="32759" b="7030"/>
          <a:stretch/>
        </p:blipFill>
        <p:spPr>
          <a:xfrm>
            <a:off x="1876661" y="989517"/>
            <a:ext cx="7912359" cy="5868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2259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 advClick="0" advTm="3000">
        <p159:morph option="byObject"/>
      </p:transition>
    </mc:Choice>
    <mc:Fallback xmlns="">
      <p:transition spd="slow" advClick="0" advTm="3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5" name="Google Shape;295;p8"/>
          <p:cNvGrpSpPr/>
          <p:nvPr/>
        </p:nvGrpSpPr>
        <p:grpSpPr>
          <a:xfrm>
            <a:off x="9578630" y="1130144"/>
            <a:ext cx="4577197" cy="4597713"/>
            <a:chOff x="1813" y="0"/>
            <a:chExt cx="809173" cy="812800"/>
          </a:xfrm>
        </p:grpSpPr>
        <p:sp>
          <p:nvSpPr>
            <p:cNvPr id="296" name="Google Shape;296;p8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C8D3D4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 dirty="0"/>
            </a:p>
          </p:txBody>
        </p:sp>
        <p:sp>
          <p:nvSpPr>
            <p:cNvPr id="297" name="Google Shape;297;p8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67" tIns="33867" rIns="33867" bIns="33867" anchor="ctr" anchorCtr="0">
              <a:noAutofit/>
            </a:bodyPr>
            <a:lstStyle/>
            <a:p>
              <a:pPr algn="ctr">
                <a:lnSpc>
                  <a:spcPct val="186611"/>
                </a:lnSpc>
              </a:pPr>
              <a:endParaRPr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9" name="Google Shape;299;p8"/>
          <p:cNvGrpSpPr/>
          <p:nvPr/>
        </p:nvGrpSpPr>
        <p:grpSpPr>
          <a:xfrm>
            <a:off x="-2490146" y="1130144"/>
            <a:ext cx="4577197" cy="4597713"/>
            <a:chOff x="1813" y="0"/>
            <a:chExt cx="809173" cy="812800"/>
          </a:xfrm>
        </p:grpSpPr>
        <p:sp>
          <p:nvSpPr>
            <p:cNvPr id="300" name="Google Shape;300;p8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C8D3D4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 dirty="0"/>
            </a:p>
          </p:txBody>
        </p:sp>
        <p:sp>
          <p:nvSpPr>
            <p:cNvPr id="301" name="Google Shape;301;p8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67" tIns="33867" rIns="33867" bIns="33867" anchor="ctr" anchorCtr="0">
              <a:noAutofit/>
            </a:bodyPr>
            <a:lstStyle/>
            <a:p>
              <a:pPr algn="ctr">
                <a:lnSpc>
                  <a:spcPct val="186611"/>
                </a:lnSpc>
              </a:pPr>
              <a:endParaRPr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4" name="Google Shape;304;p8"/>
          <p:cNvSpPr txBox="1"/>
          <p:nvPr/>
        </p:nvSpPr>
        <p:spPr>
          <a:xfrm>
            <a:off x="1152144" y="182519"/>
            <a:ext cx="9692639" cy="9344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38000"/>
              </a:lnSpc>
            </a:pPr>
            <a:r>
              <a:rPr lang="en-US" sz="4400" dirty="0">
                <a:solidFill>
                  <a:srgbClr val="2E3F42"/>
                </a:solidFill>
                <a:latin typeface="Lato"/>
                <a:ea typeface="Lato"/>
                <a:cs typeface="Lato"/>
                <a:sym typeface="Lato"/>
              </a:rPr>
              <a:t>2023 Annual Meeting Group Photo</a:t>
            </a:r>
            <a:endParaRPr sz="4400" dirty="0"/>
          </a:p>
        </p:txBody>
      </p:sp>
      <p:cxnSp>
        <p:nvCxnSpPr>
          <p:cNvPr id="305" name="Google Shape;305;p8"/>
          <p:cNvCxnSpPr/>
          <p:nvPr/>
        </p:nvCxnSpPr>
        <p:spPr>
          <a:xfrm>
            <a:off x="0" y="210649"/>
            <a:ext cx="12192000" cy="0"/>
          </a:xfrm>
          <a:prstGeom prst="straightConnector1">
            <a:avLst/>
          </a:prstGeom>
          <a:noFill/>
          <a:ln w="38100" cap="flat" cmpd="sng">
            <a:solidFill>
              <a:srgbClr val="2E3F4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6" name="Google Shape;306;p8"/>
          <p:cNvCxnSpPr/>
          <p:nvPr/>
        </p:nvCxnSpPr>
        <p:spPr>
          <a:xfrm>
            <a:off x="0" y="6621951"/>
            <a:ext cx="12192000" cy="0"/>
          </a:xfrm>
          <a:prstGeom prst="straightConnector1">
            <a:avLst/>
          </a:prstGeom>
          <a:noFill/>
          <a:ln w="38100" cap="flat" cmpd="sng">
            <a:solidFill>
              <a:srgbClr val="2E3F4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4D70B4C3-1764-7B7B-56F7-CA58FB6DE2C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529" t="7421" r="1170" b="8805"/>
          <a:stretch/>
        </p:blipFill>
        <p:spPr>
          <a:xfrm>
            <a:off x="2074244" y="993230"/>
            <a:ext cx="7504386" cy="5764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7477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 advClick="0" advTm="3000">
        <p159:morph option="byObject"/>
      </p:transition>
    </mc:Choice>
    <mc:Fallback xmlns="">
      <p:transition spd="slow" advClick="0" advTm="3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Virtual Meeting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21410"/>
            <a:ext cx="10515600" cy="4555553"/>
          </a:xfrm>
        </p:spPr>
        <p:txBody>
          <a:bodyPr>
            <a:normAutofit/>
          </a:bodyPr>
          <a:lstStyle/>
          <a:p>
            <a:r>
              <a:rPr lang="en-US" dirty="0"/>
              <a:t>Meeting is being recorded</a:t>
            </a:r>
          </a:p>
          <a:p>
            <a:r>
              <a:rPr lang="en-US" dirty="0"/>
              <a:t>We are recording attendance – make sure your name is correct</a:t>
            </a:r>
          </a:p>
          <a:p>
            <a:r>
              <a:rPr lang="en-US" dirty="0"/>
              <a:t>Keep your microphone on mute</a:t>
            </a:r>
          </a:p>
          <a:p>
            <a:r>
              <a:rPr lang="en-US" dirty="0"/>
              <a:t>Raise Hand or use Chat for comments/questions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9952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8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Thank You!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97279" y="1590238"/>
            <a:ext cx="11828318" cy="4555553"/>
          </a:xfrm>
        </p:spPr>
        <p:txBody>
          <a:bodyPr>
            <a:normAutofit/>
          </a:bodyPr>
          <a:lstStyle/>
          <a:p>
            <a:pPr marL="57150" indent="0">
              <a:buNone/>
            </a:pPr>
            <a:r>
              <a:rPr lang="en-US" sz="4200" dirty="0">
                <a:latin typeface="Calibri Light" panose="020F0302020204030204" pitchFamily="34" charset="0"/>
                <a:cs typeface="Calibri Light" panose="020F0302020204030204" pitchFamily="34" charset="0"/>
              </a:rPr>
              <a:t>All Participating Members/Presenters/Coordinators</a:t>
            </a:r>
          </a:p>
          <a:p>
            <a:r>
              <a:rPr lang="en-US" sz="32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Candelaria Mercado (IPSG Manager)</a:t>
            </a:r>
          </a:p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Carlos Carlos (CORA)</a:t>
            </a:r>
          </a:p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Cody (communications)</a:t>
            </a:r>
          </a:p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Matt Ferguson (research administration)</a:t>
            </a:r>
          </a:p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Alice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Marcee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(attorney)</a:t>
            </a:r>
          </a:p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Lisa Gardner (admin)</a:t>
            </a:r>
          </a:p>
        </p:txBody>
      </p:sp>
      <p:pic>
        <p:nvPicPr>
          <p:cNvPr id="4" name="Picture 3" descr="A person smiling for the camera&#10;&#10;Description automatically generated with low confidence">
            <a:extLst>
              <a:ext uri="{FF2B5EF4-FFF2-40B4-BE49-F238E27FC236}">
                <a16:creationId xmlns:a16="http://schemas.microsoft.com/office/drawing/2014/main" id="{EA58453D-ACFC-6DA0-A2B7-DAF91E5E492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29395" y="2449285"/>
            <a:ext cx="2502040" cy="3233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5673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576" y="214999"/>
            <a:ext cx="11900847" cy="108660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Thanks to Executive &amp; Steering Committee Leadership!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-1" y="1301602"/>
            <a:ext cx="12192000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3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IPSG Chair</a:t>
            </a:r>
            <a:endParaRPr kumimoji="0" lang="en-US" altLang="en-US" sz="2000" b="1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Harry Kim, MD</a:t>
            </a:r>
            <a:endParaRPr kumimoji="0" lang="en-US" altLang="en-US" sz="2000" b="1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 </a:t>
            </a:r>
            <a:endParaRPr kumimoji="0" lang="en-US" altLang="en-US" sz="2000" b="1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Executive Committee</a:t>
            </a:r>
            <a:endParaRPr kumimoji="0" lang="en-US" altLang="en-US" sz="2000" b="1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Jennifer Laine, MD</a:t>
            </a:r>
            <a:endParaRPr kumimoji="0" lang="en-US" altLang="en-US" sz="2000" b="1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Wudbhav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Sankar, MD</a:t>
            </a:r>
            <a:endParaRPr kumimoji="0" lang="en-US" altLang="en-US" sz="2000" b="1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Harry Kim, MD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IPSG Manager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Candelaria Mercado, BS</a:t>
            </a:r>
            <a:endParaRPr kumimoji="0" lang="en-US" altLang="en-US" sz="2000" b="1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 </a:t>
            </a:r>
            <a:endParaRPr kumimoji="0" lang="en-US" altLang="en-US" sz="2000" b="1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Membership</a:t>
            </a:r>
            <a:endParaRPr kumimoji="0" lang="en-US" altLang="en-US" sz="2000" b="1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Derek Kelly, MD </a:t>
            </a:r>
            <a:endParaRPr kumimoji="0" lang="en-US" altLang="en-US" sz="2000" b="1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 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Treasurer</a:t>
            </a:r>
            <a:endParaRPr kumimoji="0" lang="en-US" altLang="en-US" sz="2000" b="1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Benjamin Martin, MD</a:t>
            </a:r>
            <a:endParaRPr kumimoji="0" lang="en-US" altLang="en-US" sz="2000" b="1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1" i="0" u="none" strike="noStrike" cap="none" normalizeH="0" baseline="0" dirty="0">
              <a:ln>
                <a:noFill/>
              </a:ln>
              <a:effectLst/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1" i="0" u="none" strike="noStrike" cap="none" normalizeH="0" baseline="0" dirty="0">
              <a:ln>
                <a:noFill/>
              </a:ln>
              <a:effectLst/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 </a:t>
            </a:r>
            <a:r>
              <a:rPr lang="en-US" altLang="en-US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Web/Social Media</a:t>
            </a:r>
            <a:endParaRPr kumimoji="0" lang="en-US" altLang="en-US" sz="2000" b="1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Craig Smith, MD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Rachel Goldstein, MD</a:t>
            </a:r>
            <a:endParaRPr kumimoji="0" lang="en-US" altLang="en-US" sz="2000" b="1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 </a:t>
            </a:r>
            <a:endParaRPr kumimoji="0" lang="en-US" altLang="en-US" sz="2000" b="1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Science Editor</a:t>
            </a:r>
            <a:endParaRPr kumimoji="0" lang="en-US" altLang="en-US" sz="2000" b="1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Shawn Gilbert, MD </a:t>
            </a:r>
            <a:endParaRPr lang="en-US" altLang="en-US" sz="2000" b="1" dirty="0"/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1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1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PROMIS &amp; PROs</a:t>
            </a:r>
            <a:endParaRPr kumimoji="0" lang="en-US" altLang="en-US" sz="2000" b="1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Eric Fornari, MD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Susan Novotny, PhD</a:t>
            </a:r>
            <a:endParaRPr kumimoji="0" lang="en-US" altLang="en-US" sz="2000" b="1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 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Data Monitoring &amp; Retention</a:t>
            </a:r>
            <a:endParaRPr kumimoji="0" lang="en-US" altLang="en-US" sz="2000" b="1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Wudbhav Sankar, MD</a:t>
            </a:r>
            <a:endParaRPr lang="en-US" altLang="en-US" sz="2000" b="1" dirty="0"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1" i="0" u="none" strike="noStrike" cap="none" normalizeH="0" baseline="0" dirty="0">
              <a:ln>
                <a:noFill/>
              </a:ln>
              <a:effectLst/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000" b="1" dirty="0"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1" i="0" u="none" strike="noStrike" cap="none" normalizeH="0" baseline="0" dirty="0">
              <a:ln>
                <a:noFill/>
              </a:ln>
              <a:effectLst/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1" i="0" u="none" strike="noStrike" cap="none" normalizeH="0" baseline="0" dirty="0">
              <a:ln>
                <a:noFill/>
              </a:ln>
              <a:effectLst/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Publications</a:t>
            </a:r>
            <a:endParaRPr kumimoji="0" lang="en-US" altLang="en-US" sz="2000" b="1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Jennifer Laine, MD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000" b="1" dirty="0"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000" b="1" dirty="0"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000" b="1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Scientific Review</a:t>
            </a:r>
            <a:endParaRPr kumimoji="0" lang="en-US" altLang="en-US" sz="2000" b="1" i="0" u="none" strike="noStrike" cap="none" normalizeH="0" baseline="0" dirty="0">
              <a:ln>
                <a:noFill/>
              </a:ln>
              <a:effectLst/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Susan Novotny, PhD</a:t>
            </a:r>
            <a:endParaRPr kumimoji="0" lang="en-US" altLang="en-US" sz="2000" b="1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 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1" i="0" u="none" strike="noStrike" cap="none" normalizeH="0" baseline="0" dirty="0">
              <a:ln>
                <a:noFill/>
              </a:ln>
              <a:effectLst/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MRI</a:t>
            </a:r>
            <a:endParaRPr kumimoji="0" lang="en-US" altLang="en-US" sz="2000" b="1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David Chong, MD</a:t>
            </a:r>
            <a:endParaRPr kumimoji="0" lang="en-US" altLang="en-US" sz="2000" b="1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1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1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Radiographic Outcomes</a:t>
            </a:r>
            <a:endParaRPr kumimoji="0" lang="en-US" altLang="en-US" sz="2000" b="1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Hitesh Shah, MD</a:t>
            </a:r>
            <a:endParaRPr kumimoji="0" lang="en-US" altLang="en-US" sz="2000" b="1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William Morris, MD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kumimoji="0" lang="en-US" altLang="en-US" sz="2000" b="1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07120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8" name="Google Shape;178;p2"/>
          <p:cNvCxnSpPr/>
          <p:nvPr/>
        </p:nvCxnSpPr>
        <p:spPr>
          <a:xfrm>
            <a:off x="0" y="210649"/>
            <a:ext cx="12192000" cy="0"/>
          </a:xfrm>
          <a:prstGeom prst="straightConnector1">
            <a:avLst/>
          </a:prstGeom>
          <a:noFill/>
          <a:ln w="38100" cap="flat" cmpd="sng">
            <a:solidFill>
              <a:srgbClr val="2E3F4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9" name="Google Shape;179;p2"/>
          <p:cNvCxnSpPr/>
          <p:nvPr/>
        </p:nvCxnSpPr>
        <p:spPr>
          <a:xfrm>
            <a:off x="0" y="6621951"/>
            <a:ext cx="12192000" cy="0"/>
          </a:xfrm>
          <a:prstGeom prst="straightConnector1">
            <a:avLst/>
          </a:prstGeom>
          <a:noFill/>
          <a:ln w="38100" cap="flat" cmpd="sng">
            <a:solidFill>
              <a:srgbClr val="2E3F42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80" name="Google Shape;180;p2"/>
          <p:cNvGrpSpPr/>
          <p:nvPr/>
        </p:nvGrpSpPr>
        <p:grpSpPr>
          <a:xfrm>
            <a:off x="10277474" y="1130144"/>
            <a:ext cx="4577197" cy="4597713"/>
            <a:chOff x="1813" y="0"/>
            <a:chExt cx="809173" cy="812800"/>
          </a:xfrm>
        </p:grpSpPr>
        <p:sp>
          <p:nvSpPr>
            <p:cNvPr id="181" name="Google Shape;181;p2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C8D3D4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 dirty="0"/>
            </a:p>
          </p:txBody>
        </p:sp>
        <p:sp>
          <p:nvSpPr>
            <p:cNvPr id="182" name="Google Shape;182;p2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67" tIns="33867" rIns="33867" bIns="33867" anchor="ctr" anchorCtr="0">
              <a:noAutofit/>
            </a:bodyPr>
            <a:lstStyle/>
            <a:p>
              <a:pPr algn="ctr">
                <a:lnSpc>
                  <a:spcPct val="186611"/>
                </a:lnSpc>
              </a:pPr>
              <a:endParaRPr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3" name="Google Shape;183;p2"/>
          <p:cNvGrpSpPr/>
          <p:nvPr/>
        </p:nvGrpSpPr>
        <p:grpSpPr>
          <a:xfrm>
            <a:off x="-2748937" y="1130144"/>
            <a:ext cx="4577197" cy="4597713"/>
            <a:chOff x="1813" y="0"/>
            <a:chExt cx="809173" cy="812800"/>
          </a:xfrm>
        </p:grpSpPr>
        <p:sp>
          <p:nvSpPr>
            <p:cNvPr id="184" name="Google Shape;184;p2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C8D3D4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 dirty="0"/>
            </a:p>
          </p:txBody>
        </p:sp>
        <p:sp>
          <p:nvSpPr>
            <p:cNvPr id="185" name="Google Shape;185;p2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67" tIns="33867" rIns="33867" bIns="33867" anchor="ctr" anchorCtr="0">
              <a:noAutofit/>
            </a:bodyPr>
            <a:lstStyle/>
            <a:p>
              <a:pPr algn="ctr">
                <a:lnSpc>
                  <a:spcPct val="186611"/>
                </a:lnSpc>
              </a:pPr>
              <a:endParaRPr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6" name="Google Shape;186;p2"/>
          <p:cNvSpPr txBox="1"/>
          <p:nvPr/>
        </p:nvSpPr>
        <p:spPr>
          <a:xfrm>
            <a:off x="1" y="0"/>
            <a:ext cx="12191999" cy="1071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16000"/>
              </a:lnSpc>
            </a:pPr>
            <a:r>
              <a:rPr lang="en-US" sz="6000" b="1" dirty="0">
                <a:solidFill>
                  <a:srgbClr val="2E3F42"/>
                </a:solidFill>
                <a:latin typeface="Cormorant Garamond"/>
                <a:ea typeface="Cormorant Garamond"/>
                <a:sym typeface="Cormorant Garamond"/>
              </a:rPr>
              <a:t>Annual Meeting – Virtual Agenda</a:t>
            </a:r>
            <a:endParaRPr sz="1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F8E212-08B5-3FD8-95E1-18F92B4D17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4526" y="924492"/>
            <a:ext cx="8237122" cy="5697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9457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 advClick="0" advTm="4000">
        <p159:morph option="byObject"/>
      </p:transition>
    </mc:Choice>
    <mc:Fallback xmlns="">
      <p:transition spd="slow" advClick="0" advTm="4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BB2153E-5528-62C7-2051-3DB97B8FF8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7965" y="190880"/>
            <a:ext cx="6016065" cy="13984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12E75C8-1842-E28D-570D-00BBA71727E3}"/>
              </a:ext>
            </a:extLst>
          </p:cNvPr>
          <p:cNvSpPr txBox="1"/>
          <p:nvPr/>
        </p:nvSpPr>
        <p:spPr>
          <a:xfrm>
            <a:off x="1082857" y="1347268"/>
            <a:ext cx="10026279" cy="132972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defTabSz="609630">
              <a:lnSpc>
                <a:spcPct val="107000"/>
              </a:lnSpc>
              <a:spcAft>
                <a:spcPts val="533"/>
              </a:spcAft>
              <a:buClr>
                <a:srgbClr val="000000"/>
              </a:buClr>
              <a:defRPr/>
            </a:pPr>
            <a:r>
              <a:rPr lang="en-US" sz="2933" b="1" kern="100" dirty="0">
                <a:solidFill>
                  <a:srgbClr val="000000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sym typeface="Arial"/>
              </a:rPr>
              <a:t>In-person Meeting: </a:t>
            </a:r>
            <a:r>
              <a:rPr lang="en-US" sz="2933" i="1" kern="100" dirty="0">
                <a:solidFill>
                  <a:srgbClr val="000000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sym typeface="Arial"/>
              </a:rPr>
              <a:t>Study Discussions</a:t>
            </a:r>
            <a:endParaRPr lang="en-US" sz="1867" kern="100" dirty="0">
              <a:solidFill>
                <a:srgbClr val="000000"/>
              </a:solidFill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  <a:sym typeface="Arial"/>
            </a:endParaRPr>
          </a:p>
          <a:p>
            <a:pPr algn="ctr" defTabSz="609630">
              <a:lnSpc>
                <a:spcPct val="107000"/>
              </a:lnSpc>
              <a:buClr>
                <a:srgbClr val="000000"/>
              </a:buClr>
              <a:defRPr/>
            </a:pPr>
            <a:r>
              <a:rPr lang="en-US" sz="2133" i="1" kern="100" dirty="0">
                <a:solidFill>
                  <a:srgbClr val="4BACC6">
                    <a:lumMod val="50000"/>
                  </a:srgbClr>
                </a:solidFill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  <a:sym typeface="Arial"/>
              </a:rPr>
              <a:t>Date</a:t>
            </a:r>
            <a:r>
              <a:rPr lang="en-US" sz="2133" kern="100" dirty="0">
                <a:solidFill>
                  <a:srgbClr val="000000"/>
                </a:solidFill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  <a:sym typeface="Arial"/>
              </a:rPr>
              <a:t>: May 7</a:t>
            </a:r>
            <a:r>
              <a:rPr lang="en-US" sz="2133" kern="100" baseline="30000" dirty="0">
                <a:solidFill>
                  <a:srgbClr val="000000"/>
                </a:solidFill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  <a:sym typeface="Arial"/>
              </a:rPr>
              <a:t>th</a:t>
            </a:r>
            <a:r>
              <a:rPr lang="en-US" sz="2133" kern="100" dirty="0">
                <a:solidFill>
                  <a:srgbClr val="000000"/>
                </a:solidFill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  <a:sym typeface="Arial"/>
              </a:rPr>
              <a:t>, 2024     </a:t>
            </a:r>
            <a:r>
              <a:rPr lang="en-US" sz="2133" i="1" kern="100" dirty="0">
                <a:solidFill>
                  <a:srgbClr val="4BACC6">
                    <a:lumMod val="50000"/>
                  </a:srgbClr>
                </a:solidFill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  <a:sym typeface="Arial"/>
              </a:rPr>
              <a:t>Time:</a:t>
            </a:r>
            <a:r>
              <a:rPr lang="en-US" sz="2133" kern="100" dirty="0">
                <a:solidFill>
                  <a:srgbClr val="4BACC6">
                    <a:lumMod val="50000"/>
                  </a:srgbClr>
                </a:solidFill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  <a:sym typeface="Arial"/>
              </a:rPr>
              <a:t> </a:t>
            </a:r>
            <a:r>
              <a:rPr lang="en-US" sz="2133" kern="100" dirty="0">
                <a:solidFill>
                  <a:srgbClr val="000000"/>
                </a:solidFill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  <a:sym typeface="Arial"/>
              </a:rPr>
              <a:t>9AM – 1PM Eastern Time (US &amp; Canada)</a:t>
            </a:r>
            <a:endParaRPr lang="en-US" sz="1867" kern="100" dirty="0">
              <a:solidFill>
                <a:srgbClr val="000000"/>
              </a:solidFill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  <a:sym typeface="Arial"/>
            </a:endParaRPr>
          </a:p>
          <a:p>
            <a:pPr algn="ctr" defTabSz="609630">
              <a:lnSpc>
                <a:spcPct val="107000"/>
              </a:lnSpc>
              <a:buClr>
                <a:srgbClr val="000000"/>
              </a:buClr>
              <a:defRPr/>
            </a:pPr>
            <a:r>
              <a:rPr lang="en-US" sz="2133" i="1" kern="100" dirty="0">
                <a:solidFill>
                  <a:srgbClr val="4BACC6">
                    <a:lumMod val="50000"/>
                  </a:srgbClr>
                </a:solidFill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  <a:sym typeface="Arial"/>
              </a:rPr>
              <a:t>Location</a:t>
            </a:r>
            <a:r>
              <a:rPr lang="en-US" sz="2133" kern="100" dirty="0">
                <a:solidFill>
                  <a:srgbClr val="000000"/>
                </a:solidFill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  <a:sym typeface="Arial"/>
              </a:rPr>
              <a:t>: Residence Inn, Harbor Room (</a:t>
            </a:r>
            <a:r>
              <a:rPr lang="en-US" sz="1867" i="1" kern="100" dirty="0">
                <a:solidFill>
                  <a:srgbClr val="000000"/>
                </a:solidFill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  <a:sym typeface="Arial"/>
              </a:rPr>
              <a:t>192 Waterfront St, National Harbor, Maryland, USA)</a:t>
            </a:r>
            <a:endParaRPr lang="en-US" sz="1867" kern="100" dirty="0">
              <a:solidFill>
                <a:srgbClr val="000000"/>
              </a:solidFill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113DF9C-B06E-EC16-C0A6-1CF75B7CB2C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353" t="12408" r="51176" b="32262"/>
          <a:stretch/>
        </p:blipFill>
        <p:spPr>
          <a:xfrm>
            <a:off x="437401" y="2887513"/>
            <a:ext cx="4200341" cy="36753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5304F96-6757-2103-6055-CA7E1738D6F7}"/>
              </a:ext>
            </a:extLst>
          </p:cNvPr>
          <p:cNvSpPr txBox="1"/>
          <p:nvPr/>
        </p:nvSpPr>
        <p:spPr>
          <a:xfrm>
            <a:off x="5105230" y="2832847"/>
            <a:ext cx="6782398" cy="392928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defTabSz="609630">
              <a:buClr>
                <a:srgbClr val="000000"/>
              </a:buClr>
              <a:defRPr/>
            </a:pPr>
            <a:r>
              <a:rPr lang="en-US" b="1" i="1" kern="0" dirty="0">
                <a:solidFill>
                  <a:srgbClr val="4BACC6">
                    <a:lumMod val="50000"/>
                  </a:srgbClr>
                </a:solidFill>
                <a:latin typeface="Aptos" panose="020B0004020202020204" pitchFamily="34" charset="0"/>
                <a:cs typeface="Arial"/>
                <a:sym typeface="Arial"/>
              </a:rPr>
              <a:t>In-Person Session Topics:</a:t>
            </a:r>
            <a:endParaRPr lang="en-US" kern="0" dirty="0">
              <a:solidFill>
                <a:srgbClr val="4BACC6">
                  <a:lumMod val="50000"/>
                </a:srgbClr>
              </a:solidFill>
              <a:latin typeface="Segoe UI" panose="020B0502040204020203" pitchFamily="34" charset="0"/>
              <a:cs typeface="Arial"/>
              <a:sym typeface="Arial"/>
            </a:endParaRPr>
          </a:p>
          <a:p>
            <a:pPr defTabSz="609630" fontAlgn="base"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kern="0" dirty="0">
                <a:solidFill>
                  <a:srgbClr val="4BACC6">
                    <a:lumMod val="50000"/>
                  </a:srgbClr>
                </a:solidFill>
                <a:latin typeface="Aptos" panose="020B0004020202020204" pitchFamily="34" charset="0"/>
                <a:cs typeface="Arial"/>
                <a:sym typeface="Arial"/>
              </a:rPr>
              <a:t>Where are we with CORE studies and reaching the target sample sizes?</a:t>
            </a:r>
          </a:p>
          <a:p>
            <a:pPr defTabSz="609630" fontAlgn="base">
              <a:spcAft>
                <a:spcPts val="533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kern="0" dirty="0">
                <a:solidFill>
                  <a:srgbClr val="4BACC6">
                    <a:lumMod val="50000"/>
                  </a:srgbClr>
                </a:solidFill>
                <a:latin typeface="Aptos" panose="020B0004020202020204" pitchFamily="34" charset="0"/>
                <a:cs typeface="Arial"/>
                <a:sym typeface="Arial"/>
              </a:rPr>
              <a:t>What should we study? What can we study?</a:t>
            </a:r>
          </a:p>
          <a:p>
            <a:pPr marL="495325" lvl="1" indent="-190510" defTabSz="609630" fontAlgn="base">
              <a:spcAft>
                <a:spcPts val="533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kern="0" dirty="0">
                <a:solidFill>
                  <a:srgbClr val="4BACC6">
                    <a:lumMod val="50000"/>
                  </a:srgbClr>
                </a:solidFill>
                <a:latin typeface="Aptos" panose="020B0004020202020204" pitchFamily="34" charset="0"/>
                <a:cs typeface="Arial"/>
                <a:sym typeface="Arial"/>
              </a:rPr>
              <a:t>PROMIS based studies</a:t>
            </a:r>
          </a:p>
          <a:p>
            <a:pPr marL="495325" lvl="1" indent="-190510" defTabSz="609630" fontAlgn="base">
              <a:spcAft>
                <a:spcPts val="533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kern="0" dirty="0">
                <a:solidFill>
                  <a:srgbClr val="4BACC6">
                    <a:lumMod val="50000"/>
                  </a:srgbClr>
                </a:solidFill>
                <a:latin typeface="Aptos" panose="020B0004020202020204" pitchFamily="34" charset="0"/>
                <a:cs typeface="Arial"/>
                <a:sym typeface="Arial"/>
              </a:rPr>
              <a:t>&lt;6 Registry – data overview and study ideas</a:t>
            </a:r>
          </a:p>
          <a:p>
            <a:pPr marL="495325" lvl="1" indent="-190510" defTabSz="609630" fontAlgn="base">
              <a:spcAft>
                <a:spcPts val="533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kern="0" dirty="0">
                <a:solidFill>
                  <a:srgbClr val="4BACC6">
                    <a:lumMod val="50000"/>
                  </a:srgbClr>
                </a:solidFill>
                <a:latin typeface="Aptos" panose="020B0004020202020204" pitchFamily="34" charset="0"/>
                <a:cs typeface="Arial"/>
                <a:sym typeface="Arial"/>
              </a:rPr>
              <a:t>Randomized clinical trial</a:t>
            </a:r>
          </a:p>
          <a:p>
            <a:pPr marL="495325" lvl="1" indent="-190510" defTabSz="609630" fontAlgn="base">
              <a:spcAft>
                <a:spcPts val="533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kern="0" dirty="0">
                <a:solidFill>
                  <a:srgbClr val="4BACC6">
                    <a:lumMod val="50000"/>
                  </a:srgbClr>
                </a:solidFill>
                <a:latin typeface="Aptos" panose="020B0004020202020204" pitchFamily="34" charset="0"/>
                <a:cs typeface="Arial"/>
                <a:sym typeface="Arial"/>
              </a:rPr>
              <a:t>Treatment guidelines based on Delphi or IPSG expert opinions</a:t>
            </a:r>
          </a:p>
          <a:p>
            <a:pPr marL="495325" lvl="1" indent="-190510" defTabSz="609630" fontAlgn="base">
              <a:spcAft>
                <a:spcPts val="533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kern="0" dirty="0">
                <a:solidFill>
                  <a:srgbClr val="4BACC6">
                    <a:lumMod val="50000"/>
                  </a:srgbClr>
                </a:solidFill>
                <a:latin typeface="Aptos" panose="020B0004020202020204" pitchFamily="34" charset="0"/>
                <a:cs typeface="Arial"/>
                <a:sym typeface="Arial"/>
              </a:rPr>
              <a:t>New study ideas</a:t>
            </a:r>
          </a:p>
          <a:p>
            <a:pPr defTabSz="609630" fontAlgn="base">
              <a:spcAft>
                <a:spcPts val="533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kern="0" dirty="0">
                <a:solidFill>
                  <a:srgbClr val="4BACC6">
                    <a:lumMod val="50000"/>
                  </a:srgbClr>
                </a:solidFill>
                <a:latin typeface="Aptos" panose="020B0004020202020204" pitchFamily="34" charset="0"/>
                <a:cs typeface="Arial"/>
                <a:sym typeface="Arial"/>
              </a:rPr>
              <a:t>Authorship guidelines Discussion  </a:t>
            </a:r>
          </a:p>
          <a:p>
            <a:pPr defTabSz="609630" fontAlgn="base">
              <a:spcAft>
                <a:spcPts val="533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kern="0" dirty="0">
                <a:solidFill>
                  <a:srgbClr val="4BACC6">
                    <a:lumMod val="50000"/>
                  </a:srgbClr>
                </a:solidFill>
                <a:latin typeface="Aptos" panose="020B0004020202020204" pitchFamily="34" charset="0"/>
                <a:cs typeface="Arial"/>
                <a:sym typeface="Arial"/>
              </a:rPr>
              <a:t>Community Outreach</a:t>
            </a:r>
          </a:p>
          <a:p>
            <a:pPr defTabSz="609630" fontAlgn="base">
              <a:spcAft>
                <a:spcPts val="533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kern="0" dirty="0">
                <a:solidFill>
                  <a:srgbClr val="4BACC6">
                    <a:lumMod val="50000"/>
                  </a:srgbClr>
                </a:solidFill>
                <a:latin typeface="Aptos" panose="020B0004020202020204" pitchFamily="34" charset="0"/>
                <a:cs typeface="Arial"/>
                <a:sym typeface="Arial"/>
              </a:rPr>
              <a:t>Ben Joseph and Tony Herring Case Discussions</a:t>
            </a:r>
          </a:p>
        </p:txBody>
      </p:sp>
    </p:spTree>
    <p:extLst>
      <p:ext uri="{BB962C8B-B14F-4D97-AF65-F5344CB8AC3E}">
        <p14:creationId xmlns:p14="http://schemas.microsoft.com/office/powerpoint/2010/main" val="2001727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 advClick="0" advTm="4000">
        <p159:morph option="byObject"/>
      </p:transition>
    </mc:Choice>
    <mc:Fallback xmlns="">
      <p:transition spd="slow" advClick="0" advTm="4000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4943</TotalTime>
  <Words>765</Words>
  <Application>Microsoft Office PowerPoint</Application>
  <PresentationFormat>Widescreen</PresentationFormat>
  <Paragraphs>124</Paragraphs>
  <Slides>16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Aptos</vt:lpstr>
      <vt:lpstr>Arial</vt:lpstr>
      <vt:lpstr>Calibri</vt:lpstr>
      <vt:lpstr>Calibri Light</vt:lpstr>
      <vt:lpstr>Cormorant Garamond</vt:lpstr>
      <vt:lpstr>Lato</vt:lpstr>
      <vt:lpstr>Segoe UI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Virtual Meeting Rules</vt:lpstr>
      <vt:lpstr>Thank You!</vt:lpstr>
      <vt:lpstr>Thanks to Executive &amp; Steering Committee Leadership!</vt:lpstr>
      <vt:lpstr>PowerPoint Presentation</vt:lpstr>
      <vt:lpstr>PowerPoint Presentation</vt:lpstr>
      <vt:lpstr>2023 Accomplishments and Activities</vt:lpstr>
      <vt:lpstr>PowerPoint Presentation</vt:lpstr>
      <vt:lpstr>PowerPoint Presentation</vt:lpstr>
      <vt:lpstr>EPOSNA Annual Meeting</vt:lpstr>
      <vt:lpstr>Manuscripts Submitted/Accepted</vt:lpstr>
      <vt:lpstr>Manuscripts Submitted/Accepted</vt:lpstr>
      <vt:lpstr>Manuscripts in Process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Hyde</dc:creator>
  <cp:lastModifiedBy>Candelaria Mercado</cp:lastModifiedBy>
  <cp:revision>23</cp:revision>
  <dcterms:created xsi:type="dcterms:W3CDTF">2018-08-06T15:23:51Z</dcterms:created>
  <dcterms:modified xsi:type="dcterms:W3CDTF">2024-04-25T15:44:58Z</dcterms:modified>
</cp:coreProperties>
</file>