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7" r:id="rId2"/>
    <p:sldId id="281" r:id="rId3"/>
    <p:sldId id="2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59AA3-ADA9-45AC-8366-50308DD81537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3A5C0-9915-4D57-9D13-6870B8D2C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571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 patients were &gt;11 at </a:t>
            </a:r>
            <a:r>
              <a:rPr lang="en-US"/>
              <a:t>disgnosis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3A5C0-9915-4D57-9D13-6870B8D2CA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6" y="312291"/>
            <a:ext cx="3410428" cy="15752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60299"/>
            <a:ext cx="12181378" cy="4597701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196291"/>
            <a:ext cx="12188952" cy="64008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40" y="2772076"/>
            <a:ext cx="10424098" cy="1971862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51" y="4931447"/>
            <a:ext cx="10424098" cy="13109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4312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3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88" y="223722"/>
            <a:ext cx="10515600" cy="60583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9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01" y="775250"/>
            <a:ext cx="881526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01" y="3654975"/>
            <a:ext cx="88152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8702" y="6356350"/>
            <a:ext cx="2029768" cy="365125"/>
          </a:xfrm>
        </p:spPr>
        <p:txBody>
          <a:bodyPr/>
          <a:lstStyle/>
          <a:p>
            <a:fld id="{3F358C3A-73D8-AB47-B261-9092F8039B6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683102" cy="6858000"/>
          </a:xfrm>
          <a:prstGeom prst="rect">
            <a:avLst/>
          </a:prstGeom>
          <a:solidFill>
            <a:srgbClr val="0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28" y="6197740"/>
            <a:ext cx="1633013" cy="6019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-1701966" y="3392423"/>
            <a:ext cx="6858000" cy="73152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2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0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2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79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5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1410"/>
            <a:ext cx="10515600" cy="455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F358C3A-73D8-AB47-B261-9092F8039B6E}" type="datetimeFigureOut">
              <a:rPr lang="en-US" smtClean="0"/>
              <a:pPr/>
              <a:t>4/25/2024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0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49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9A157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Sphericity Deviation Score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 Morris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39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Cohort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1411"/>
            <a:ext cx="9616440" cy="837310"/>
          </a:xfrm>
        </p:spPr>
        <p:txBody>
          <a:bodyPr>
            <a:normAutofit/>
          </a:bodyPr>
          <a:lstStyle/>
          <a:p>
            <a:r>
              <a:rPr lang="en-IN" dirty="0"/>
              <a:t>243 hips with ≥5yrs radiographic follow up 2017- (Feb)2024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80601BD-A69D-A3AE-7A2F-05E35FB088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990021"/>
              </p:ext>
            </p:extLst>
          </p:nvPr>
        </p:nvGraphicFramePr>
        <p:xfrm>
          <a:off x="507999" y="2455685"/>
          <a:ext cx="10662852" cy="291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713">
                  <a:extLst>
                    <a:ext uri="{9D8B030D-6E8A-4147-A177-3AD203B41FA5}">
                      <a16:colId xmlns:a16="http://schemas.microsoft.com/office/drawing/2014/main" val="278015685"/>
                    </a:ext>
                  </a:extLst>
                </a:gridCol>
                <a:gridCol w="2665713">
                  <a:extLst>
                    <a:ext uri="{9D8B030D-6E8A-4147-A177-3AD203B41FA5}">
                      <a16:colId xmlns:a16="http://schemas.microsoft.com/office/drawing/2014/main" val="3583348705"/>
                    </a:ext>
                  </a:extLst>
                </a:gridCol>
                <a:gridCol w="2665713">
                  <a:extLst>
                    <a:ext uri="{9D8B030D-6E8A-4147-A177-3AD203B41FA5}">
                      <a16:colId xmlns:a16="http://schemas.microsoft.com/office/drawing/2014/main" val="1316902688"/>
                    </a:ext>
                  </a:extLst>
                </a:gridCol>
                <a:gridCol w="2665713">
                  <a:extLst>
                    <a:ext uri="{9D8B030D-6E8A-4147-A177-3AD203B41FA5}">
                      <a16:colId xmlns:a16="http://schemas.microsoft.com/office/drawing/2014/main" val="2114776154"/>
                    </a:ext>
                  </a:extLst>
                </a:gridCol>
              </a:tblGrid>
              <a:tr h="4864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Overall N=243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9957" marR="119957" marT="59979" marB="59979" anchor="ctr"/>
                </a:tc>
                <a:extLst>
                  <a:ext uri="{0D108BD9-81ED-4DB2-BD59-A6C34878D82A}">
                    <a16:rowId xmlns:a16="http://schemas.microsoft.com/office/drawing/2014/main" val="4061556925"/>
                  </a:ext>
                </a:extLst>
              </a:tr>
              <a:tr h="48649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Gender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84.0% M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16.0% F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119957" marR="119957" marT="59979" marB="59979" anchor="ctr"/>
                </a:tc>
                <a:extLst>
                  <a:ext uri="{0D108BD9-81ED-4DB2-BD59-A6C34878D82A}">
                    <a16:rowId xmlns:a16="http://schemas.microsoft.com/office/drawing/2014/main" val="1627446360"/>
                  </a:ext>
                </a:extLst>
              </a:tr>
              <a:tr h="486493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Age at Dx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&lt;6yo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6-8yo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8-11yo</a:t>
                      </a:r>
                    </a:p>
                  </a:txBody>
                  <a:tcPr marL="119957" marR="119957" marT="59979" marB="59979" anchor="ctr"/>
                </a:tc>
                <a:extLst>
                  <a:ext uri="{0D108BD9-81ED-4DB2-BD59-A6C34878D82A}">
                    <a16:rowId xmlns:a16="http://schemas.microsoft.com/office/drawing/2014/main" val="2484315945"/>
                  </a:ext>
                </a:extLst>
              </a:tr>
              <a:tr h="4864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52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107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78</a:t>
                      </a:r>
                    </a:p>
                  </a:txBody>
                  <a:tcPr marL="119957" marR="119957" marT="59979" marB="59979" anchor="ctr"/>
                </a:tc>
                <a:extLst>
                  <a:ext uri="{0D108BD9-81ED-4DB2-BD59-A6C34878D82A}">
                    <a16:rowId xmlns:a16="http://schemas.microsoft.com/office/drawing/2014/main" val="3320923209"/>
                  </a:ext>
                </a:extLst>
              </a:tr>
              <a:tr h="486493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Waldenstrom</a:t>
                      </a:r>
                      <a:endParaRPr lang="en-US" sz="2400" b="1" dirty="0"/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Early Stage (I-</a:t>
                      </a:r>
                      <a:r>
                        <a:rPr lang="en-US" sz="2400" b="1" dirty="0" err="1"/>
                        <a:t>IIa</a:t>
                      </a:r>
                      <a:r>
                        <a:rPr lang="en-US" sz="2400" b="1" dirty="0"/>
                        <a:t>)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Late stage (</a:t>
                      </a:r>
                      <a:r>
                        <a:rPr lang="en-IN" sz="2400" b="1" dirty="0"/>
                        <a:t>≥</a:t>
                      </a:r>
                      <a:r>
                        <a:rPr lang="en-US" sz="2400" b="1" dirty="0" err="1"/>
                        <a:t>Iib</a:t>
                      </a:r>
                      <a:r>
                        <a:rPr lang="en-US" sz="2400" b="1" dirty="0"/>
                        <a:t>)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119957" marR="119957" marT="59979" marB="59979" anchor="ctr"/>
                </a:tc>
                <a:extLst>
                  <a:ext uri="{0D108BD9-81ED-4DB2-BD59-A6C34878D82A}">
                    <a16:rowId xmlns:a16="http://schemas.microsoft.com/office/drawing/2014/main" val="1862392790"/>
                  </a:ext>
                </a:extLst>
              </a:tr>
              <a:tr h="486493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211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</a:t>
                      </a:r>
                    </a:p>
                  </a:txBody>
                  <a:tcPr marL="119957" marR="119957" marT="59979" marB="5997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9957" marR="119957" marT="59979" marB="59979" anchor="ctr"/>
                </a:tc>
                <a:extLst>
                  <a:ext uri="{0D108BD9-81ED-4DB2-BD59-A6C34878D82A}">
                    <a16:rowId xmlns:a16="http://schemas.microsoft.com/office/drawing/2014/main" val="593770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147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49203D-8F77-9626-3459-5E70861D5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482" y="0"/>
            <a:ext cx="10297036" cy="632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2899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63</Words>
  <Application>Microsoft Office PowerPoint</Application>
  <PresentationFormat>Widescreen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Sphericity Deviation Score</vt:lpstr>
      <vt:lpstr>Initial Cohort</vt:lpstr>
      <vt:lpstr>PowerPoint Presentation</vt:lpstr>
    </vt:vector>
  </TitlesOfParts>
  <Company>Scottish Rite for Children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Sphericity Deviation Score</dc:title>
  <dc:creator>Candelaria Mercado</dc:creator>
  <cp:lastModifiedBy>Candelaria Mercado</cp:lastModifiedBy>
  <cp:revision>6</cp:revision>
  <dcterms:created xsi:type="dcterms:W3CDTF">2023-07-11T14:44:34Z</dcterms:created>
  <dcterms:modified xsi:type="dcterms:W3CDTF">2024-04-25T16:16:01Z</dcterms:modified>
</cp:coreProperties>
</file>