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302" r:id="rId10"/>
    <p:sldId id="272" r:id="rId11"/>
    <p:sldId id="323" r:id="rId12"/>
    <p:sldId id="324" r:id="rId13"/>
    <p:sldId id="309" r:id="rId14"/>
    <p:sldId id="325" r:id="rId15"/>
    <p:sldId id="326" r:id="rId16"/>
    <p:sldId id="310" r:id="rId17"/>
    <p:sldId id="303" r:id="rId18"/>
    <p:sldId id="311" r:id="rId19"/>
    <p:sldId id="312" r:id="rId20"/>
    <p:sldId id="316" r:id="rId21"/>
    <p:sldId id="274" r:id="rId22"/>
    <p:sldId id="313" r:id="rId23"/>
    <p:sldId id="275" r:id="rId24"/>
    <p:sldId id="315" r:id="rId25"/>
    <p:sldId id="314" r:id="rId26"/>
    <p:sldId id="304" r:id="rId27"/>
    <p:sldId id="317" r:id="rId28"/>
    <p:sldId id="318" r:id="rId29"/>
    <p:sldId id="319" r:id="rId30"/>
    <p:sldId id="305" r:id="rId31"/>
    <p:sldId id="284" r:id="rId32"/>
    <p:sldId id="320" r:id="rId33"/>
    <p:sldId id="306" r:id="rId34"/>
    <p:sldId id="280" r:id="rId35"/>
    <p:sldId id="285" r:id="rId36"/>
    <p:sldId id="307" r:id="rId37"/>
    <p:sldId id="286" r:id="rId38"/>
    <p:sldId id="287" r:id="rId39"/>
    <p:sldId id="289" r:id="rId40"/>
    <p:sldId id="321" r:id="rId41"/>
    <p:sldId id="308" r:id="rId42"/>
    <p:sldId id="322" r:id="rId43"/>
    <p:sldId id="291" r:id="rId44"/>
    <p:sldId id="290" r:id="rId45"/>
    <p:sldId id="292" r:id="rId46"/>
    <p:sldId id="26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3C"/>
    <a:srgbClr val="19A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9" autoAdjust="0"/>
    <p:restoredTop sz="77470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2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5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wng\Downloads\PubMed_Timeline_Results_by_Year%20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SB%20DISK:perthes%202017:timeline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Publications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158496"/>
        <c:axId val="505158824"/>
      </c:barChart>
      <c:catAx>
        <c:axId val="5051584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58824"/>
        <c:crosses val="autoZero"/>
        <c:auto val="1"/>
        <c:lblAlgn val="ctr"/>
        <c:lblOffset val="100"/>
        <c:noMultiLvlLbl val="0"/>
      </c:catAx>
      <c:valAx>
        <c:axId val="50515882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58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36942658147255E-2"/>
          <c:y val="1.5815183074545956E-2"/>
          <c:w val="0.9342727590162202"/>
          <c:h val="0.901529371621093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3"/>
            <c:dispRSqr val="0"/>
            <c:dispEq val="0"/>
          </c:trendline>
          <c:cat>
            <c:numRef>
              <c:f>PubMed_Timeline_Results_by_Year!$A$56:$A$83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PubMed_Timeline_Results_by_Year!$B$56:$B$83</c:f>
              <c:numCache>
                <c:formatCode>General</c:formatCode>
                <c:ptCount val="28"/>
                <c:pt idx="0">
                  <c:v>36</c:v>
                </c:pt>
                <c:pt idx="1">
                  <c:v>43</c:v>
                </c:pt>
                <c:pt idx="2">
                  <c:v>32</c:v>
                </c:pt>
                <c:pt idx="3">
                  <c:v>47</c:v>
                </c:pt>
                <c:pt idx="4">
                  <c:v>38</c:v>
                </c:pt>
                <c:pt idx="5">
                  <c:v>36</c:v>
                </c:pt>
                <c:pt idx="6">
                  <c:v>41</c:v>
                </c:pt>
                <c:pt idx="7">
                  <c:v>40</c:v>
                </c:pt>
                <c:pt idx="8">
                  <c:v>62</c:v>
                </c:pt>
                <c:pt idx="9">
                  <c:v>58</c:v>
                </c:pt>
                <c:pt idx="10">
                  <c:v>58</c:v>
                </c:pt>
                <c:pt idx="11">
                  <c:v>41</c:v>
                </c:pt>
                <c:pt idx="12">
                  <c:v>57</c:v>
                </c:pt>
                <c:pt idx="13">
                  <c:v>47</c:v>
                </c:pt>
                <c:pt idx="14">
                  <c:v>47</c:v>
                </c:pt>
                <c:pt idx="15">
                  <c:v>91</c:v>
                </c:pt>
                <c:pt idx="16">
                  <c:v>79</c:v>
                </c:pt>
                <c:pt idx="17">
                  <c:v>83</c:v>
                </c:pt>
                <c:pt idx="18">
                  <c:v>63</c:v>
                </c:pt>
                <c:pt idx="19">
                  <c:v>55</c:v>
                </c:pt>
                <c:pt idx="20">
                  <c:v>58</c:v>
                </c:pt>
                <c:pt idx="21">
                  <c:v>71</c:v>
                </c:pt>
                <c:pt idx="22">
                  <c:v>65</c:v>
                </c:pt>
                <c:pt idx="23">
                  <c:v>55</c:v>
                </c:pt>
                <c:pt idx="24">
                  <c:v>70</c:v>
                </c:pt>
                <c:pt idx="25">
                  <c:v>92</c:v>
                </c:pt>
                <c:pt idx="26">
                  <c:v>90</c:v>
                </c:pt>
                <c:pt idx="2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F-4EE1-9ED0-C9C719B52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134976"/>
        <c:axId val="466140224"/>
      </c:barChart>
      <c:catAx>
        <c:axId val="4661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40224"/>
        <c:crosses val="autoZero"/>
        <c:auto val="1"/>
        <c:lblAlgn val="ctr"/>
        <c:lblOffset val="100"/>
        <c:noMultiLvlLbl val="0"/>
      </c:catAx>
      <c:valAx>
        <c:axId val="4661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Pubmed</a:t>
            </a:r>
            <a:r>
              <a:rPr lang="en-US" baseline="0"/>
              <a:t> Citations by Year</a:t>
            </a:r>
            <a:endParaRPr lang="en-US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1990040"/>
        <c:axId val="811990432"/>
      </c:barChart>
      <c:catAx>
        <c:axId val="81199004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811990432"/>
        <c:crosses val="autoZero"/>
        <c:auto val="0"/>
        <c:lblAlgn val="ctr"/>
        <c:lblOffset val="100"/>
        <c:noMultiLvlLbl val="0"/>
      </c:catAx>
      <c:valAx>
        <c:axId val="811990432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811990040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PubMed_Timeline_Results_by_Year!$A$44:$A$71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PubMed_Timeline_Results_by_Year!$B$44:$B$71</c:f>
              <c:numCache>
                <c:formatCode>General</c:formatCode>
                <c:ptCount val="28"/>
                <c:pt idx="0">
                  <c:v>361</c:v>
                </c:pt>
                <c:pt idx="1">
                  <c:v>329</c:v>
                </c:pt>
                <c:pt idx="2">
                  <c:v>394</c:v>
                </c:pt>
                <c:pt idx="3">
                  <c:v>374</c:v>
                </c:pt>
                <c:pt idx="4">
                  <c:v>389</c:v>
                </c:pt>
                <c:pt idx="5">
                  <c:v>419</c:v>
                </c:pt>
                <c:pt idx="6">
                  <c:v>458</c:v>
                </c:pt>
                <c:pt idx="7">
                  <c:v>448</c:v>
                </c:pt>
                <c:pt idx="8">
                  <c:v>521</c:v>
                </c:pt>
                <c:pt idx="9">
                  <c:v>631</c:v>
                </c:pt>
                <c:pt idx="10">
                  <c:v>650</c:v>
                </c:pt>
                <c:pt idx="11">
                  <c:v>755</c:v>
                </c:pt>
                <c:pt idx="12">
                  <c:v>781</c:v>
                </c:pt>
                <c:pt idx="13">
                  <c:v>862</c:v>
                </c:pt>
                <c:pt idx="14">
                  <c:v>952</c:v>
                </c:pt>
                <c:pt idx="15">
                  <c:v>1103</c:v>
                </c:pt>
                <c:pt idx="16">
                  <c:v>1249</c:v>
                </c:pt>
                <c:pt idx="17">
                  <c:v>1299</c:v>
                </c:pt>
                <c:pt idx="18">
                  <c:v>1383</c:v>
                </c:pt>
                <c:pt idx="19">
                  <c:v>1521</c:v>
                </c:pt>
                <c:pt idx="20">
                  <c:v>1620</c:v>
                </c:pt>
                <c:pt idx="21">
                  <c:v>1687</c:v>
                </c:pt>
                <c:pt idx="22">
                  <c:v>1772</c:v>
                </c:pt>
                <c:pt idx="23">
                  <c:v>1866</c:v>
                </c:pt>
                <c:pt idx="24">
                  <c:v>2021</c:v>
                </c:pt>
                <c:pt idx="25">
                  <c:v>2355</c:v>
                </c:pt>
                <c:pt idx="26">
                  <c:v>2419</c:v>
                </c:pt>
                <c:pt idx="27">
                  <c:v>2238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6-4C05-8EC1-17849E62C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134976"/>
        <c:axId val="466140224"/>
      </c:barChart>
      <c:catAx>
        <c:axId val="4661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40224"/>
        <c:crosses val="autoZero"/>
        <c:auto val="1"/>
        <c:lblAlgn val="ctr"/>
        <c:lblOffset val="100"/>
        <c:noMultiLvlLbl val="0"/>
      </c:catAx>
      <c:valAx>
        <c:axId val="4661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6D47-B267-B847-97A6-6FCA6DB1E9BD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196B-7197-4D41-8592-1B237BA7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TRICKS MRA not enough </a:t>
            </a:r>
            <a:r>
              <a:rPr lang="en-US" dirty="0" err="1" smtClean="0"/>
              <a:t>resoluition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regards to duration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waldenstrom</a:t>
            </a:r>
            <a:r>
              <a:rPr lang="en-US" baseline="0" dirty="0" smtClean="0"/>
              <a:t> stages, looked at kids ,6. longer initial and fragmentation stages correlated with worse </a:t>
            </a:r>
            <a:r>
              <a:rPr lang="en-US" baseline="0" dirty="0" err="1" smtClean="0"/>
              <a:t>stulberg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regards to duration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waldenstrom</a:t>
            </a:r>
            <a:r>
              <a:rPr lang="en-US" baseline="0" dirty="0" smtClean="0"/>
              <a:t> stages, looked at kids ,6. longer initial and fragmentation stages correlated with worse </a:t>
            </a:r>
            <a:r>
              <a:rPr lang="en-US" baseline="0" dirty="0" err="1" smtClean="0"/>
              <a:t>stulberg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2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50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9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CRFA</a:t>
            </a:r>
            <a:r>
              <a:rPr lang="en-US" baseline="0" dirty="0" smtClean="0"/>
              <a:t> – use a needle probe to ablate nerves in 40 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perthes</a:t>
            </a:r>
            <a:r>
              <a:rPr lang="en-US" baseline="0" dirty="0" smtClean="0"/>
              <a:t> related 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2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8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microarray</a:t>
            </a:r>
            <a:r>
              <a:rPr lang="en-US" baseline="0" dirty="0" smtClean="0"/>
              <a:t> of periosteum, implicated some vascular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microarray</a:t>
            </a:r>
            <a:r>
              <a:rPr lang="en-US" baseline="0" dirty="0" smtClean="0"/>
              <a:t> of periosteum, implicated some vascular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2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microarray</a:t>
            </a:r>
            <a:r>
              <a:rPr lang="en-US" baseline="0" dirty="0" smtClean="0"/>
              <a:t> of periosteum, implicated some vascular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0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microarray</a:t>
            </a:r>
            <a:r>
              <a:rPr lang="en-US" baseline="0" dirty="0" smtClean="0"/>
              <a:t> of periosteum, implicated some vascular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AC55-2992-8C46-91A5-0A719DBC96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6" y="312291"/>
            <a:ext cx="3410428" cy="15752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60299"/>
            <a:ext cx="12181378" cy="4597701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196291"/>
            <a:ext cx="12188952" cy="64008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0" y="2772076"/>
            <a:ext cx="10424098" cy="197186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51" y="4931447"/>
            <a:ext cx="10424098" cy="13109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8" y="223722"/>
            <a:ext cx="10515600" cy="60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01" y="775250"/>
            <a:ext cx="88152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01" y="3654975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2" y="6356350"/>
            <a:ext cx="2029768" cy="365125"/>
          </a:xfrm>
        </p:spPr>
        <p:txBody>
          <a:bodyPr/>
          <a:lstStyle/>
          <a:p>
            <a:fld id="{3F358C3A-73D8-AB47-B261-9092F8039B6E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683102" cy="6858000"/>
          </a:xfrm>
          <a:prstGeom prst="rect">
            <a:avLst/>
          </a:prstGeom>
          <a:solidFill>
            <a:srgbClr val="07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" y="6197740"/>
            <a:ext cx="1633013" cy="601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-1701966" y="3392423"/>
            <a:ext cx="6858000" cy="73152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04/18/2024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pPr/>
              <a:t>04/18/2024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1410"/>
            <a:ext cx="10515600" cy="45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358C3A-73D8-AB47-B261-9092F8039B6E}" type="datetimeFigureOut">
              <a:rPr lang="en-US" smtClean="0"/>
              <a:pPr/>
              <a:t>04/18/2024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9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A157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wng@ua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476892/__;!!NoSwA-eRAg!C_R3I5sk01f7V0ZIl30wOIaeC-tAYG1FLHpDGTyyXfkhzLKr8iGPfx9wyHGT1o3gp2KWkh00KYSIDtPuZwAdkRlg$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pubmed.ncbi.nlm.nih.gov/38195507/__;!!NoSwA-eRAg!C_R3I5sk01f7V0ZIl30wOIaeC-tAYG1FLHpDGTyyXfkhzLKr8iGPfx9wyHGT1o3gp2KWkh00KYSIDtPuZ1uUwYgF$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908528/__;!!NoSwA-eRAg!C_R3I5sk01f7V0ZIl30wOIaeC-tAYG1FLHpDGTyyXfkhzLKr8iGPfx9wyHGT1o3gp2KWkh00KYSIDtPuZ_cqoVkd$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urldefense.com/v3/__https:/pubmed.ncbi.nlm.nih.gov/37971281/__;!!NoSwA-eRAg!C_R3I5sk01f7V0ZIl30wOIaeC-tAYG1FLHpDGTyyXfkhzLKr8iGPfx9wyHGT1o3gp2KWkh00KYSIDtPuZx0j8CGL$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709818/__;!!NoSwA-eRAg!C_R3I5sk01f7V0ZIl30wOIaeC-tAYG1FLHpDGTyyXfkhzLKr8iGPfx9wyHGT1o3gp2KWkh00KYSIDtPuZxoZWoe-$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urldefense.com/v3/__https:/pubmed.ncbi.nlm.nih.gov/36711714/__;!!NoSwA-eRAg!C_R3I5sk01f7V0ZIl30wOIaeC-tAYG1FLHpDGTyyXfkhzLKr8iGPfx9wyHGT1o3gp2KWkh00KYSIDtPuZ3HHU1x5$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600923/__;!!NoSwA-eRAg!C_R3I5sk01f7V0ZIl30wOIaeC-tAYG1FLHpDGTyyXfkhzLKr8iGPfx9wyHGT1o3gp2KWkh00KYSIDtPuZ-ZWZj9M$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306235/__;!!NoSwA-eRAg!C_R3I5sk01f7V0ZIl30wOIaeC-tAYG1FLHpDGTyyXfkhzLKr8iGPfx9wyHGT1o3gp2KWkh00KYSIDtPuZ3ZpegJh$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urldefense.com/v3/__https:/pubmed.ncbi.nlm.nih.gov/37266936/__;!!NoSwA-eRAg!C_R3I5sk01f7V0ZIl30wOIaeC-tAYG1FLHpDGTyyXfkhzLKr8iGPfx9wyHGT1o3gp2KWkh00KYSIDtPuZziykHTa$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303951/__;!!NoSwA-eRAg!C_R3I5sk01f7V0ZIl30wOIaeC-tAYG1FLHpDGTyyXfkhzLKr8iGPfx9wyHGT1o3gp2KWkh00KYSIDtPuZ2KBGh4L$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pubmed.ncbi.nlm.nih.gov/37041432/__;!!NoSwA-eRAg!C_R3I5sk01f7V0ZIl30wOIaeC-tAYG1FLHpDGTyyXfkhzLKr8iGPfx9wyHGT1o3gp2KWkh00KYSIDtPuZwGr--qY$" TargetMode="External"/><Relationship Id="rId5" Type="http://schemas.openxmlformats.org/officeDocument/2006/relationships/hyperlink" Target="https://urldefense.com/v3/__https:/pubmed.ncbi.nlm.nih.gov/37247447/__;!!NoSwA-eRAg!C_R3I5sk01f7V0ZIl30wOIaeC-tAYG1FLHpDGTyyXfkhzLKr8iGPfx9wyHGT1o3gp2KWkh00KYSIDtPuZwmhffan$" TargetMode="External"/><Relationship Id="rId4" Type="http://schemas.openxmlformats.org/officeDocument/2006/relationships/hyperlink" Target="https://urldefense.com/v3/__https:/pubmed.ncbi.nlm.nih.gov/37248799/__;!!NoSwA-eRAg!C_R3I5sk01f7V0ZIl30wOIaeC-tAYG1FLHpDGTyyXfkhzLKr8iGPfx9wyHGT1o3gp2KWkh00KYSIDtPuZwT-A40w$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6881360/__;!!NoSwA-eRAg!C_R3I5sk01f7V0ZIl30wOIaeC-tAYG1FLHpDGTyyXfkhzLKr8iGPfx9wyHGT1o3gp2KWkh00KYSIDtPuZ7dGQs6e$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urldefense.com/v3/__https:/pubmed.ncbi.nlm.nih.gov/36696941/__;!!NoSwA-eRAg!C_R3I5sk01f7V0ZIl30wOIaeC-tAYG1FLHpDGTyyXfkhzLKr8iGPfx9wyHGT1o3gp2KWkh00KYSIDtPuZ1m1LVF-$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181165/__;!!NoSwA-eRAg!C_R3I5sk01f7V0ZIl30wOIaeC-tAYG1FLHpDGTyyXfkhzLKr8iGPfx9wyHGT1o3gp2KWkh00KYSIDtPuZ9SNlOw8$" TargetMode="External"/><Relationship Id="rId2" Type="http://schemas.openxmlformats.org/officeDocument/2006/relationships/hyperlink" Target="https://urldefense.com/v3/__https:/pubmed.ncbi.nlm.nih.gov/38532867/__;!!NoSwA-eRAg!C_R3I5sk01f7V0ZIl30wOIaeC-tAYG1FLHpDGTyyXfkhzLKr8iGPfx9wyHGT1o3gp2KWkh00KYSIDtPuZy13iLVO$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7898500/__;!!NoSwA-eRAg!C_R3I5sk01f7V0ZIl30wOIaeC-tAYG1FLHpDGTyyXfkhzLKr8iGPfx9wyHGT1o3gp2KWkh00KYSIDtPuZ32ql53V$" TargetMode="External"/><Relationship Id="rId4" Type="http://schemas.openxmlformats.org/officeDocument/2006/relationships/hyperlink" Target="https://urldefense.com/v3/__https:/pubmed.ncbi.nlm.nih.gov/38023648/__;!!NoSwA-eRAg!C_R3I5sk01f7V0ZIl30wOIaeC-tAYG1FLHpDGTyyXfkhzLKr8iGPfx9wyHGT1o3gp2KWkh00KYSIDtPuZ3XgAJiy$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303366/__;!!NoSwA-eRAg!C_R3I5sk01f7V0ZIl30wOIaeC-tAYG1FLHpDGTyyXfkhzLKr8iGPfx9wyHGT1o3gp2KWkh00KYSIDtPuZ3zOx1ZK$" TargetMode="External"/><Relationship Id="rId2" Type="http://schemas.openxmlformats.org/officeDocument/2006/relationships/hyperlink" Target="https://urldefense.com/v3/__https:/pubmed.ncbi.nlm.nih.gov/37521400/__;!!NoSwA-eRAg!C_R3I5sk01f7V0ZIl30wOIaeC-tAYG1FLHpDGTyyXfkhzLKr8iGPfx9wyHGT1o3gp2KWkh00KYSIDtPuZ6Jblz9k$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7092897/__;!!NoSwA-eRAg!C_R3I5sk01f7V0ZIl30wOIaeC-tAYG1FLHpDGTyyXfkhzLKr8iGPfx9wyHGT1o3gp2KWkh00KYSIDtPuZ_yZOYt9$" TargetMode="External"/><Relationship Id="rId4" Type="http://schemas.openxmlformats.org/officeDocument/2006/relationships/hyperlink" Target="https://urldefense.com/v3/__https:/pubmed.ncbi.nlm.nih.gov/37150982/__;!!NoSwA-eRAg!C_R3I5sk01f7V0ZIl30wOIaeC-tAYG1FLHpDGTyyXfkhzLKr8iGPfx9wyHGT1o3gp2KWkh00KYSIDtPuZxRbhH1o$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193647/__;!!NoSwA-eRAg!C_R3I5sk01f7V0ZIl30wOIaeC-tAYG1FLHpDGTyyXfkhzLKr8iGPfx9wyHGT1o3gp2KWkh00KYSIDtPuZy-66TFx$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urldefense.com/v3/__https:/pubmed.ncbi.nlm.nih.gov/37106026/__;!!NoSwA-eRAg!C_R3I5sk01f7V0ZIl30wOIaeC-tAYG1FLHpDGTyyXfkhzLKr8iGPfx9wyHGT1o3gp2KWkh00KYSIDtPuZ98Kw3bY$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697155/__;!!NoSwA-eRAg!C_R3I5sk01f7V0ZIl30wOIaeC-tAYG1FLHpDGTyyXfkhzLKr8iGPfx9wyHGT1o3gp2KWkh00KYSIDtPuZyQ1z7jR$" TargetMode="External"/><Relationship Id="rId2" Type="http://schemas.openxmlformats.org/officeDocument/2006/relationships/hyperlink" Target="https://urldefense.com/v3/__https:/pubmed.ncbi.nlm.nih.gov/38053300/__;!!NoSwA-eRAg!C_R3I5sk01f7V0ZIl30wOIaeC-tAYG1FLHpDGTyyXfkhzLKr8iGPfx9wyHGT1o3gp2KWkh00KYSIDtPuZyN-HsTJ$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pubmed.ncbi.nlm.nih.gov/36730017/__;!!NoSwA-eRAg!C_R3I5sk01f7V0ZIl30wOIaeC-tAYG1FLHpDGTyyXfkhzLKr8iGPfx9wyHGT1o3gp2KWkh00KYSIDtPuZ1uZeIsK$" TargetMode="External"/><Relationship Id="rId5" Type="http://schemas.openxmlformats.org/officeDocument/2006/relationships/hyperlink" Target="https://urldefense.com/v3/__https:/pubmed.ncbi.nlm.nih.gov/36791406/__;!!NoSwA-eRAg!C_R3I5sk01f7V0ZIl30wOIaeC-tAYG1FLHpDGTyyXfkhzLKr8iGPfx9wyHGT1o3gp2KWkh00KYSIDtPuZ9sfolW_$" TargetMode="External"/><Relationship Id="rId4" Type="http://schemas.openxmlformats.org/officeDocument/2006/relationships/hyperlink" Target="https://urldefense.com/v3/__https:/pubmed.ncbi.nlm.nih.gov/37272199/__;!!NoSwA-eRAg!C_R3I5sk01f7V0ZIl30wOIaeC-tAYG1FLHpDGTyyXfkhzLKr8iGPfx9wyHGT1o3gp2KWkh00KYSIDtPuZ-qrz3I1$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867312/__;!!NoSwA-eRAg!C_R3I5sk01f7V0ZIl30wOIaeC-tAYG1FLHpDGTyyXfkhzLKr8iGPfx9wyHGT1o3gp2KWkh00KYSIDtPuZzQuAd5m$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urldefense.com/v3/__https:/pubmed.ncbi.nlm.nih.gov/37663180/__;!!NoSwA-eRAg!C_R3I5sk01f7V0ZIl30wOIaeC-tAYG1FLHpDGTyyXfkhzLKr8iGPfx9wyHGT1o3gp2KWkh00KYSIDtPuZwTn4RJy$" TargetMode="External"/><Relationship Id="rId4" Type="http://schemas.openxmlformats.org/officeDocument/2006/relationships/hyperlink" Target="https://urldefense.com/v3/__https:/pubmed.ncbi.nlm.nih.gov/37728109/__;!!NoSwA-eRAg!C_R3I5sk01f7V0ZIl30wOIaeC-tAYG1FLHpDGTyyXfkhzLKr8iGPfx9wyHGT1o3gp2KWkh00KYSIDtPuZyMOEzfH$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867312/__;!!NoSwA-eRAg!C_R3I5sk01f7V0ZIl30wOIaeC-tAYG1FLHpDGTyyXfkhzLKr8iGPfx9wyHGT1o3gp2KWkh00KYSIDtPuZzQuAd5m$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urldefense.com/v3/__https:/pubmed.ncbi.nlm.nih.gov/37663180/__;!!NoSwA-eRAg!C_R3I5sk01f7V0ZIl30wOIaeC-tAYG1FLHpDGTyyXfkhzLKr8iGPfx9wyHGT1o3gp2KWkh00KYSIDtPuZwTn4RJy$" TargetMode="External"/><Relationship Id="rId4" Type="http://schemas.openxmlformats.org/officeDocument/2006/relationships/hyperlink" Target="https://urldefense.com/v3/__https:/pubmed.ncbi.nlm.nih.gov/37728109/__;!!NoSwA-eRAg!C_R3I5sk01f7V0ZIl30wOIaeC-tAYG1FLHpDGTyyXfkhzLKr8iGPfx9wyHGT1o3gp2KWkh00KYSIDtPuZyMOEzfH$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288047/__;!!NoSwA-eRAg!C_R3I5sk01f7V0ZIl30wOIaeC-tAYG1FLHpDGTyyXfkhzLKr8iGPfx9wyHGT1o3gp2KWkh00KYSIDtPuZxTbEuCX$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urldefense.com/v3/__https:/pubmed.ncbi.nlm.nih.gov/37519593/__;!!NoSwA-eRAg!C_R3I5sk01f7V0ZIl30wOIaeC-tAYG1FLHpDGTyyXfkhzLKr8iGPfx9wyHGT1o3gp2KWkh00KYSIDtPuZ3NmKi61$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320777/__;!!NoSwA-eRAg!C_R3I5sk01f7V0ZIl30wOIaeC-tAYG1FLHpDGTyyXfkhzLKr8iGPfx9wyHGT1o3gp2KWkh00KYSIDtPuZx-lB-oG$" TargetMode="External"/><Relationship Id="rId2" Type="http://schemas.openxmlformats.org/officeDocument/2006/relationships/hyperlink" Target="https://urldefense.com/v3/__https:/pubmed.ncbi.nlm.nih.gov/38567046/__;!!NoSwA-eRAg!C_R3I5sk01f7V0ZIl30wOIaeC-tAYG1FLHpDGTyyXfkhzLKr8iGPfx9wyHGT1o3gp2KWkh00KYSIDtPuZ4QLmfU2$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pubmed.ncbi.nlm.nih.gov/36806985/__;!!NoSwA-eRAg!C_R3I5sk01f7V0ZIl30wOIaeC-tAYG1FLHpDGTyyXfkhzLKr8iGPfx9wyHGT1o3gp2KWkh00KYSIDtPuZw9tMX_r$" TargetMode="External"/><Relationship Id="rId5" Type="http://schemas.openxmlformats.org/officeDocument/2006/relationships/hyperlink" Target="https://urldefense.com/v3/__https:/pubmed.ncbi.nlm.nih.gov/36928552/__;!!NoSwA-eRAg!C_R3I5sk01f7V0ZIl30wOIaeC-tAYG1FLHpDGTyyXfkhzLKr8iGPfx9wyHGT1o3gp2KWkh00KYSIDtPuZ2mXOtxK$" TargetMode="External"/><Relationship Id="rId4" Type="http://schemas.openxmlformats.org/officeDocument/2006/relationships/hyperlink" Target="https://urldefense.com/v3/__https:/pubmed.ncbi.nlm.nih.gov/37622056/__;!!NoSwA-eRAg!C_R3I5sk01f7V0ZIl30wOIaeC-tAYG1FLHpDGTyyXfkhzLKr8iGPfx9wyHGT1o3gp2KWkh00KYSIDtPuZx-wWd1g$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685785/__;!!NoSwA-eRAg!C_R3I5sk01f7V0ZIl30wOIaeC-tAYG1FLHpDGTyyXfkhzLKr8iGPfx9wyHGT1o3gp2KWkh00KYSIDtPuZ9N4Zm0H$" TargetMode="External"/><Relationship Id="rId2" Type="http://schemas.openxmlformats.org/officeDocument/2006/relationships/hyperlink" Target="https://urldefense.com/v3/__https:/pubmed.ncbi.nlm.nih.gov/37873799/__;!!NoSwA-eRAg!C_R3I5sk01f7V0ZIl30wOIaeC-tAYG1FLHpDGTyyXfkhzLKr8iGPfx9wyHGT1o3gp2KWkh00KYSIDtPuZ9rkXJFV$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rldefense.com/v3/__https:/pubmed.ncbi.nlm.nih.gov/38518557/__;!!NoSwA-eRAg!C_R3I5sk01f7V0ZIl30wOIaeC-tAYG1FLHpDGTyyXfkhzLKr8iGPfx9wyHGT1o3gp2KWkh00KYSIDtPuZ_q0DKfw$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195509/__;!!NoSwA-eRAg!C_R3I5sk01f7V0ZIl30wOIaeC-tAYG1FLHpDGTyyXfkhzLKr8iGPfx9wyHGT1o3gp2KWkh00KYSIDtPuZ3i6ozJe$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6977732/__;!!NoSwA-eRAg!C_R3I5sk01f7V0ZIl30wOIaeC-tAYG1FLHpDGTyyXfkhzLKr8iGPfx9wyHGT1o3gp2KWkh00KYSIDtPuZ02WTW1o$" TargetMode="External"/><Relationship Id="rId4" Type="http://schemas.openxmlformats.org/officeDocument/2006/relationships/hyperlink" Target="https://urldefense.com/v3/__https:/pubmed.ncbi.nlm.nih.gov/37629250/__;!!NoSwA-eRAg!C_R3I5sk01f7V0ZIl30wOIaeC-tAYG1FLHpDGTyyXfkhzLKr8iGPfx9wyHGT1o3gp2KWkh00KYSIDtPuZ8bHB1y6$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6882306/__;!!NoSwA-eRAg!C_R3I5sk01f7V0ZIl30wOIaeC-tAYG1FLHpDGTyyXfkhzLKr8iGPfx9wyHGT1o3gp2KWkh00KYSIDtPuZx-UhFBw$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pubmed.ncbi.nlm.nih.gov/36650707/__;!!NoSwA-eRAg!C_R3I5sk01f7V0ZIl30wOIaeC-tAYG1FLHpDGTyyXfkhzLKr8iGPfx9wyHGT1o3gp2KWkh00KYSIDtPuZywXKCFR$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397297/__;!!NoSwA-eRAg!C_R3I5sk01f7V0ZIl30wOIaeC-tAYG1FLHpDGTyyXfkhzLKr8iGPfx9wyHGT1o3gp2KWkh00KYSIDtPuZ4uQRNNX$" TargetMode="External"/><Relationship Id="rId7" Type="http://schemas.openxmlformats.org/officeDocument/2006/relationships/hyperlink" Target="https://urldefense.com/v3/__https:/pubmed.ncbi.nlm.nih.gov/37422572/__;!!NoSwA-eRAg!C_R3I5sk01f7V0ZIl30wOIaeC-tAYG1FLHpDGTyyXfkhzLKr8iGPfx9wyHGT1o3gp2KWkh00KYSIDtPuZ3qRYI_p$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pubmed.ncbi.nlm.nih.gov/30020602/__;!!NoSwA-eRAg!C_R3I5sk01f7V0ZIl30wOIaeC-tAYG1FLHpDGTyyXfkhzLKr8iGPfx9wyHGT1o3gp2KWkh00KYSIDtPuZ1qWySf1$" TargetMode="External"/><Relationship Id="rId5" Type="http://schemas.openxmlformats.org/officeDocument/2006/relationships/hyperlink" Target="https://urldefense.com/v3/__https:/pubmed.ncbi.nlm.nih.gov/37799310/__;!!NoSwA-eRAg!C_R3I5sk01f7V0ZIl30wOIaeC-tAYG1FLHpDGTyyXfkhzLKr8iGPfx9wyHGT1o3gp2KWkh00KYSIDtPuZwH1MnNF$" TargetMode="External"/><Relationship Id="rId4" Type="http://schemas.openxmlformats.org/officeDocument/2006/relationships/hyperlink" Target="https://urldefense.com/v3/__https:/pubmed.ncbi.nlm.nih.gov/38315432/__;!!NoSwA-eRAg!C_R3I5sk01f7V0ZIl30wOIaeC-tAYG1FLHpDGTyyXfkhzLKr8iGPfx9wyHGT1o3gp2KWkh00KYSIDtPuZ5VYjFGp$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192073/__;!!NoSwA-eRAg!C_R3I5sk01f7V0ZIl30wOIaeC-tAYG1FLHpDGTyyXfkhzLKr8iGPfx9wyHGT1o3gp2KWkh00KYSIDtPuZxj12IfE$" TargetMode="External"/><Relationship Id="rId2" Type="http://schemas.openxmlformats.org/officeDocument/2006/relationships/hyperlink" Target="https://urldefense.com/v3/__https:/pubmed.ncbi.nlm.nih.gov/37225647/__;!!NoSwA-eRAg!C_R3I5sk01f7V0ZIl30wOIaeC-tAYG1FLHpDGTyyXfkhzLKr8iGPfx9wyHGT1o3gp2KWkh00KYSIDtPuZyzPnuQC$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6607930/__;!!NoSwA-eRAg!C_R3I5sk01f7V0ZIl30wOIaeC-tAYG1FLHpDGTyyXfkhzLKr8iGPfx9wyHGT1o3gp2KWkh00KYSIDtPuZ3d0A1OB$" TargetMode="External"/><Relationship Id="rId4" Type="http://schemas.openxmlformats.org/officeDocument/2006/relationships/hyperlink" Target="https://urldefense.com/v3/__https:/pubmed.ncbi.nlm.nih.gov/36766577/__;!!NoSwA-eRAg!C_R3I5sk01f7V0ZIl30wOIaeC-tAYG1FLHpDGTyyXfkhzLKr8iGPfx9wyHGT1o3gp2KWkh00KYSIDtPuZzad-9lp$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289046/__;!!NoSwA-eRAg!C_R3I5sk01f7V0ZIl30wOIaeC-tAYG1FLHpDGTyyXfkhzLKr8iGPfx9wyHGT1o3gp2KWkh00KYSIDtPuZ6IrriyE$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6940985/__;!!NoSwA-eRAg!C_R3I5sk01f7V0ZIl30wOIaeC-tAYG1FLHpDGTyyXfkhzLKr8iGPfx9wyHGT1o3gp2KWkh00KYSIDtPuZ4B2l6vg$" TargetMode="External"/><Relationship Id="rId4" Type="http://schemas.openxmlformats.org/officeDocument/2006/relationships/hyperlink" Target="https://urldefense.com/v3/__https:/pubmed.ncbi.nlm.nih.gov/37256481/__;!!NoSwA-eRAg!C_R3I5sk01f7V0ZIl30wOIaeC-tAYG1FLHpDGTyyXfkhzLKr8iGPfx9wyHGT1o3gp2KWkh00KYSIDtPuZ38HIK0X$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567042/__;!!NoSwA-eRAg!C_R3I5sk01f7V0ZIl30wOIaeC-tAYG1FLHpDGTyyXfkhzLKr8iGPfx9wyHGT1o3gp2KWkh00KYSIDtPuZ57R_YrC$" TargetMode="External"/><Relationship Id="rId7" Type="http://schemas.openxmlformats.org/officeDocument/2006/relationships/hyperlink" Target="https://urldefense.com/v3/__https:/pubmed.ncbi.nlm.nih.gov/37881280/__;!!NoSwA-eRAg!C_R3I5sk01f7V0ZIl30wOIaeC-tAYG1FLHpDGTyyXfkhzLKr8iGPfx9wyHGT1o3gp2KWkh00KYSIDtPuZwOXvtW4$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pubmed.ncbi.nlm.nih.gov/37304198/__;!!NoSwA-eRAg!C_R3I5sk01f7V0ZIl30wOIaeC-tAYG1FLHpDGTyyXfkhzLKr8iGPfx9wyHGT1o3gp2KWkh00KYSIDtPuZzjWoMY3$" TargetMode="External"/><Relationship Id="rId5" Type="http://schemas.openxmlformats.org/officeDocument/2006/relationships/hyperlink" Target="https://urldefense.com/v3/__https:/pubmed.ncbi.nlm.nih.gov/37996429/__;!!NoSwA-eRAg!C_R3I5sk01f7V0ZIl30wOIaeC-tAYG1FLHpDGTyyXfkhzLKr8iGPfx9wyHGT1o3gp2KWkh00KYSIDtPuZ_g6MVJk$" TargetMode="External"/><Relationship Id="rId4" Type="http://schemas.openxmlformats.org/officeDocument/2006/relationships/hyperlink" Target="https://urldefense.com/v3/__https:/pubmed.ncbi.nlm.nih.gov/38170724/__;!!NoSwA-eRAg!C_R3I5sk01f7V0ZIl30wOIaeC-tAYG1FLHpDGTyyXfkhzLKr8iGPfx9wyHGT1o3gp2KWkh00KYSIDtPuZ-AQFDK5$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477108/__;!!NoSwA-eRAg!C_R3I5sk01f7V0ZIl30wOIaeC-tAYG1FLHpDGTyyXfkhzLKr8iGPfx9wyHGT1o3gp2KWkh00KYSIDtPuZ8XY0o-L$" TargetMode="External"/><Relationship Id="rId2" Type="http://schemas.openxmlformats.org/officeDocument/2006/relationships/hyperlink" Target="https://urldefense.com/v3/__https:/pubmed.ncbi.nlm.nih.gov/37498989/__;!!NoSwA-eRAg!C_R3I5sk01f7V0ZIl30wOIaeC-tAYG1FLHpDGTyyXfkhzLKr8iGPfx9wyHGT1o3gp2KWkh00KYSIDtPuZ0zUj3-B$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7391959/__;!!NoSwA-eRAg!C_R3I5sk01f7V0ZIl30wOIaeC-tAYG1FLHpDGTyyXfkhzLKr8iGPfx9wyHGT1o3gp2KWkh00KYSIDtPuZ2prYRi8$" TargetMode="External"/><Relationship Id="rId4" Type="http://schemas.openxmlformats.org/officeDocument/2006/relationships/hyperlink" Target="https://urldefense.com/v3/__https:/pubmed.ncbi.nlm.nih.gov/37458670/__;!!NoSwA-eRAg!C_R3I5sk01f7V0ZIl30wOIaeC-tAYG1FLHpDGTyyXfkhzLKr8iGPfx9wyHGT1o3gp2KWkh00KYSIDtPuZ5Jum2Bc$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100216/__;!!NoSwA-eRAg!C_R3I5sk01f7V0ZIl30wOIaeC-tAYG1FLHpDGTyyXfkhzLKr8iGPfx9wyHGT1o3gp2KWkh00KYSIDtPuZ-aPc_US$" TargetMode="External"/><Relationship Id="rId2" Type="http://schemas.openxmlformats.org/officeDocument/2006/relationships/hyperlink" Target="https://urldefense.com/v3/__https:/pubmed.ncbi.nlm.nih.gov/37170805/__;!!NoSwA-eRAg!C_R3I5sk01f7V0ZIl30wOIaeC-tAYG1FLHpDGTyyXfkhzLKr8iGPfx9wyHGT1o3gp2KWkh00KYSIDtPuZ5rAQYx4$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pubmed.ncbi.nlm.nih.gov/34687350/__;!!NoSwA-eRAg!C_R3I5sk01f7V0ZIl30wOIaeC-tAYG1FLHpDGTyyXfkhzLKr8iGPfx9wyHGT1o3gp2KWkh00KYSIDtPuZy3L8zoB$" TargetMode="External"/><Relationship Id="rId4" Type="http://schemas.openxmlformats.org/officeDocument/2006/relationships/hyperlink" Target="https://urldefense.com/v3/__https:/pubmed.ncbi.nlm.nih.gov/37066005/__;!!NoSwA-eRAg!C_R3I5sk01f7V0ZIl30wOIaeC-tAYG1FLHpDGTyyXfkhzLKr8iGPfx9wyHGT1o3gp2KWkh00KYSIDtPuZ91cdcJM$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257855/__;!!NoSwA-eRAg!C_R3I5sk01f7V0ZIl30wOIaeC-tAYG1FLHpDGTyyXfkhzLKr8iGPfx9wyHGT1o3gp2KWkh00KYSIDtPuZ7P0S83z$" TargetMode="External"/><Relationship Id="rId2" Type="http://schemas.openxmlformats.org/officeDocument/2006/relationships/hyperlink" Target="https://urldefense.com/v3/__https:/pubmed.ncbi.nlm.nih.gov/37778748/__;!!NoSwA-eRAg!C_R3I5sk01f7V0ZIl30wOIaeC-tAYG1FLHpDGTyyXfkhzLKr8iGPfx9wyHGT1o3gp2KWkh00KYSIDtPuZ44d5alv$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pubmed.ncbi.nlm.nih.gov/36727976/__;!!NoSwA-eRAg!C_R3I5sk01f7V0ZIl30wOIaeC-tAYG1FLHpDGTyyXfkhzLKr8iGPfx9wyHGT1o3gp2KWkh00KYSIDtPuZ_ZB0Uu0$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8295842/__;!!NoSwA-eRAg!C_R3I5sk01f7V0ZIl30wOIaeC-tAYG1FLHpDGTyyXfkhzLKr8iGPfx9wyHGT1o3gp2KWkh00KYSIDtPuZ_SzbUV7$" TargetMode="External"/><Relationship Id="rId2" Type="http://schemas.openxmlformats.org/officeDocument/2006/relationships/hyperlink" Target="https://urldefense.com/v3/__https:/pubmed.ncbi.nlm.nih.gov/38516353/__;!!NoSwA-eRAg!C_R3I5sk01f7V0ZIl30wOIaeC-tAYG1FLHpDGTyyXfkhzLKr8iGPfx9wyHGT1o3gp2KWkh00KYSIDtPuZ8WGomyw$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urldefense.com/v3/__https:/pubmed.ncbi.nlm.nih.gov/37415047/__;!!NoSwA-eRAg!C_R3I5sk01f7V0ZIl30wOIaeC-tAYG1FLHpDGTyyXfkhzLKr8iGPfx9wyHGT1o3gp2KWkh00KYSIDtPuZ8dFR3T3$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pubmed.ncbi.nlm.nih.gov/37104770/__;!!NoSwA-eRAg!C_R3I5sk01f7V0ZIl30wOIaeC-tAYG1FLHpDGTyyXfkhzLKr8iGPfx9wyHGT1o3gp2KWkh00KYSIDtPuZ8eDdaKl$" TargetMode="External"/><Relationship Id="rId2" Type="http://schemas.openxmlformats.org/officeDocument/2006/relationships/hyperlink" Target="https://urldefense.com/v3/__https:/pubmed.ncbi.nlm.nih.gov/37592869/__;!!NoSwA-eRAg!C_R3I5sk01f7V0ZIl30wOIaeC-tAYG1FLHpDGTyyXfkhzLKr8iGPfx9wyHGT1o3gp2KWkh00KYSIDtPuZ7_ew08J$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070" y="2614339"/>
            <a:ext cx="7808976" cy="1088136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4000" dirty="0"/>
              <a:t>Recent </a:t>
            </a:r>
            <a:r>
              <a:rPr lang="en-US" sz="4000" dirty="0" err="1"/>
              <a:t>Perthes</a:t>
            </a:r>
            <a:r>
              <a:rPr lang="en-US" sz="4000" dirty="0"/>
              <a:t> Literature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3068" y="4439397"/>
            <a:ext cx="5813523" cy="195719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IPSG </a:t>
            </a:r>
            <a:r>
              <a:rPr lang="en-US" sz="2800" dirty="0" smtClean="0"/>
              <a:t>2024</a:t>
            </a:r>
            <a:endParaRPr lang="en-US" sz="2800" dirty="0"/>
          </a:p>
          <a:p>
            <a:pPr algn="ctr"/>
            <a:r>
              <a:rPr lang="en-US" sz="2800" dirty="0"/>
              <a:t> </a:t>
            </a:r>
          </a:p>
          <a:p>
            <a:pPr algn="ctr"/>
            <a:r>
              <a:rPr lang="en-US" sz="2800" dirty="0"/>
              <a:t>Shawn R. Gilbert, MD</a:t>
            </a:r>
            <a:endParaRPr lang="en-US" sz="2000" dirty="0"/>
          </a:p>
          <a:p>
            <a:pPr algn="ctr"/>
            <a:r>
              <a:rPr lang="en-US" sz="2000" dirty="0"/>
              <a:t>Correspondence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srgilbert@uabmc.edu</a:t>
            </a:r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83" y="5913241"/>
            <a:ext cx="466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.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557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792"/>
            <a:ext cx="9897533" cy="4589608"/>
          </a:xfrm>
        </p:spPr>
        <p:txBody>
          <a:bodyPr>
            <a:normAutofit/>
          </a:bodyPr>
          <a:lstStyle/>
          <a:p>
            <a:r>
              <a:rPr lang="en-US" u="sng" dirty="0" err="1">
                <a:hlinkClick r:id="rId3"/>
              </a:rPr>
              <a:t>Biochanin</a:t>
            </a:r>
            <a:r>
              <a:rPr lang="en-US" u="sng" dirty="0">
                <a:hlinkClick r:id="rId3"/>
              </a:rPr>
              <a:t> A inhibits endothelial dysfunction induced by IL‑6‑stimulated endothelial </a:t>
            </a:r>
            <a:r>
              <a:rPr lang="en-US" u="sng" dirty="0" err="1">
                <a:hlinkClick r:id="rId3"/>
              </a:rPr>
              <a:t>microparticles</a:t>
            </a:r>
            <a:r>
              <a:rPr lang="en-US" u="sng" dirty="0">
                <a:hlinkClick r:id="rId3"/>
              </a:rPr>
              <a:t> in 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 via the </a:t>
            </a:r>
            <a:r>
              <a:rPr lang="en-US" u="sng" dirty="0" err="1">
                <a:hlinkClick r:id="rId3"/>
              </a:rPr>
              <a:t>NFκB</a:t>
            </a:r>
            <a:r>
              <a:rPr lang="en-US" u="sng" dirty="0">
                <a:hlinkClick r:id="rId3"/>
              </a:rPr>
              <a:t> pathway. </a:t>
            </a:r>
            <a:r>
              <a:rPr lang="en-US" dirty="0" smtClean="0"/>
              <a:t>Liu </a:t>
            </a:r>
            <a:r>
              <a:rPr lang="en-US" dirty="0"/>
              <a:t>J, Lin C, Li B, Huang Q, Chen X, Tang S, Luo X, Lu R, Liu Y, Liao S, Ding </a:t>
            </a:r>
            <a:r>
              <a:rPr lang="en-US" dirty="0" smtClean="0"/>
              <a:t>X. </a:t>
            </a:r>
            <a:r>
              <a:rPr lang="en-US" dirty="0" err="1" smtClean="0">
                <a:solidFill>
                  <a:srgbClr val="FF0000"/>
                </a:solidFill>
              </a:rPr>
              <a:t>Exp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Ther</a:t>
            </a:r>
            <a:r>
              <a:rPr lang="en-US" dirty="0">
                <a:solidFill>
                  <a:srgbClr val="FF0000"/>
                </a:solidFill>
              </a:rPr>
              <a:t> Med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>
                <a:solidFill>
                  <a:srgbClr val="07493C"/>
                </a:solidFill>
              </a:rPr>
              <a:t>Isoflavone</a:t>
            </a:r>
            <a:r>
              <a:rPr lang="en-US" dirty="0" smtClean="0">
                <a:solidFill>
                  <a:srgbClr val="07493C"/>
                </a:solidFill>
              </a:rPr>
              <a:t> – reduced </a:t>
            </a:r>
            <a:r>
              <a:rPr lang="en-US" dirty="0" err="1" smtClean="0">
                <a:solidFill>
                  <a:srgbClr val="07493C"/>
                </a:solidFill>
              </a:rPr>
              <a:t>inflamm</a:t>
            </a:r>
            <a:r>
              <a:rPr lang="en-US" dirty="0" smtClean="0">
                <a:solidFill>
                  <a:srgbClr val="07493C"/>
                </a:solidFill>
              </a:rPr>
              <a:t> response HUVECs</a:t>
            </a:r>
          </a:p>
          <a:p>
            <a:r>
              <a:rPr lang="en-US" u="sng" dirty="0">
                <a:hlinkClick r:id="rId4"/>
              </a:rPr>
              <a:t>Prediction of the active compounds and mechanism of </a:t>
            </a:r>
            <a:r>
              <a:rPr lang="en-US" u="sng" dirty="0" err="1">
                <a:hlinkClick r:id="rId4"/>
              </a:rPr>
              <a:t>Biochanin</a:t>
            </a:r>
            <a:r>
              <a:rPr lang="en-US" u="sng" dirty="0">
                <a:hlinkClick r:id="rId4"/>
              </a:rPr>
              <a:t> A in the treatment of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 based on network pharmacology and molecular docking. </a:t>
            </a:r>
            <a:r>
              <a:rPr lang="en-US" dirty="0" smtClean="0"/>
              <a:t>Liu </a:t>
            </a:r>
            <a:r>
              <a:rPr lang="en-US" dirty="0"/>
              <a:t>J, Hua Z, Liao S, Li B, Tang S, Huang Q, Wei Z, Lu R, Lin C, Ding </a:t>
            </a:r>
            <a:r>
              <a:rPr lang="en-US" dirty="0" smtClean="0"/>
              <a:t>X. </a:t>
            </a:r>
            <a:r>
              <a:rPr lang="en-US" dirty="0" smtClean="0">
                <a:solidFill>
                  <a:srgbClr val="FF0000"/>
                </a:solidFill>
              </a:rPr>
              <a:t>BMC </a:t>
            </a:r>
            <a:r>
              <a:rPr lang="en-US" dirty="0">
                <a:solidFill>
                  <a:srgbClr val="FF0000"/>
                </a:solidFill>
              </a:rPr>
              <a:t>Complement Med </a:t>
            </a:r>
            <a:r>
              <a:rPr lang="en-US" dirty="0" err="1">
                <a:solidFill>
                  <a:srgbClr val="FF0000"/>
                </a:solidFill>
              </a:rPr>
              <a:t>Ther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Identify targets of BCA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4" y="1451728"/>
            <a:ext cx="6779803" cy="2179066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>
                <a:hlinkClick r:id="rId3"/>
              </a:rPr>
              <a:t>Animal Model Standardization for Studying Avascular Necrosis of the Femoral Head in Legg-</a:t>
            </a:r>
            <a:r>
              <a:rPr lang="en-US" u="sng" dirty="0" err="1">
                <a:hlinkClick r:id="rId3"/>
              </a:rPr>
              <a:t>Calvé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err="1"/>
              <a:t>Miashiro</a:t>
            </a:r>
            <a:r>
              <a:rPr lang="en-US" dirty="0"/>
              <a:t> EH, </a:t>
            </a:r>
            <a:r>
              <a:rPr lang="en-US" dirty="0" err="1"/>
              <a:t>Zanella</a:t>
            </a:r>
            <a:r>
              <a:rPr lang="en-US" dirty="0"/>
              <a:t> LF, Cardoso GS, Silva GDS, de Angelis K, de Almeida SHM. </a:t>
            </a:r>
            <a:r>
              <a:rPr lang="en-US" dirty="0">
                <a:solidFill>
                  <a:srgbClr val="FF0000"/>
                </a:solidFill>
              </a:rPr>
              <a:t>Rev Bras </a:t>
            </a:r>
            <a:r>
              <a:rPr lang="en-US" dirty="0" err="1">
                <a:solidFill>
                  <a:srgbClr val="FF0000"/>
                </a:solidFill>
              </a:rPr>
              <a:t>Ortop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u="sng" dirty="0" err="1" smtClean="0">
                <a:hlinkClick r:id="rId4"/>
              </a:rPr>
              <a:t>Intravoxel</a:t>
            </a:r>
            <a:r>
              <a:rPr lang="en-US" u="sng" dirty="0" smtClean="0">
                <a:hlinkClick r:id="rId4"/>
              </a:rPr>
              <a:t> </a:t>
            </a:r>
            <a:r>
              <a:rPr lang="en-US" u="sng" dirty="0">
                <a:hlinkClick r:id="rId4"/>
              </a:rPr>
              <a:t>incoherent motion (IVIM) detects femoral head ischemia in a piglet model of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 err="1" smtClean="0"/>
              <a:t>Buko</a:t>
            </a:r>
            <a:r>
              <a:rPr lang="en-US" dirty="0" smtClean="0"/>
              <a:t> </a:t>
            </a:r>
            <a:r>
              <a:rPr lang="en-US" dirty="0"/>
              <a:t>EO, </a:t>
            </a:r>
            <a:r>
              <a:rPr lang="en-US" dirty="0" err="1"/>
              <a:t>Bhave</a:t>
            </a:r>
            <a:r>
              <a:rPr lang="en-US" dirty="0"/>
              <a:t> S, Moeller S, Laine JC, </a:t>
            </a:r>
            <a:r>
              <a:rPr lang="en-US" dirty="0" err="1"/>
              <a:t>Tóth</a:t>
            </a:r>
            <a:r>
              <a:rPr lang="en-US" dirty="0"/>
              <a:t> F, Johnson CP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Perfusion without contrast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601" y="1451728"/>
            <a:ext cx="5230420" cy="36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802"/>
            <a:ext cx="10515600" cy="1086603"/>
          </a:xfrm>
        </p:spPr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047134"/>
            <a:ext cx="10477499" cy="2094272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>
                <a:hlinkClick r:id="rId3"/>
              </a:rPr>
              <a:t>Local </a:t>
            </a:r>
            <a:r>
              <a:rPr lang="en-US" u="sng" dirty="0">
                <a:hlinkClick r:id="rId3"/>
              </a:rPr>
              <a:t>BMP2 hydrogel therapy for robust bone regeneration in a porcine model of Legg-</a:t>
            </a:r>
            <a:r>
              <a:rPr lang="en-US" u="sng" dirty="0" err="1">
                <a:hlinkClick r:id="rId3"/>
              </a:rPr>
              <a:t>Calvé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/>
              <a:t> </a:t>
            </a:r>
            <a:r>
              <a:rPr lang="en-US" dirty="0" smtClean="0"/>
              <a:t>Ma </a:t>
            </a:r>
            <a:r>
              <a:rPr lang="en-US" dirty="0"/>
              <a:t>C, Park MS, Alves do Monte F, </a:t>
            </a:r>
            <a:r>
              <a:rPr lang="en-US" dirty="0" err="1"/>
              <a:t>Gokani</a:t>
            </a:r>
            <a:r>
              <a:rPr lang="en-US" dirty="0"/>
              <a:t> V, </a:t>
            </a:r>
            <a:r>
              <a:rPr lang="en-US" dirty="0" err="1"/>
              <a:t>Aruwajoye</a:t>
            </a:r>
            <a:r>
              <a:rPr lang="en-US" dirty="0"/>
              <a:t> OO, Ren Y, Liu X, Kim </a:t>
            </a:r>
            <a:r>
              <a:rPr lang="en-US" dirty="0" smtClean="0"/>
              <a:t>HKW. </a:t>
            </a:r>
            <a:r>
              <a:rPr lang="en-US" dirty="0" smtClean="0">
                <a:solidFill>
                  <a:srgbClr val="FF0000"/>
                </a:solidFill>
              </a:rPr>
              <a:t>NPJ </a:t>
            </a:r>
            <a:r>
              <a:rPr lang="en-US" dirty="0">
                <a:solidFill>
                  <a:srgbClr val="FF0000"/>
                </a:solidFill>
              </a:rPr>
              <a:t>Regen </a:t>
            </a:r>
            <a:r>
              <a:rPr lang="en-US" dirty="0" smtClean="0">
                <a:solidFill>
                  <a:srgbClr val="FF0000"/>
                </a:solidFill>
              </a:rPr>
              <a:t>Med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Increased bone formation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Also increased growth plate fusions</a:t>
            </a:r>
          </a:p>
          <a:p>
            <a:r>
              <a:rPr lang="en-US" u="sng" dirty="0">
                <a:hlinkClick r:id="rId4"/>
              </a:rPr>
              <a:t>Local Administration of Bone Morphogenetic Protein-2 Using a Hydrogel Carrier for Robust Bone Regeneration in a Large Animal Model of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/>
              <a:t> Kim H, Ma C, Park M, Monte F, </a:t>
            </a:r>
            <a:r>
              <a:rPr lang="en-US" dirty="0" err="1"/>
              <a:t>Gokani</a:t>
            </a:r>
            <a:r>
              <a:rPr lang="en-US" dirty="0"/>
              <a:t> V, </a:t>
            </a:r>
            <a:r>
              <a:rPr lang="en-US" dirty="0" err="1"/>
              <a:t>Aruwajoye</a:t>
            </a:r>
            <a:r>
              <a:rPr lang="en-US" dirty="0"/>
              <a:t> O, Ren Y, Liu X. </a:t>
            </a:r>
            <a:r>
              <a:rPr lang="en-US" dirty="0">
                <a:solidFill>
                  <a:srgbClr val="FF0000"/>
                </a:solidFill>
              </a:rPr>
              <a:t>Res </a:t>
            </a:r>
            <a:r>
              <a:rPr lang="en-US" dirty="0" err="1">
                <a:solidFill>
                  <a:srgbClr val="FF0000"/>
                </a:solidFill>
              </a:rPr>
              <a:t>Sq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 smtClean="0">
              <a:solidFill>
                <a:srgbClr val="07493C"/>
              </a:solidFill>
            </a:endParaRPr>
          </a:p>
          <a:p>
            <a:endParaRPr lang="en-US" dirty="0" smtClean="0">
              <a:solidFill>
                <a:srgbClr val="07493C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010" y="3155346"/>
            <a:ext cx="4933950" cy="313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063" y="3141406"/>
            <a:ext cx="4402085" cy="31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792"/>
            <a:ext cx="9913374" cy="1751363"/>
          </a:xfrm>
        </p:spPr>
        <p:txBody>
          <a:bodyPr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>
                <a:hlinkClick r:id="rId3"/>
              </a:rPr>
              <a:t>Interleukin-6 receptor blockade improves bone healing following ischemic osteonecrosis in adolescent mice. </a:t>
            </a:r>
            <a:r>
              <a:rPr lang="en-US" dirty="0" err="1" smtClean="0"/>
              <a:t>Kuroyanagi</a:t>
            </a:r>
            <a:r>
              <a:rPr lang="en-US" dirty="0" smtClean="0"/>
              <a:t> </a:t>
            </a:r>
            <a:r>
              <a:rPr lang="en-US" dirty="0"/>
              <a:t>G, </a:t>
            </a:r>
            <a:r>
              <a:rPr lang="en-US" dirty="0" err="1"/>
              <a:t>Kamiya</a:t>
            </a:r>
            <a:r>
              <a:rPr lang="en-US" dirty="0"/>
              <a:t> N, Yamaguchi R, Kim </a:t>
            </a:r>
            <a:r>
              <a:rPr lang="en-US" dirty="0" smtClean="0"/>
              <a:t>HKW. </a:t>
            </a:r>
            <a:r>
              <a:rPr lang="en-US" dirty="0" err="1" smtClean="0">
                <a:solidFill>
                  <a:srgbClr val="FF0000"/>
                </a:solidFill>
              </a:rPr>
              <a:t>Osteoarthr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Cartil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7493C"/>
                </a:solidFill>
              </a:rPr>
              <a:t>Il-6 (cartilage) pro </a:t>
            </a:r>
            <a:r>
              <a:rPr lang="en-US" dirty="0" err="1" smtClean="0">
                <a:solidFill>
                  <a:srgbClr val="07493C"/>
                </a:solidFill>
              </a:rPr>
              <a:t>inflamm</a:t>
            </a:r>
            <a:r>
              <a:rPr lang="en-US" dirty="0" smtClean="0">
                <a:solidFill>
                  <a:srgbClr val="07493C"/>
                </a:solidFill>
              </a:rPr>
              <a:t>, pro bone resorption, inhibit bone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223" y="3222428"/>
            <a:ext cx="8198839" cy="36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5058"/>
            <a:ext cx="7243916" cy="3038168"/>
          </a:xfrm>
        </p:spPr>
        <p:txBody>
          <a:bodyPr anchor="ctr" anchorCtr="0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 smtClean="0">
                <a:hlinkClick r:id="rId3"/>
              </a:rPr>
              <a:t>Intraosseous </a:t>
            </a:r>
            <a:r>
              <a:rPr lang="en-US" u="sng" dirty="0">
                <a:hlinkClick r:id="rId3"/>
              </a:rPr>
              <a:t>injection of mesenchymal stem cells for the treatment of osteonecrosis of the immature femoral head and prevention of head deformity: A study in a pig model. </a:t>
            </a:r>
            <a:r>
              <a:rPr lang="en-US" dirty="0" err="1" smtClean="0"/>
              <a:t>Martínez-Álvarez</a:t>
            </a:r>
            <a:r>
              <a:rPr lang="en-US" dirty="0" smtClean="0"/>
              <a:t> </a:t>
            </a:r>
            <a:r>
              <a:rPr lang="en-US" dirty="0"/>
              <a:t>S, </a:t>
            </a:r>
            <a:r>
              <a:rPr lang="en-US" dirty="0" err="1"/>
              <a:t>Galán-Olleros</a:t>
            </a:r>
            <a:r>
              <a:rPr lang="en-US" dirty="0"/>
              <a:t> M, </a:t>
            </a:r>
            <a:r>
              <a:rPr lang="en-US" dirty="0" err="1"/>
              <a:t>Azorín-Cuadrillero</a:t>
            </a:r>
            <a:r>
              <a:rPr lang="en-US" dirty="0"/>
              <a:t> D, </a:t>
            </a:r>
            <a:r>
              <a:rPr lang="en-US" dirty="0" err="1"/>
              <a:t>Palazón-Quevedo</a:t>
            </a:r>
            <a:r>
              <a:rPr lang="en-US" dirty="0"/>
              <a:t> Á, González-Murillo Á, </a:t>
            </a:r>
            <a:r>
              <a:rPr lang="en-US" dirty="0" err="1"/>
              <a:t>Melen-Frajlich</a:t>
            </a:r>
            <a:r>
              <a:rPr lang="en-US" dirty="0"/>
              <a:t> GJ, </a:t>
            </a:r>
            <a:r>
              <a:rPr lang="en-US" dirty="0" err="1"/>
              <a:t>Ramírez</a:t>
            </a:r>
            <a:r>
              <a:rPr lang="en-US" dirty="0"/>
              <a:t>-Orellana M, </a:t>
            </a:r>
            <a:r>
              <a:rPr lang="en-US" dirty="0" err="1"/>
              <a:t>Epeldegui</a:t>
            </a:r>
            <a:r>
              <a:rPr lang="en-US" dirty="0"/>
              <a:t>-Torre T, </a:t>
            </a:r>
            <a:r>
              <a:rPr lang="en-US" dirty="0" err="1"/>
              <a:t>Forriol</a:t>
            </a:r>
            <a:r>
              <a:rPr lang="en-US" dirty="0"/>
              <a:t> </a:t>
            </a:r>
            <a:r>
              <a:rPr lang="en-US" dirty="0" smtClean="0"/>
              <a:t>F. </a:t>
            </a:r>
            <a:r>
              <a:rPr lang="en-US" dirty="0" err="1" smtClean="0">
                <a:solidFill>
                  <a:srgbClr val="FF0000"/>
                </a:solidFill>
              </a:rPr>
              <a:t>Sci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Prog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u="sng" dirty="0">
                <a:hlinkClick r:id="rId4"/>
              </a:rPr>
              <a:t>Effects of bone marrow-derived mesenchymal stem cell transplantation in piglet Legg-Calve-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 models: a pilot study. </a:t>
            </a:r>
            <a:r>
              <a:rPr lang="en-US" dirty="0"/>
              <a:t> </a:t>
            </a:r>
            <a:r>
              <a:rPr lang="en-US" dirty="0" err="1"/>
              <a:t>Tomaru</a:t>
            </a:r>
            <a:r>
              <a:rPr lang="en-US" dirty="0"/>
              <a:t> Y, </a:t>
            </a:r>
            <a:r>
              <a:rPr lang="en-US" dirty="0" err="1"/>
              <a:t>Sugaya</a:t>
            </a:r>
            <a:r>
              <a:rPr lang="en-US" dirty="0"/>
              <a:t> H, Yoshioka T, Arai N, Abe T, </a:t>
            </a:r>
            <a:r>
              <a:rPr lang="en-US" dirty="0" err="1"/>
              <a:t>Tsukagoshi</a:t>
            </a:r>
            <a:r>
              <a:rPr lang="en-US" dirty="0"/>
              <a:t> Y, </a:t>
            </a:r>
            <a:r>
              <a:rPr lang="en-US" dirty="0" err="1"/>
              <a:t>Kamada</a:t>
            </a:r>
            <a:r>
              <a:rPr lang="en-US" dirty="0"/>
              <a:t> H, Yamazaki M, </a:t>
            </a:r>
            <a:r>
              <a:rPr lang="en-US" dirty="0" err="1"/>
              <a:t>Mishima</a:t>
            </a:r>
            <a:r>
              <a:rPr lang="en-US" dirty="0"/>
              <a:t> H. </a:t>
            </a:r>
            <a:r>
              <a:rPr lang="en-US" dirty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116" y="410631"/>
            <a:ext cx="3302410" cy="46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792"/>
            <a:ext cx="7863348" cy="3344189"/>
          </a:xfrm>
        </p:spPr>
        <p:txBody>
          <a:bodyPr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 smtClean="0">
                <a:hlinkClick r:id="rId3"/>
              </a:rPr>
              <a:t>Construction </a:t>
            </a:r>
            <a:r>
              <a:rPr lang="en-US" u="sng" dirty="0">
                <a:hlinkClick r:id="rId3"/>
              </a:rPr>
              <a:t>of </a:t>
            </a:r>
            <a:r>
              <a:rPr lang="en-US" u="sng" dirty="0" err="1">
                <a:hlinkClick r:id="rId3"/>
              </a:rPr>
              <a:t>ceRNA</a:t>
            </a:r>
            <a:r>
              <a:rPr lang="en-US" u="sng" dirty="0">
                <a:hlinkClick r:id="rId3"/>
              </a:rPr>
              <a:t> network based on RNA-</a:t>
            </a:r>
            <a:r>
              <a:rPr lang="en-US" u="sng" dirty="0" err="1">
                <a:hlinkClick r:id="rId3"/>
              </a:rPr>
              <a:t>seq</a:t>
            </a:r>
            <a:r>
              <a:rPr lang="en-US" u="sng" dirty="0">
                <a:hlinkClick r:id="rId3"/>
              </a:rPr>
              <a:t> for identifying prognostic </a:t>
            </a:r>
            <a:r>
              <a:rPr lang="en-US" u="sng" dirty="0" err="1" smtClean="0">
                <a:hlinkClick r:id="rId3"/>
              </a:rPr>
              <a:t>lncRNA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smtClean="0">
                <a:hlinkClick r:id="rId3"/>
              </a:rPr>
              <a:t>biomarkers </a:t>
            </a:r>
            <a:r>
              <a:rPr lang="en-US" u="sng" dirty="0">
                <a:hlinkClick r:id="rId3"/>
              </a:rPr>
              <a:t>in 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smtClean="0"/>
              <a:t>Zhang </a:t>
            </a:r>
            <a:r>
              <a:rPr lang="en-US" dirty="0"/>
              <a:t>T, Hu X, Yu S, Wei </a:t>
            </a:r>
            <a:r>
              <a:rPr lang="en-US" dirty="0" smtClean="0"/>
              <a:t>C. </a:t>
            </a:r>
            <a:r>
              <a:rPr lang="en-US" dirty="0" smtClean="0">
                <a:solidFill>
                  <a:srgbClr val="FF0000"/>
                </a:solidFill>
              </a:rPr>
              <a:t>Front </a:t>
            </a:r>
            <a:r>
              <a:rPr lang="en-US" dirty="0">
                <a:solidFill>
                  <a:srgbClr val="FF0000"/>
                </a:solidFill>
              </a:rPr>
              <a:t>Genet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7493C"/>
                </a:solidFill>
              </a:rPr>
              <a:t>Rabbit model - Competing endogenous RNA, most genes </a:t>
            </a:r>
            <a:r>
              <a:rPr lang="en-US" dirty="0" err="1" smtClean="0">
                <a:solidFill>
                  <a:srgbClr val="07493C"/>
                </a:solidFill>
              </a:rPr>
              <a:t>assoc</a:t>
            </a:r>
            <a:r>
              <a:rPr lang="en-US" dirty="0" smtClean="0">
                <a:solidFill>
                  <a:srgbClr val="07493C"/>
                </a:solidFill>
              </a:rPr>
              <a:t> with angiogenesis and platelets</a:t>
            </a:r>
          </a:p>
          <a:p>
            <a:pPr>
              <a:lnSpc>
                <a:spcPct val="120000"/>
              </a:lnSpc>
            </a:pPr>
            <a:r>
              <a:rPr lang="en-US" u="sng" dirty="0" smtClean="0">
                <a:hlinkClick r:id="rId4"/>
              </a:rPr>
              <a:t>Avascular </a:t>
            </a:r>
            <a:r>
              <a:rPr lang="en-US" u="sng" dirty="0">
                <a:hlinkClick r:id="rId4"/>
              </a:rPr>
              <a:t>necrosis of the femoral head in a </a:t>
            </a:r>
            <a:r>
              <a:rPr lang="en-US" u="sng" dirty="0" err="1">
                <a:hlinkClick r:id="rId4"/>
              </a:rPr>
              <a:t>cynomolgus</a:t>
            </a:r>
            <a:r>
              <a:rPr lang="en-US" u="sng" dirty="0">
                <a:hlinkClick r:id="rId4"/>
              </a:rPr>
              <a:t> macaque (</a:t>
            </a:r>
            <a:r>
              <a:rPr lang="en-US" u="sng" dirty="0" err="1">
                <a:hlinkClick r:id="rId4"/>
              </a:rPr>
              <a:t>Macaca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fascicularis</a:t>
            </a:r>
            <a:r>
              <a:rPr lang="en-US" u="sng" dirty="0">
                <a:hlinkClick r:id="rId4"/>
              </a:rPr>
              <a:t>). </a:t>
            </a:r>
            <a:r>
              <a:rPr lang="en-US" dirty="0" smtClean="0"/>
              <a:t>Frankel </a:t>
            </a:r>
            <a:r>
              <a:rPr lang="en-US" dirty="0"/>
              <a:t>JS, Gardiner KL, Brice AK, Hagan L, </a:t>
            </a:r>
            <a:r>
              <a:rPr lang="en-US" dirty="0" err="1"/>
              <a:t>Manzi</a:t>
            </a:r>
            <a:r>
              <a:rPr lang="en-US" dirty="0"/>
              <a:t> TJ, </a:t>
            </a:r>
            <a:r>
              <a:rPr lang="en-US" dirty="0" err="1"/>
              <a:t>Makaron</a:t>
            </a:r>
            <a:r>
              <a:rPr lang="en-US" dirty="0"/>
              <a:t> </a:t>
            </a:r>
            <a:r>
              <a:rPr lang="en-US" dirty="0" smtClean="0"/>
              <a:t>L.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Med </a:t>
            </a:r>
            <a:r>
              <a:rPr lang="en-US" dirty="0" err="1" smtClean="0">
                <a:solidFill>
                  <a:srgbClr val="FF0000"/>
                </a:solidFill>
              </a:rPr>
              <a:t>Primatol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u="sng" dirty="0">
                <a:hlinkClick r:id="rId5"/>
              </a:rPr>
              <a:t>Exosomes from chondrocytes overexpressing miR-214-3p facilitate M2 macrophage polarization and angiogenesis to relieve Legg </a:t>
            </a:r>
            <a:r>
              <a:rPr lang="en-US" u="sng" dirty="0" err="1">
                <a:hlinkClick r:id="rId5"/>
              </a:rPr>
              <a:t>Calvé-Perthes</a:t>
            </a:r>
            <a:r>
              <a:rPr lang="en-US" u="sng" dirty="0">
                <a:hlinkClick r:id="rId5"/>
              </a:rPr>
              <a:t> disease. </a:t>
            </a:r>
            <a:r>
              <a:rPr lang="en-US" dirty="0"/>
              <a:t>Lan X, Yu R, Xu J, Jiang X. </a:t>
            </a:r>
            <a:r>
              <a:rPr lang="en-US" dirty="0" smtClean="0">
                <a:solidFill>
                  <a:srgbClr val="FF0000"/>
                </a:solidFill>
              </a:rPr>
              <a:t>Cytokine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7493C"/>
                </a:solidFill>
              </a:rPr>
              <a:t>Promotes macrophageM2 polarization (anti-inflame) and angiogenesis</a:t>
            </a:r>
          </a:p>
          <a:p>
            <a:pPr>
              <a:lnSpc>
                <a:spcPct val="120000"/>
              </a:lnSpc>
            </a:pPr>
            <a:r>
              <a:rPr lang="en-US" u="sng" dirty="0">
                <a:hlinkClick r:id="rId6"/>
              </a:rPr>
              <a:t>Inhibition of Toll-Like Receptor 4 Signaling Pathway Accelerates the Repair of Avascular Necrosis of Femoral Epiphysis through Regulating Macrophage Polarization in </a:t>
            </a:r>
            <a:r>
              <a:rPr lang="en-US" u="sng" dirty="0" err="1">
                <a:hlinkClick r:id="rId6"/>
              </a:rPr>
              <a:t>Perthes</a:t>
            </a:r>
            <a:r>
              <a:rPr lang="en-US" u="sng" dirty="0">
                <a:hlinkClick r:id="rId6"/>
              </a:rPr>
              <a:t> Disease. </a:t>
            </a:r>
            <a:r>
              <a:rPr lang="en-US" dirty="0"/>
              <a:t>Yu R, Ma C, Li G, Xu J, Feng D, Lan X. Tissue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Eng</a:t>
            </a:r>
            <a:r>
              <a:rPr lang="en-US" dirty="0">
                <a:solidFill>
                  <a:srgbClr val="FF0000"/>
                </a:solidFill>
              </a:rPr>
              <a:t> Regen Med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7493C"/>
                </a:solidFill>
              </a:rPr>
              <a:t>Rat model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Basic/Animal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23" y="1227811"/>
            <a:ext cx="5264251" cy="458960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>
                <a:hlinkClick r:id="rId3"/>
              </a:rPr>
              <a:t>Rspo1 </a:t>
            </a:r>
            <a:r>
              <a:rPr lang="en-US" u="sng" dirty="0">
                <a:hlinkClick r:id="rId3"/>
              </a:rPr>
              <a:t>inhibited apoptosis of glucocorticoid-induced osteoblasts via </a:t>
            </a:r>
            <a:r>
              <a:rPr lang="en-US" u="sng" dirty="0" err="1">
                <a:hlinkClick r:id="rId3"/>
              </a:rPr>
              <a:t>Wnt</a:t>
            </a:r>
            <a:r>
              <a:rPr lang="en-US" u="sng" dirty="0">
                <a:hlinkClick r:id="rId3"/>
              </a:rPr>
              <a:t>/β-catenin pathway in Legg-Calve-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smtClean="0"/>
              <a:t>Zhang </a:t>
            </a:r>
            <a:r>
              <a:rPr lang="en-US" dirty="0"/>
              <a:t>T, Ji Y, Yu S, Wang N, Zhang Q, </a:t>
            </a:r>
            <a:r>
              <a:rPr lang="en-US" dirty="0" err="1"/>
              <a:t>Guo</a:t>
            </a:r>
            <a:r>
              <a:rPr lang="en-US" dirty="0"/>
              <a:t> </a:t>
            </a:r>
            <a:r>
              <a:rPr lang="en-US" dirty="0" smtClean="0"/>
              <a:t>K. </a:t>
            </a:r>
            <a:r>
              <a:rPr lang="en-US" dirty="0" err="1" smtClean="0">
                <a:solidFill>
                  <a:srgbClr val="FF0000"/>
                </a:solidFill>
              </a:rPr>
              <a:t>Adv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Med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Rabbit model</a:t>
            </a:r>
          </a:p>
          <a:p>
            <a:pPr lvl="1"/>
            <a:r>
              <a:rPr lang="en-US" dirty="0" err="1" smtClean="0">
                <a:solidFill>
                  <a:srgbClr val="07493C"/>
                </a:solidFill>
              </a:rPr>
              <a:t>Rspo</a:t>
            </a:r>
            <a:r>
              <a:rPr lang="en-US" dirty="0" smtClean="0">
                <a:solidFill>
                  <a:srgbClr val="07493C"/>
                </a:solidFill>
              </a:rPr>
              <a:t> downregulated, addition prevents osteoblast apoptosis in vivo</a:t>
            </a:r>
          </a:p>
          <a:p>
            <a:r>
              <a:rPr lang="en-US" u="sng" dirty="0" smtClean="0">
                <a:hlinkClick r:id="rId4"/>
              </a:rPr>
              <a:t>Effects </a:t>
            </a:r>
            <a:r>
              <a:rPr lang="en-US" u="sng" dirty="0">
                <a:hlinkClick r:id="rId4"/>
              </a:rPr>
              <a:t>of acute femoral head ischemia on the growth plate and metaphysis in a piglet model of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/>
              <a:t> </a:t>
            </a:r>
            <a:r>
              <a:rPr lang="en-US" dirty="0" smtClean="0"/>
              <a:t>Armstrong </a:t>
            </a:r>
            <a:r>
              <a:rPr lang="en-US" dirty="0"/>
              <a:t>AR, </a:t>
            </a:r>
            <a:r>
              <a:rPr lang="en-US" dirty="0" err="1"/>
              <a:t>Tóth</a:t>
            </a:r>
            <a:r>
              <a:rPr lang="en-US" dirty="0"/>
              <a:t> F, Carlson CS, Kim HKW, Johnson </a:t>
            </a:r>
            <a:r>
              <a:rPr lang="en-US" dirty="0" smtClean="0"/>
              <a:t>CP. </a:t>
            </a:r>
            <a:r>
              <a:rPr lang="en-US" b="1" dirty="0" smtClean="0">
                <a:solidFill>
                  <a:srgbClr val="FF0000"/>
                </a:solidFill>
              </a:rPr>
              <a:t>Osteoarthritis </a:t>
            </a:r>
            <a:r>
              <a:rPr lang="en-US" b="1" dirty="0">
                <a:solidFill>
                  <a:srgbClr val="FF0000"/>
                </a:solidFill>
              </a:rPr>
              <a:t>Cartilage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775" y="6386"/>
            <a:ext cx="67532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32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hlinkClick r:id="rId2"/>
              </a:rPr>
              <a:t>OSTEOCHONDRITIS DISSECANS OF THE HIP IN LEGG-CALVÉ-PERTHES DISEASE: CASE REPORT AND REVIEW. </a:t>
            </a:r>
            <a:r>
              <a:rPr lang="en-US" dirty="0" smtClean="0"/>
              <a:t>de </a:t>
            </a:r>
            <a:r>
              <a:rPr lang="en-US" dirty="0" err="1"/>
              <a:t>Angeli</a:t>
            </a:r>
            <a:r>
              <a:rPr lang="en-US" dirty="0"/>
              <a:t> LRA, </a:t>
            </a:r>
            <a:r>
              <a:rPr lang="en-US" dirty="0" err="1"/>
              <a:t>Serafim</a:t>
            </a:r>
            <a:r>
              <a:rPr lang="en-US" dirty="0"/>
              <a:t> BLC, </a:t>
            </a:r>
            <a:r>
              <a:rPr lang="en-US" dirty="0" err="1"/>
              <a:t>Cordeiro</a:t>
            </a:r>
            <a:r>
              <a:rPr lang="en-US" dirty="0"/>
              <a:t> FG, </a:t>
            </a:r>
            <a:r>
              <a:rPr lang="en-US" dirty="0" err="1"/>
              <a:t>Bessa</a:t>
            </a:r>
            <a:r>
              <a:rPr lang="en-US" dirty="0"/>
              <a:t> FS, </a:t>
            </a:r>
            <a:r>
              <a:rPr lang="en-US" dirty="0" err="1"/>
              <a:t>Maranho</a:t>
            </a:r>
            <a:r>
              <a:rPr lang="en-US" dirty="0"/>
              <a:t> </a:t>
            </a:r>
            <a:r>
              <a:rPr lang="en-US" dirty="0" smtClean="0"/>
              <a:t>DAC. </a:t>
            </a:r>
            <a:r>
              <a:rPr lang="en-US" dirty="0" err="1" smtClean="0">
                <a:solidFill>
                  <a:srgbClr val="FF0000"/>
                </a:solidFill>
              </a:rPr>
              <a:t>Acta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Bras</a:t>
            </a:r>
          </a:p>
          <a:p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-Like Disorder in a Child with Atypical </a:t>
            </a:r>
            <a:r>
              <a:rPr lang="en-US" u="sng" dirty="0" err="1">
                <a:hlinkClick r:id="rId3"/>
              </a:rPr>
              <a:t>Bohring-Opitz</a:t>
            </a:r>
            <a:r>
              <a:rPr lang="en-US" u="sng" dirty="0">
                <a:hlinkClick r:id="rId3"/>
              </a:rPr>
              <a:t> Syndrome. </a:t>
            </a:r>
            <a:r>
              <a:rPr lang="en-US" dirty="0" err="1" smtClean="0"/>
              <a:t>Altaf</a:t>
            </a:r>
            <a:r>
              <a:rPr lang="en-US" dirty="0" smtClean="0"/>
              <a:t> </a:t>
            </a:r>
            <a:r>
              <a:rPr lang="en-US" dirty="0"/>
              <a:t>MT, </a:t>
            </a:r>
            <a:r>
              <a:rPr lang="en-US" dirty="0" err="1"/>
              <a:t>Kandagaddala</a:t>
            </a:r>
            <a:r>
              <a:rPr lang="en-US" dirty="0"/>
              <a:t> M, Selina A, </a:t>
            </a:r>
            <a:r>
              <a:rPr lang="en-US" dirty="0" err="1"/>
              <a:t>Madhuri</a:t>
            </a:r>
            <a:r>
              <a:rPr lang="en-US" dirty="0"/>
              <a:t> </a:t>
            </a:r>
            <a:r>
              <a:rPr lang="en-US" dirty="0" smtClean="0"/>
              <a:t>V. </a:t>
            </a:r>
            <a:r>
              <a:rPr lang="en-US" dirty="0" smtClean="0">
                <a:solidFill>
                  <a:srgbClr val="FF0000"/>
                </a:solidFill>
              </a:rPr>
              <a:t>JBJS </a:t>
            </a:r>
            <a:r>
              <a:rPr lang="en-US" dirty="0">
                <a:solidFill>
                  <a:srgbClr val="FF0000"/>
                </a:solidFill>
              </a:rPr>
              <a:t>Case </a:t>
            </a:r>
            <a:r>
              <a:rPr lang="en-US" dirty="0" smtClean="0">
                <a:solidFill>
                  <a:srgbClr val="FF0000"/>
                </a:solidFill>
              </a:rPr>
              <a:t>Connect</a:t>
            </a:r>
          </a:p>
          <a:p>
            <a:r>
              <a:rPr lang="en-US" u="sng" dirty="0">
                <a:hlinkClick r:id="rId4"/>
              </a:rPr>
              <a:t>The Practicality of the Robotic Total Hip Arthroplasty for the Treatment of Complex Bilateral Adult Hip Dysplasia. Technology Makes It Easy. </a:t>
            </a:r>
            <a:r>
              <a:rPr lang="en-US" dirty="0" err="1" smtClean="0"/>
              <a:t>Marcinko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Sadhwani</a:t>
            </a:r>
            <a:r>
              <a:rPr lang="en-US" dirty="0"/>
              <a:t> S, Dahl R, Ali </a:t>
            </a:r>
            <a:r>
              <a:rPr lang="en-US" dirty="0" smtClean="0"/>
              <a:t>M. </a:t>
            </a:r>
            <a:r>
              <a:rPr lang="en-US" dirty="0" err="1" smtClean="0">
                <a:solidFill>
                  <a:srgbClr val="FF0000"/>
                </a:solidFill>
              </a:rPr>
              <a:t>Arthroplast</a:t>
            </a:r>
            <a:r>
              <a:rPr lang="en-US" dirty="0" smtClean="0">
                <a:solidFill>
                  <a:srgbClr val="FF0000"/>
                </a:solidFill>
              </a:rPr>
              <a:t> Today</a:t>
            </a:r>
          </a:p>
          <a:p>
            <a:r>
              <a:rPr lang="en-US" u="sng" dirty="0">
                <a:hlinkClick r:id="rId5"/>
              </a:rPr>
              <a:t>Monozygotic Twins with Legg-</a:t>
            </a:r>
            <a:r>
              <a:rPr lang="en-US" u="sng" dirty="0" err="1">
                <a:hlinkClick r:id="rId5"/>
              </a:rPr>
              <a:t>Calvé</a:t>
            </a:r>
            <a:r>
              <a:rPr lang="en-US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 and with Non-Identical Lumbosacral Malformation: a Case Report and Literature Review. </a:t>
            </a:r>
            <a:r>
              <a:rPr lang="en-US" dirty="0" err="1" smtClean="0"/>
              <a:t>Hrubá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Bárta</a:t>
            </a:r>
            <a:r>
              <a:rPr lang="en-US" dirty="0"/>
              <a:t> P, </a:t>
            </a:r>
            <a:r>
              <a:rPr lang="en-US" dirty="0" err="1"/>
              <a:t>Džupa</a:t>
            </a:r>
            <a:r>
              <a:rPr lang="en-US" dirty="0"/>
              <a:t> V, </a:t>
            </a:r>
            <a:r>
              <a:rPr lang="en-US" dirty="0" err="1"/>
              <a:t>Krbec</a:t>
            </a:r>
            <a:r>
              <a:rPr lang="en-US" dirty="0"/>
              <a:t> </a:t>
            </a:r>
            <a:r>
              <a:rPr lang="en-US" dirty="0" smtClean="0"/>
              <a:t>M. </a:t>
            </a:r>
            <a:r>
              <a:rPr lang="en-US" dirty="0" err="1" smtClean="0">
                <a:solidFill>
                  <a:srgbClr val="FF0000"/>
                </a:solidFill>
              </a:rPr>
              <a:t>Acta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Traumatol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hlinkClick r:id="rId2"/>
              </a:rPr>
              <a:t>Long-term Survival after Femoral Anterior Rotational Osteotomy for Late-onset Legg-</a:t>
            </a:r>
            <a:r>
              <a:rPr lang="en-US" u="sng" dirty="0" err="1">
                <a:hlinkClick r:id="rId2"/>
              </a:rPr>
              <a:t>Calvé</a:t>
            </a:r>
            <a:r>
              <a:rPr lang="en-US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Disease: A Case Report with 27-year Follow-up? </a:t>
            </a:r>
            <a:r>
              <a:rPr lang="en-US" dirty="0"/>
              <a:t> </a:t>
            </a:r>
            <a:r>
              <a:rPr lang="en-US" dirty="0" smtClean="0"/>
              <a:t>Ikegami </a:t>
            </a:r>
            <a:r>
              <a:rPr lang="en-US" dirty="0"/>
              <a:t>A, Oka Y, </a:t>
            </a:r>
            <a:r>
              <a:rPr lang="en-US" dirty="0" err="1"/>
              <a:t>Yamazoe</a:t>
            </a:r>
            <a:r>
              <a:rPr lang="en-US" dirty="0"/>
              <a:t> S, Takahashi </a:t>
            </a:r>
            <a:r>
              <a:rPr lang="en-US" dirty="0" smtClean="0"/>
              <a:t>K.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Case </a:t>
            </a:r>
            <a:r>
              <a:rPr lang="en-US" dirty="0" smtClean="0">
                <a:solidFill>
                  <a:srgbClr val="FF0000"/>
                </a:solidFill>
              </a:rPr>
              <a:t>Rep</a:t>
            </a:r>
          </a:p>
          <a:p>
            <a:r>
              <a:rPr lang="en-US" u="sng" dirty="0">
                <a:hlinkClick r:id="rId3"/>
              </a:rPr>
              <a:t>Legg-</a:t>
            </a:r>
            <a:r>
              <a:rPr lang="en-US" u="sng" dirty="0" err="1">
                <a:hlinkClick r:id="rId3"/>
              </a:rPr>
              <a:t>Calvé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 Following Nephrotic Syndrome With Long-Term Steroid Use in a Three-Year-Old Boy: A Case Report. </a:t>
            </a:r>
            <a:r>
              <a:rPr lang="en-US" dirty="0" err="1" smtClean="0"/>
              <a:t>Ueshima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Shimasaki</a:t>
            </a:r>
            <a:r>
              <a:rPr lang="en-US" dirty="0"/>
              <a:t> A, </a:t>
            </a:r>
            <a:r>
              <a:rPr lang="en-US" dirty="0" err="1"/>
              <a:t>Yasu</a:t>
            </a:r>
            <a:r>
              <a:rPr lang="en-US" dirty="0"/>
              <a:t> </a:t>
            </a:r>
            <a:r>
              <a:rPr lang="en-US" dirty="0" smtClean="0"/>
              <a:t>T. </a:t>
            </a:r>
            <a:r>
              <a:rPr lang="en-US" dirty="0" err="1" smtClean="0">
                <a:solidFill>
                  <a:srgbClr val="FF0000"/>
                </a:solidFill>
              </a:rPr>
              <a:t>Cureus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Growth Hormone Treatment in Children with 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 and Growth Hormone Deficiency: A Case Report and Literature Review. </a:t>
            </a:r>
            <a:r>
              <a:rPr lang="en-US" dirty="0"/>
              <a:t> </a:t>
            </a:r>
            <a:r>
              <a:rPr lang="en-US" dirty="0" smtClean="0"/>
              <a:t>Shi </a:t>
            </a:r>
            <a:r>
              <a:rPr lang="en-US" dirty="0"/>
              <a:t>Y, Ying Y, Luo X, </a:t>
            </a:r>
            <a:r>
              <a:rPr lang="en-US" dirty="0" err="1"/>
              <a:t>Hou</a:t>
            </a:r>
            <a:r>
              <a:rPr lang="en-US" dirty="0"/>
              <a:t> </a:t>
            </a:r>
            <a:r>
              <a:rPr lang="en-US" dirty="0" smtClean="0"/>
              <a:t>L. </a:t>
            </a:r>
            <a:r>
              <a:rPr lang="en-US" dirty="0" err="1" smtClean="0">
                <a:solidFill>
                  <a:srgbClr val="FF0000"/>
                </a:solidFill>
              </a:rPr>
              <a:t>Endocr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Metab</a:t>
            </a:r>
            <a:r>
              <a:rPr lang="en-US" dirty="0">
                <a:solidFill>
                  <a:srgbClr val="FF0000"/>
                </a:solidFill>
              </a:rPr>
              <a:t> Immune </a:t>
            </a:r>
            <a:r>
              <a:rPr lang="en-US" dirty="0" err="1">
                <a:solidFill>
                  <a:srgbClr val="FF0000"/>
                </a:solidFill>
              </a:rPr>
              <a:t>Disord</a:t>
            </a:r>
            <a:r>
              <a:rPr lang="en-US" dirty="0">
                <a:solidFill>
                  <a:srgbClr val="FF0000"/>
                </a:solidFill>
              </a:rPr>
              <a:t> Drug </a:t>
            </a:r>
            <a:r>
              <a:rPr lang="en-US" dirty="0" smtClean="0">
                <a:solidFill>
                  <a:srgbClr val="FF0000"/>
                </a:solidFill>
              </a:rPr>
              <a:t>Targets</a:t>
            </a:r>
          </a:p>
          <a:p>
            <a:r>
              <a:rPr lang="en-US" u="sng" dirty="0">
                <a:hlinkClick r:id="rId5"/>
              </a:rPr>
              <a:t>The Mushroom Femoral Head in Legg-</a:t>
            </a:r>
            <a:r>
              <a:rPr lang="en-US" u="sng" dirty="0" err="1">
                <a:hlinkClick r:id="rId5"/>
              </a:rPr>
              <a:t>Calvé</a:t>
            </a:r>
            <a:r>
              <a:rPr lang="en-US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Disease. </a:t>
            </a:r>
            <a:r>
              <a:rPr lang="en-US" dirty="0"/>
              <a:t> </a:t>
            </a:r>
            <a:r>
              <a:rPr lang="en-US" dirty="0" err="1" smtClean="0"/>
              <a:t>Alhassan</a:t>
            </a:r>
            <a:r>
              <a:rPr lang="en-US" dirty="0" smtClean="0"/>
              <a:t> </a:t>
            </a:r>
            <a:r>
              <a:rPr lang="en-US" dirty="0"/>
              <a:t>E, </a:t>
            </a:r>
            <a:r>
              <a:rPr lang="en-US" dirty="0" err="1"/>
              <a:t>Christianakis</a:t>
            </a:r>
            <a:r>
              <a:rPr lang="en-US" dirty="0"/>
              <a:t> </a:t>
            </a:r>
            <a:r>
              <a:rPr lang="en-US" dirty="0" smtClean="0"/>
              <a:t>S.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Clin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Rheumatol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“</a:t>
            </a:r>
            <a:r>
              <a:rPr lang="en-US" dirty="0" err="1" smtClean="0"/>
              <a:t>Perthes</a:t>
            </a:r>
            <a:r>
              <a:rPr lang="en-US" dirty="0" smtClean="0"/>
              <a:t>” </a:t>
            </a:r>
            <a:r>
              <a:rPr lang="en-US" dirty="0" smtClean="0"/>
              <a:t>April 5, 2024</a:t>
            </a:r>
            <a:endParaRPr lang="en-US" dirty="0" smtClean="0"/>
          </a:p>
          <a:p>
            <a:r>
              <a:rPr lang="en-US" dirty="0" smtClean="0"/>
              <a:t>88 </a:t>
            </a:r>
            <a:r>
              <a:rPr lang="en-US" dirty="0" smtClean="0"/>
              <a:t>possibly relevant </a:t>
            </a:r>
          </a:p>
          <a:p>
            <a:r>
              <a:rPr lang="en-US" dirty="0" smtClean="0"/>
              <a:t>83 </a:t>
            </a:r>
            <a:r>
              <a:rPr lang="en-US" dirty="0" smtClean="0"/>
              <a:t>total</a:t>
            </a:r>
          </a:p>
          <a:p>
            <a:r>
              <a:rPr lang="en-US" dirty="0" smtClean="0"/>
              <a:t>Manual search JPOSNA </a:t>
            </a:r>
            <a:r>
              <a:rPr lang="en-US" dirty="0" smtClean="0"/>
              <a:t>– 1 </a:t>
            </a:r>
            <a:r>
              <a:rPr lang="en-US" dirty="0" err="1" smtClean="0"/>
              <a:t>Schoenecker</a:t>
            </a:r>
            <a:r>
              <a:rPr lang="en-US" dirty="0" smtClean="0"/>
              <a:t> POSNA Best Basic Science research paper</a:t>
            </a:r>
            <a:endParaRPr lang="en-US" dirty="0"/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30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Imaging/Rad 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87" y="1282149"/>
            <a:ext cx="8685025" cy="2913334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>
                <a:hlinkClick r:id="rId3"/>
              </a:rPr>
              <a:t>Reliability of the Modified Method for </a:t>
            </a:r>
            <a:r>
              <a:rPr lang="en-US" u="sng" dirty="0" err="1">
                <a:hlinkClick r:id="rId3"/>
              </a:rPr>
              <a:t>Sphericity</a:t>
            </a:r>
            <a:r>
              <a:rPr lang="en-US" u="sng" dirty="0">
                <a:hlinkClick r:id="rId3"/>
              </a:rPr>
              <a:t> Deviation Score Using Only the Involved Hip Radiographs in the Patients With Legg-Calve-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smtClean="0"/>
              <a:t>Kang </a:t>
            </a:r>
            <a:r>
              <a:rPr lang="en-US" dirty="0"/>
              <a:t>MS, </a:t>
            </a:r>
            <a:r>
              <a:rPr lang="en-US" dirty="0" err="1"/>
              <a:t>Kak</a:t>
            </a:r>
            <a:r>
              <a:rPr lang="en-US" dirty="0"/>
              <a:t> A, </a:t>
            </a:r>
            <a:r>
              <a:rPr lang="en-US" dirty="0" err="1"/>
              <a:t>Prasadh</a:t>
            </a:r>
            <a:r>
              <a:rPr lang="en-US" dirty="0"/>
              <a:t> JG, Kim </a:t>
            </a:r>
            <a:r>
              <a:rPr lang="en-US" dirty="0" smtClean="0"/>
              <a:t>HK.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Excellent inter/intra reliability, correlates with conventional and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Stulberg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u="sng" dirty="0">
                <a:hlinkClick r:id="rId4"/>
              </a:rPr>
              <a:t>An AI based classifier model for lateral pillar classification of Legg-Calve-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. </a:t>
            </a:r>
            <a:r>
              <a:rPr lang="en-US" dirty="0"/>
              <a:t> </a:t>
            </a:r>
            <a:r>
              <a:rPr lang="en-US" dirty="0" err="1" smtClean="0"/>
              <a:t>Soydan</a:t>
            </a:r>
            <a:r>
              <a:rPr lang="en-US" dirty="0" smtClean="0"/>
              <a:t> </a:t>
            </a:r>
            <a:r>
              <a:rPr lang="en-US" dirty="0"/>
              <a:t>Z, </a:t>
            </a:r>
            <a:r>
              <a:rPr lang="en-US" dirty="0" err="1"/>
              <a:t>Saglam</a:t>
            </a:r>
            <a:r>
              <a:rPr lang="en-US" dirty="0"/>
              <a:t> Y, Key S, Kati YA, </a:t>
            </a:r>
            <a:r>
              <a:rPr lang="en-US" dirty="0" err="1"/>
              <a:t>Taskiran</a:t>
            </a:r>
            <a:r>
              <a:rPr lang="en-US" dirty="0"/>
              <a:t> M, </a:t>
            </a:r>
            <a:r>
              <a:rPr lang="en-US" dirty="0" err="1"/>
              <a:t>Kiymet</a:t>
            </a:r>
            <a:r>
              <a:rPr lang="en-US" dirty="0"/>
              <a:t> S, </a:t>
            </a:r>
            <a:r>
              <a:rPr lang="en-US" dirty="0" err="1"/>
              <a:t>Salturk</a:t>
            </a:r>
            <a:r>
              <a:rPr lang="en-US" dirty="0"/>
              <a:t> T, Aydin AS, </a:t>
            </a:r>
            <a:r>
              <a:rPr lang="en-US" dirty="0" err="1"/>
              <a:t>Bilgili</a:t>
            </a:r>
            <a:r>
              <a:rPr lang="en-US" dirty="0"/>
              <a:t> F, Sen </a:t>
            </a:r>
            <a:r>
              <a:rPr lang="en-US" dirty="0" smtClean="0"/>
              <a:t>C. </a:t>
            </a:r>
            <a:r>
              <a:rPr lang="en-US" dirty="0" err="1" smtClean="0">
                <a:solidFill>
                  <a:srgbClr val="FF0000"/>
                </a:solidFill>
              </a:rPr>
              <a:t>Sci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Rep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Trained on simulated images. CCN better than 7/11 MDs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835" y="2837138"/>
            <a:ext cx="7171176" cy="36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>
                <a:hlinkClick r:id="rId2"/>
              </a:rPr>
              <a:t>Fully automatic system to detect and segment the proximal femur in pelvic radiographic images for Legg-</a:t>
            </a:r>
            <a:r>
              <a:rPr lang="en-US" u="sng" dirty="0" err="1">
                <a:hlinkClick r:id="rId2"/>
              </a:rPr>
              <a:t>Calvé</a:t>
            </a:r>
            <a:r>
              <a:rPr lang="en-US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disease. </a:t>
            </a:r>
            <a:r>
              <a:rPr lang="en-US" dirty="0" err="1" smtClean="0"/>
              <a:t>Ditmer</a:t>
            </a:r>
            <a:r>
              <a:rPr lang="en-US" dirty="0" smtClean="0"/>
              <a:t> </a:t>
            </a:r>
            <a:r>
              <a:rPr lang="en-US" dirty="0"/>
              <a:t>S, </a:t>
            </a:r>
            <a:r>
              <a:rPr lang="en-US" dirty="0" err="1"/>
              <a:t>Dwenger</a:t>
            </a:r>
            <a:r>
              <a:rPr lang="en-US" dirty="0"/>
              <a:t> N, Jensen LN, Kim H, </a:t>
            </a:r>
            <a:r>
              <a:rPr lang="en-US" dirty="0" err="1"/>
              <a:t>Boel</a:t>
            </a:r>
            <a:r>
              <a:rPr lang="en-US" dirty="0"/>
              <a:t> RV, </a:t>
            </a:r>
            <a:r>
              <a:rPr lang="en-US" dirty="0" err="1"/>
              <a:t>Ghaffari</a:t>
            </a:r>
            <a:r>
              <a:rPr lang="en-US" dirty="0"/>
              <a:t> A, </a:t>
            </a:r>
            <a:r>
              <a:rPr lang="en-US" dirty="0" err="1"/>
              <a:t>Rahbek</a:t>
            </a:r>
            <a:r>
              <a:rPr lang="en-US" dirty="0"/>
              <a:t> </a:t>
            </a:r>
            <a:r>
              <a:rPr lang="en-US" dirty="0" smtClean="0"/>
              <a:t>O.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</a:t>
            </a:r>
          </a:p>
          <a:p>
            <a:r>
              <a:rPr lang="en-US" u="sng" dirty="0">
                <a:hlinkClick r:id="rId3"/>
              </a:rPr>
              <a:t>[Clinical aspects of imaging the hip in infants, children and adolescents]. </a:t>
            </a:r>
            <a:r>
              <a:rPr lang="en-US" dirty="0" err="1" smtClean="0"/>
              <a:t>Heimkes</a:t>
            </a:r>
            <a:r>
              <a:rPr lang="en-US" dirty="0" smtClean="0"/>
              <a:t> </a:t>
            </a:r>
            <a:r>
              <a:rPr lang="en-US" dirty="0"/>
              <a:t>B, Berger N, </a:t>
            </a:r>
            <a:r>
              <a:rPr lang="en-US" dirty="0" err="1"/>
              <a:t>Frimberger</a:t>
            </a:r>
            <a:r>
              <a:rPr lang="en-US" dirty="0"/>
              <a:t> </a:t>
            </a:r>
            <a:r>
              <a:rPr lang="en-US" dirty="0" smtClean="0"/>
              <a:t>V. </a:t>
            </a:r>
            <a:r>
              <a:rPr lang="en-US" dirty="0" err="1" smtClean="0">
                <a:solidFill>
                  <a:srgbClr val="FF0000"/>
                </a:solidFill>
              </a:rPr>
              <a:t>Radiologie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Heidelb</a:t>
            </a:r>
            <a:r>
              <a:rPr lang="en-US" dirty="0">
                <a:solidFill>
                  <a:srgbClr val="FF0000"/>
                </a:solidFill>
              </a:rPr>
              <a:t>).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Morphometric assessment of the hip joint in children aged 2-13 years. </a:t>
            </a:r>
            <a:r>
              <a:rPr lang="en-US" dirty="0" err="1" smtClean="0"/>
              <a:t>Önal</a:t>
            </a:r>
            <a:r>
              <a:rPr lang="en-US" dirty="0" smtClean="0"/>
              <a:t> </a:t>
            </a:r>
            <a:r>
              <a:rPr lang="en-US" dirty="0"/>
              <a:t>V, </a:t>
            </a:r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Tellioğlu</a:t>
            </a:r>
            <a:r>
              <a:rPr lang="en-US" dirty="0"/>
              <a:t> A, Durum </a:t>
            </a:r>
            <a:r>
              <a:rPr lang="en-US" dirty="0" err="1"/>
              <a:t>Polat</a:t>
            </a:r>
            <a:r>
              <a:rPr lang="en-US" dirty="0"/>
              <a:t> </a:t>
            </a:r>
            <a:r>
              <a:rPr lang="en-US" dirty="0" smtClean="0"/>
              <a:t>Y. </a:t>
            </a:r>
            <a:r>
              <a:rPr lang="en-US" dirty="0" err="1" smtClean="0">
                <a:solidFill>
                  <a:srgbClr val="FF0000"/>
                </a:solidFill>
              </a:rPr>
              <a:t>Clin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Anat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5"/>
              </a:rPr>
              <a:t>Skeletal Maturity in Legg-Calve-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Disease: Significant Discrepancy Present Between the Hand and the Hip. </a:t>
            </a:r>
            <a:r>
              <a:rPr lang="en-US" dirty="0"/>
              <a:t> </a:t>
            </a:r>
            <a:r>
              <a:rPr lang="en-US" dirty="0" smtClean="0"/>
              <a:t>Shaw </a:t>
            </a:r>
            <a:r>
              <a:rPr lang="en-US" dirty="0"/>
              <a:t>KA, Herring </a:t>
            </a:r>
            <a:r>
              <a:rPr lang="en-US" dirty="0" smtClean="0"/>
              <a:t>JA.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19A157"/>
                </a:solidFill>
              </a:rPr>
              <a:t>Oxford more similar to CA than GP. GP&lt;CA</a:t>
            </a:r>
          </a:p>
          <a:p>
            <a:pPr marL="1371600" lvl="3" indent="0">
              <a:buNone/>
            </a:pPr>
            <a:endParaRPr lang="en-US" dirty="0" smtClean="0">
              <a:solidFill>
                <a:srgbClr val="19A157"/>
              </a:solidFill>
            </a:endParaRPr>
          </a:p>
          <a:p>
            <a:r>
              <a:rPr lang="en-US" u="sng" dirty="0">
                <a:hlinkClick r:id="rId6"/>
              </a:rPr>
              <a:t>Coxa Magna following treatment of developmental dysplasia of the hip: investigation for associated potential factors. </a:t>
            </a:r>
            <a:r>
              <a:rPr lang="en-US" dirty="0" err="1" smtClean="0"/>
              <a:t>Topak</a:t>
            </a:r>
            <a:r>
              <a:rPr lang="en-US" dirty="0" smtClean="0"/>
              <a:t> </a:t>
            </a:r>
            <a:r>
              <a:rPr lang="en-US" dirty="0"/>
              <a:t>D, Aslan A, </a:t>
            </a:r>
            <a:r>
              <a:rPr lang="en-US" dirty="0" err="1"/>
              <a:t>Yorgancigil</a:t>
            </a:r>
            <a:r>
              <a:rPr lang="en-US" dirty="0"/>
              <a:t> </a:t>
            </a:r>
            <a:r>
              <a:rPr lang="en-US" dirty="0" smtClean="0"/>
              <a:t>H.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Rads</a:t>
            </a:r>
            <a:r>
              <a:rPr lang="en-US" dirty="0" smtClean="0"/>
              <a:t>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901"/>
            <a:ext cx="8574087" cy="312419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3"/>
              </a:rPr>
              <a:t>Ipsilateral Healthy-segment Response to Leg Length Discrepancy. </a:t>
            </a:r>
            <a:r>
              <a:rPr lang="en-US" dirty="0"/>
              <a:t> </a:t>
            </a:r>
            <a:r>
              <a:rPr lang="en-US" dirty="0" smtClean="0"/>
              <a:t>Birch </a:t>
            </a:r>
            <a:r>
              <a:rPr lang="en-US" dirty="0"/>
              <a:t>JG, Makarov MR, Jo </a:t>
            </a:r>
            <a:r>
              <a:rPr lang="en-US" dirty="0" smtClean="0"/>
              <a:t>CH.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Outcome Prediction Model Following Proximal Femoral Osteotomy in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 Using Machine Learning Algorithms. </a:t>
            </a:r>
            <a:r>
              <a:rPr lang="en-US" dirty="0"/>
              <a:t> </a:t>
            </a:r>
            <a:r>
              <a:rPr lang="en-US" dirty="0" smtClean="0"/>
              <a:t>Kim </a:t>
            </a:r>
            <a:r>
              <a:rPr lang="en-US" dirty="0"/>
              <a:t>S, </a:t>
            </a:r>
            <a:r>
              <a:rPr lang="en-US" dirty="0" err="1"/>
              <a:t>Seon</a:t>
            </a:r>
            <a:r>
              <a:rPr lang="en-US" dirty="0"/>
              <a:t> JK, </a:t>
            </a:r>
            <a:r>
              <a:rPr lang="en-US" dirty="0" err="1"/>
              <a:t>Ko</a:t>
            </a:r>
            <a:r>
              <a:rPr lang="en-US" dirty="0"/>
              <a:t> B, Lim JH, Song WC, Kang GR, Shin Y, Jung </a:t>
            </a:r>
            <a:r>
              <a:rPr lang="en-US" dirty="0" smtClean="0"/>
              <a:t>ST.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5"/>
              </a:rPr>
              <a:t>Does Acetabulum Remodel Following Varus </a:t>
            </a:r>
            <a:r>
              <a:rPr lang="en-US" u="sng" dirty="0" err="1">
                <a:hlinkClick r:id="rId5"/>
              </a:rPr>
              <a:t>Derotation</a:t>
            </a:r>
            <a:r>
              <a:rPr lang="en-US" u="sng" dirty="0">
                <a:hlinkClick r:id="rId5"/>
              </a:rPr>
              <a:t> Osteotomy for 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' Disease?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/>
              <a:t>NB, Agarwal </a:t>
            </a:r>
            <a:r>
              <a:rPr lang="en-US" dirty="0" smtClean="0"/>
              <a:t>A. </a:t>
            </a:r>
            <a:r>
              <a:rPr lang="en-US" dirty="0" smtClean="0">
                <a:solidFill>
                  <a:srgbClr val="FF0000"/>
                </a:solidFill>
              </a:rPr>
              <a:t>Rev </a:t>
            </a:r>
            <a:r>
              <a:rPr lang="en-US" dirty="0">
                <a:solidFill>
                  <a:srgbClr val="FF0000"/>
                </a:solidFill>
              </a:rPr>
              <a:t>Bras </a:t>
            </a:r>
            <a:r>
              <a:rPr lang="en-US" dirty="0" err="1">
                <a:solidFill>
                  <a:srgbClr val="FF0000"/>
                </a:solidFill>
              </a:rPr>
              <a:t>Ortop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0" y="2060575"/>
            <a:ext cx="10394950" cy="3313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8850" y="3225800"/>
            <a:ext cx="937895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Rads</a:t>
            </a:r>
            <a:r>
              <a:rPr lang="en-US" dirty="0" smtClean="0"/>
              <a:t>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767"/>
            <a:ext cx="8574087" cy="312419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3"/>
              </a:rPr>
              <a:t>Ipsilateral Healthy-segment Response to Leg Length Discrepancy. </a:t>
            </a:r>
            <a:r>
              <a:rPr lang="en-US" dirty="0"/>
              <a:t> </a:t>
            </a:r>
            <a:r>
              <a:rPr lang="en-US" dirty="0" smtClean="0"/>
              <a:t>Birch </a:t>
            </a:r>
            <a:r>
              <a:rPr lang="en-US" dirty="0"/>
              <a:t>JG, Makarov MR, Jo </a:t>
            </a:r>
            <a:r>
              <a:rPr lang="en-US" dirty="0" smtClean="0"/>
              <a:t>CH.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Outcome Prediction Model Following Proximal Femoral Osteotomy in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 Using Machine Learning Algorithms. </a:t>
            </a:r>
            <a:r>
              <a:rPr lang="en-US" dirty="0"/>
              <a:t> </a:t>
            </a:r>
            <a:r>
              <a:rPr lang="en-US" dirty="0" smtClean="0"/>
              <a:t>Kim </a:t>
            </a:r>
            <a:r>
              <a:rPr lang="en-US" dirty="0"/>
              <a:t>S, </a:t>
            </a:r>
            <a:r>
              <a:rPr lang="en-US" dirty="0" err="1"/>
              <a:t>Seon</a:t>
            </a:r>
            <a:r>
              <a:rPr lang="en-US" dirty="0"/>
              <a:t> JK, </a:t>
            </a:r>
            <a:r>
              <a:rPr lang="en-US" dirty="0" err="1"/>
              <a:t>Ko</a:t>
            </a:r>
            <a:r>
              <a:rPr lang="en-US" dirty="0"/>
              <a:t> B, Lim JH, Song WC, Kang GR, Shin Y, Jung </a:t>
            </a:r>
            <a:r>
              <a:rPr lang="en-US" dirty="0" smtClean="0"/>
              <a:t>ST.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5"/>
              </a:rPr>
              <a:t>Does Acetabulum Remodel Following Varus </a:t>
            </a:r>
            <a:r>
              <a:rPr lang="en-US" u="sng" dirty="0" err="1">
                <a:hlinkClick r:id="rId5"/>
              </a:rPr>
              <a:t>Derotation</a:t>
            </a:r>
            <a:r>
              <a:rPr lang="en-US" u="sng" dirty="0">
                <a:hlinkClick r:id="rId5"/>
              </a:rPr>
              <a:t> Osteotomy for 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' Disease?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/>
              <a:t>NB, Agarwal </a:t>
            </a:r>
            <a:r>
              <a:rPr lang="en-US" dirty="0" smtClean="0"/>
              <a:t>A. </a:t>
            </a:r>
            <a:r>
              <a:rPr lang="en-US" dirty="0" smtClean="0">
                <a:solidFill>
                  <a:srgbClr val="FF0000"/>
                </a:solidFill>
              </a:rPr>
              <a:t>Rev </a:t>
            </a:r>
            <a:r>
              <a:rPr lang="en-US" dirty="0">
                <a:solidFill>
                  <a:srgbClr val="FF0000"/>
                </a:solidFill>
              </a:rPr>
              <a:t>Bras </a:t>
            </a:r>
            <a:r>
              <a:rPr lang="en-US" dirty="0" err="1">
                <a:solidFill>
                  <a:srgbClr val="FF0000"/>
                </a:solidFill>
              </a:rPr>
              <a:t>Ortop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19A157"/>
                </a:solidFill>
              </a:rPr>
              <a:t>NO</a:t>
            </a:r>
            <a:endParaRPr lang="en-US" dirty="0">
              <a:solidFill>
                <a:srgbClr val="19A15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90925"/>
            <a:ext cx="6124575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575" y="3590925"/>
            <a:ext cx="61150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Rads</a:t>
            </a:r>
            <a:r>
              <a:rPr lang="en-US" dirty="0" smtClean="0"/>
              <a:t>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298" y="1451728"/>
            <a:ext cx="8574087" cy="3992563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3"/>
              </a:rPr>
              <a:t>Prognostic value of bone resorption pattern in the anterior portion of the femoral head in Legg-</a:t>
            </a:r>
            <a:r>
              <a:rPr lang="en-US" u="sng" dirty="0" err="1">
                <a:hlinkClick r:id="rId3"/>
              </a:rPr>
              <a:t>Calvé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err="1"/>
              <a:t>Mishima</a:t>
            </a:r>
            <a:r>
              <a:rPr lang="en-US" dirty="0"/>
              <a:t> K, </a:t>
            </a:r>
            <a:r>
              <a:rPr lang="en-US" dirty="0" err="1"/>
              <a:t>Kamiya</a:t>
            </a:r>
            <a:r>
              <a:rPr lang="en-US" dirty="0"/>
              <a:t> Y, Matsushita M, </a:t>
            </a:r>
            <a:r>
              <a:rPr lang="en-US" dirty="0" err="1"/>
              <a:t>Imagama</a:t>
            </a:r>
            <a:r>
              <a:rPr lang="en-US" dirty="0"/>
              <a:t> S. </a:t>
            </a:r>
            <a:r>
              <a:rPr lang="en-US" dirty="0">
                <a:solidFill>
                  <a:srgbClr val="FF0000"/>
                </a:solidFill>
              </a:rPr>
              <a:t>J Child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 smtClean="0">
                <a:hlinkClick r:id="rId4"/>
              </a:rPr>
              <a:t>Clinical </a:t>
            </a:r>
            <a:r>
              <a:rPr lang="en-US" u="sng" dirty="0">
                <a:hlinkClick r:id="rId4"/>
              </a:rPr>
              <a:t>Outcomes of Open-Wedge Varus </a:t>
            </a:r>
            <a:r>
              <a:rPr lang="en-US" u="sng" dirty="0" err="1">
                <a:hlinkClick r:id="rId4"/>
              </a:rPr>
              <a:t>Derotation</a:t>
            </a:r>
            <a:r>
              <a:rPr lang="en-US" u="sng" dirty="0">
                <a:hlinkClick r:id="rId4"/>
              </a:rPr>
              <a:t> Osteotomy in Legg-Calve-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 Among 6-12-Year-Old Children. </a:t>
            </a:r>
            <a:r>
              <a:rPr lang="en-US" dirty="0" err="1" smtClean="0"/>
              <a:t>Gumin</a:t>
            </a:r>
            <a:r>
              <a:rPr lang="en-US" dirty="0" smtClean="0"/>
              <a:t> </a:t>
            </a:r>
            <a:r>
              <a:rPr lang="en-US" dirty="0" err="1"/>
              <a:t>Tayeng</a:t>
            </a:r>
            <a:r>
              <a:rPr lang="en-US" dirty="0"/>
              <a:t> A, </a:t>
            </a:r>
            <a:r>
              <a:rPr lang="en-US" dirty="0" err="1"/>
              <a:t>Sengupta</a:t>
            </a:r>
            <a:r>
              <a:rPr lang="en-US" dirty="0"/>
              <a:t> A, </a:t>
            </a:r>
            <a:r>
              <a:rPr lang="en-US" dirty="0" err="1"/>
              <a:t>Chaterjee</a:t>
            </a:r>
            <a:r>
              <a:rPr lang="en-US" dirty="0"/>
              <a:t> </a:t>
            </a:r>
            <a:r>
              <a:rPr lang="en-US" dirty="0" smtClean="0"/>
              <a:t>P. </a:t>
            </a:r>
            <a:r>
              <a:rPr lang="en-US" dirty="0" err="1" smtClean="0">
                <a:solidFill>
                  <a:srgbClr val="FF0000"/>
                </a:solidFill>
              </a:rPr>
              <a:t>Cureus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525" y="2588121"/>
            <a:ext cx="4346357" cy="430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882" y="2554255"/>
            <a:ext cx="4535276" cy="47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1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</a:t>
            </a:r>
            <a:r>
              <a:rPr lang="en-US" dirty="0" err="1" smtClean="0"/>
              <a:t>Reco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hlinkClick r:id="rId2"/>
              </a:rPr>
              <a:t>Total hip arthroplasty in patients with common pediatric hip orthopedic pathology. </a:t>
            </a:r>
            <a:r>
              <a:rPr lang="en-US" dirty="0" smtClean="0"/>
              <a:t>De </a:t>
            </a:r>
            <a:r>
              <a:rPr lang="en-US" dirty="0"/>
              <a:t>Salvo S, Sacco R, </a:t>
            </a:r>
            <a:r>
              <a:rPr lang="en-US" dirty="0" err="1"/>
              <a:t>Mainard</a:t>
            </a:r>
            <a:r>
              <a:rPr lang="en-US" dirty="0"/>
              <a:t> N, </a:t>
            </a:r>
            <a:r>
              <a:rPr lang="en-US" dirty="0" err="1"/>
              <a:t>Lucenti</a:t>
            </a:r>
            <a:r>
              <a:rPr lang="en-US" dirty="0"/>
              <a:t> L, Sapienza M, </a:t>
            </a:r>
            <a:r>
              <a:rPr lang="en-US" dirty="0" err="1"/>
              <a:t>Dimeglio</a:t>
            </a:r>
            <a:r>
              <a:rPr lang="en-US" dirty="0"/>
              <a:t> A, </a:t>
            </a:r>
            <a:r>
              <a:rPr lang="en-US" dirty="0" err="1"/>
              <a:t>Andreacchio</a:t>
            </a:r>
            <a:r>
              <a:rPr lang="en-US" dirty="0"/>
              <a:t> A, </a:t>
            </a:r>
            <a:r>
              <a:rPr lang="en-US" dirty="0" err="1"/>
              <a:t>Canavese</a:t>
            </a:r>
            <a:r>
              <a:rPr lang="en-US" dirty="0"/>
              <a:t> </a:t>
            </a:r>
            <a:r>
              <a:rPr lang="en-US" dirty="0" smtClean="0"/>
              <a:t>F.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Child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LCPD THA similar results to OA</a:t>
            </a:r>
          </a:p>
          <a:p>
            <a:r>
              <a:rPr lang="en-US" u="sng" dirty="0">
                <a:hlinkClick r:id="rId3"/>
              </a:rPr>
              <a:t>Total hip arthroplasty with </a:t>
            </a:r>
            <a:r>
              <a:rPr lang="en-US" u="sng" dirty="0" err="1">
                <a:hlinkClick r:id="rId3"/>
              </a:rPr>
              <a:t>monobloc</a:t>
            </a:r>
            <a:r>
              <a:rPr lang="en-US" u="sng" dirty="0">
                <a:hlinkClick r:id="rId3"/>
              </a:rPr>
              <a:t> press-fit acetabular components and large-diameter bearings for atypical acetabula is safe: a consecutive case series of 125 hips with mean follow-up of 9 years. </a:t>
            </a:r>
            <a:r>
              <a:rPr lang="en-US" dirty="0" err="1" smtClean="0"/>
              <a:t>Synnott</a:t>
            </a:r>
            <a:r>
              <a:rPr lang="en-US" dirty="0" smtClean="0"/>
              <a:t> </a:t>
            </a:r>
            <a:r>
              <a:rPr lang="en-US" dirty="0"/>
              <a:t>PA, Kiss MO, </a:t>
            </a:r>
            <a:r>
              <a:rPr lang="en-US" dirty="0" err="1"/>
              <a:t>Shahin</a:t>
            </a:r>
            <a:r>
              <a:rPr lang="en-US" dirty="0"/>
              <a:t> M, </a:t>
            </a:r>
            <a:r>
              <a:rPr lang="en-US" dirty="0" err="1"/>
              <a:t>Morcos</a:t>
            </a:r>
            <a:r>
              <a:rPr lang="en-US" dirty="0"/>
              <a:t> MW, </a:t>
            </a:r>
            <a:r>
              <a:rPr lang="en-US" dirty="0" err="1"/>
              <a:t>Binette</a:t>
            </a:r>
            <a:r>
              <a:rPr lang="en-US" dirty="0"/>
              <a:t> B, </a:t>
            </a:r>
            <a:r>
              <a:rPr lang="en-US" dirty="0" err="1"/>
              <a:t>Vendittoli</a:t>
            </a:r>
            <a:r>
              <a:rPr lang="en-US" dirty="0"/>
              <a:t> </a:t>
            </a:r>
            <a:r>
              <a:rPr lang="en-US" dirty="0" smtClean="0"/>
              <a:t>PA. </a:t>
            </a:r>
            <a:r>
              <a:rPr lang="en-US" dirty="0" smtClean="0">
                <a:solidFill>
                  <a:srgbClr val="FF0000"/>
                </a:solidFill>
              </a:rPr>
              <a:t>Can </a:t>
            </a:r>
            <a:r>
              <a:rPr lang="en-US" dirty="0">
                <a:solidFill>
                  <a:srgbClr val="FF0000"/>
                </a:solidFill>
              </a:rPr>
              <a:t>J </a:t>
            </a:r>
            <a:r>
              <a:rPr lang="en-US" dirty="0" err="1" smtClean="0">
                <a:solidFill>
                  <a:srgbClr val="FF0000"/>
                </a:solidFill>
              </a:rPr>
              <a:t>Surg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Trends in the Use of Total Hip Arthroplasty in the Pediatric Population: A Review of the Literature. </a:t>
            </a:r>
            <a:r>
              <a:rPr lang="en-US" dirty="0" err="1" smtClean="0"/>
              <a:t>Peagler</a:t>
            </a:r>
            <a:r>
              <a:rPr lang="en-US" dirty="0" smtClean="0"/>
              <a:t> </a:t>
            </a:r>
            <a:r>
              <a:rPr lang="en-US" dirty="0"/>
              <a:t>CL Jr, </a:t>
            </a:r>
            <a:r>
              <a:rPr lang="en-US" dirty="0" err="1"/>
              <a:t>Dobek</a:t>
            </a:r>
            <a:r>
              <a:rPr lang="en-US" dirty="0"/>
              <a:t> AJ, </a:t>
            </a:r>
            <a:r>
              <a:rPr lang="en-US" dirty="0" err="1"/>
              <a:t>Tabaie</a:t>
            </a:r>
            <a:r>
              <a:rPr lang="en-US" dirty="0"/>
              <a:t> </a:t>
            </a:r>
            <a:r>
              <a:rPr lang="en-US" dirty="0" smtClean="0"/>
              <a:t>S. </a:t>
            </a:r>
            <a:r>
              <a:rPr lang="en-US" dirty="0" err="1" smtClean="0">
                <a:solidFill>
                  <a:srgbClr val="FF0000"/>
                </a:solidFill>
              </a:rPr>
              <a:t>Cureus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5"/>
              </a:rPr>
              <a:t>Incidence of total hip arthroplasty in patients with Legg-Calve-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 after conservative or surgical treatment: a meta-analysis. </a:t>
            </a:r>
            <a:r>
              <a:rPr lang="en-US" dirty="0" err="1" smtClean="0"/>
              <a:t>Zhi</a:t>
            </a:r>
            <a:r>
              <a:rPr lang="en-US" dirty="0" smtClean="0"/>
              <a:t> </a:t>
            </a:r>
            <a:r>
              <a:rPr lang="en-US" dirty="0"/>
              <a:t>X, Wu H, Xiang C, Wang J, Tan Y, Zeng C, Xu H, </a:t>
            </a:r>
            <a:r>
              <a:rPr lang="en-US" dirty="0" err="1"/>
              <a:t>Canavese</a:t>
            </a:r>
            <a:r>
              <a:rPr lang="en-US" dirty="0"/>
              <a:t> </a:t>
            </a:r>
            <a:r>
              <a:rPr lang="en-US" dirty="0" smtClean="0"/>
              <a:t>F.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07493C"/>
                </a:solidFill>
              </a:rPr>
              <a:t>Reprted</a:t>
            </a:r>
            <a:r>
              <a:rPr lang="en-US" dirty="0" smtClean="0">
                <a:solidFill>
                  <a:srgbClr val="07493C"/>
                </a:solidFill>
              </a:rPr>
              <a:t> 6.8% non-op, 5.1 surgical patients had THA</a:t>
            </a:r>
          </a:p>
          <a:p>
            <a:r>
              <a:rPr lang="en-US" u="sng" dirty="0">
                <a:hlinkClick r:id="rId6"/>
              </a:rPr>
              <a:t>Total hip arthroplasty through the direct anterior approach for sequelae of Legg-</a:t>
            </a:r>
            <a:r>
              <a:rPr lang="en-US" u="sng" dirty="0" err="1">
                <a:hlinkClick r:id="rId6"/>
              </a:rPr>
              <a:t>Calvé</a:t>
            </a:r>
            <a:r>
              <a:rPr lang="en-US" u="sng" dirty="0">
                <a:hlinkClick r:id="rId6"/>
              </a:rPr>
              <a:t>-</a:t>
            </a:r>
            <a:r>
              <a:rPr lang="en-US" u="sng" dirty="0" err="1">
                <a:hlinkClick r:id="rId6"/>
              </a:rPr>
              <a:t>Perthes</a:t>
            </a:r>
            <a:r>
              <a:rPr lang="en-US" u="sng" dirty="0">
                <a:hlinkClick r:id="rId6"/>
              </a:rPr>
              <a:t> disease. </a:t>
            </a:r>
            <a:r>
              <a:rPr lang="en-US" dirty="0"/>
              <a:t> </a:t>
            </a:r>
            <a:r>
              <a:rPr lang="en-US" dirty="0" err="1" smtClean="0"/>
              <a:t>Hasler</a:t>
            </a:r>
            <a:r>
              <a:rPr lang="en-US" dirty="0" smtClean="0"/>
              <a:t> </a:t>
            </a:r>
            <a:r>
              <a:rPr lang="en-US" dirty="0"/>
              <a:t>J, </a:t>
            </a:r>
            <a:r>
              <a:rPr lang="en-US" dirty="0" err="1"/>
              <a:t>Flury</a:t>
            </a:r>
            <a:r>
              <a:rPr lang="en-US" dirty="0"/>
              <a:t> A, Hoch A, </a:t>
            </a:r>
            <a:r>
              <a:rPr lang="en-US" dirty="0" err="1"/>
              <a:t>Cornaz</a:t>
            </a:r>
            <a:r>
              <a:rPr lang="en-US" dirty="0"/>
              <a:t> F, </a:t>
            </a:r>
            <a:r>
              <a:rPr lang="en-US" dirty="0" err="1"/>
              <a:t>Zingg</a:t>
            </a:r>
            <a:r>
              <a:rPr lang="en-US" dirty="0"/>
              <a:t> PO, Rahm </a:t>
            </a:r>
            <a:r>
              <a:rPr lang="en-US" dirty="0" smtClean="0"/>
              <a:t>S. </a:t>
            </a:r>
            <a:r>
              <a:rPr lang="en-US" dirty="0" smtClean="0">
                <a:solidFill>
                  <a:srgbClr val="FF0000"/>
                </a:solidFill>
              </a:rPr>
              <a:t>Arch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Trauma </a:t>
            </a:r>
            <a:r>
              <a:rPr lang="en-US" dirty="0" err="1">
                <a:solidFill>
                  <a:srgbClr val="FF0000"/>
                </a:solidFill>
              </a:rPr>
              <a:t>Surg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Rate of Total Hip Replacement after Legg Calve 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 in a Canadian Province. </a:t>
            </a:r>
            <a:r>
              <a:rPr lang="en-US" dirty="0" smtClean="0"/>
              <a:t>Tan </a:t>
            </a:r>
            <a:r>
              <a:rPr lang="en-US" dirty="0"/>
              <a:t>J, Sharma A, Bansal R, Tan Q, Prior HJ, McRae S, </a:t>
            </a:r>
            <a:r>
              <a:rPr lang="en-US" dirty="0" err="1"/>
              <a:t>McCammon</a:t>
            </a:r>
            <a:r>
              <a:rPr lang="en-US" dirty="0"/>
              <a:t> </a:t>
            </a:r>
            <a:r>
              <a:rPr lang="en-US" dirty="0" smtClean="0"/>
              <a:t>JR. </a:t>
            </a:r>
            <a:r>
              <a:rPr lang="en-US" dirty="0" err="1" smtClean="0">
                <a:solidFill>
                  <a:srgbClr val="FF0000"/>
                </a:solidFill>
              </a:rPr>
              <a:t>Pediatr</a:t>
            </a:r>
            <a:r>
              <a:rPr lang="en-US" dirty="0" smtClean="0">
                <a:solidFill>
                  <a:srgbClr val="FF0000"/>
                </a:solidFill>
              </a:rPr>
              <a:t> Rep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Pop database Manitoba 200 patients (20 with surgical treatment) 39% THA</a:t>
            </a:r>
          </a:p>
          <a:p>
            <a:r>
              <a:rPr lang="en-US" u="sng" dirty="0">
                <a:hlinkClick r:id="rId3"/>
              </a:rPr>
              <a:t>Long-Term Outcomes at Skeletal Maturity of Combined Pelvic and Femoral Osteotomy for the Treatment of Legg-Calve-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smtClean="0"/>
              <a:t>Regan </a:t>
            </a:r>
            <a:r>
              <a:rPr lang="en-US" dirty="0"/>
              <a:t>CM, Su AW, </a:t>
            </a:r>
            <a:r>
              <a:rPr lang="en-US" dirty="0" err="1"/>
              <a:t>Stans</a:t>
            </a:r>
            <a:r>
              <a:rPr lang="en-US" dirty="0"/>
              <a:t> AA, </a:t>
            </a:r>
            <a:r>
              <a:rPr lang="en-US" dirty="0" err="1"/>
              <a:t>Milbrandt</a:t>
            </a:r>
            <a:r>
              <a:rPr lang="en-US" dirty="0"/>
              <a:t> TA, Larson AN, Shaughnessy WJ, </a:t>
            </a:r>
            <a:r>
              <a:rPr lang="en-US" dirty="0" err="1"/>
              <a:t>Grigoriou</a:t>
            </a:r>
            <a:r>
              <a:rPr lang="en-US" dirty="0"/>
              <a:t> </a:t>
            </a:r>
            <a:r>
              <a:rPr lang="en-US" dirty="0" smtClean="0"/>
              <a:t>E.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Clin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Med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14 pts 20yr f/u 40% </a:t>
            </a:r>
            <a:r>
              <a:rPr lang="en-US" dirty="0" err="1" smtClean="0">
                <a:solidFill>
                  <a:srgbClr val="07493C"/>
                </a:solidFill>
              </a:rPr>
              <a:t>StulbergI</a:t>
            </a:r>
            <a:r>
              <a:rPr lang="en-US" dirty="0" smtClean="0">
                <a:solidFill>
                  <a:srgbClr val="07493C"/>
                </a:solidFill>
              </a:rPr>
              <a:t>/II, 60% III/IV</a:t>
            </a:r>
            <a:endParaRPr lang="en-US" dirty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Investigating pelvic drop gait abnormality in adolescent hip pathology patients. </a:t>
            </a:r>
            <a:r>
              <a:rPr lang="en-US" dirty="0" err="1" smtClean="0"/>
              <a:t>Anable</a:t>
            </a:r>
            <a:r>
              <a:rPr lang="en-US" dirty="0" smtClean="0"/>
              <a:t> </a:t>
            </a:r>
            <a:r>
              <a:rPr lang="en-US" dirty="0"/>
              <a:t>NR, </a:t>
            </a:r>
            <a:r>
              <a:rPr lang="en-US" dirty="0" err="1"/>
              <a:t>Luginsland</a:t>
            </a:r>
            <a:r>
              <a:rPr lang="en-US" dirty="0"/>
              <a:t> LA, Carlos C Jr, Stevens WR Jr, </a:t>
            </a:r>
            <a:r>
              <a:rPr lang="en-US" dirty="0" err="1"/>
              <a:t>Loewen</a:t>
            </a:r>
            <a:r>
              <a:rPr lang="en-US" dirty="0"/>
              <a:t> AM, Jeans KA, </a:t>
            </a:r>
            <a:r>
              <a:rPr lang="en-US" dirty="0" err="1"/>
              <a:t>Sucato</a:t>
            </a:r>
            <a:r>
              <a:rPr lang="en-US" dirty="0"/>
              <a:t> </a:t>
            </a:r>
            <a:r>
              <a:rPr lang="en-US" dirty="0" smtClean="0"/>
              <a:t>DJ. </a:t>
            </a:r>
            <a:r>
              <a:rPr lang="en-US" dirty="0" smtClean="0">
                <a:solidFill>
                  <a:srgbClr val="FF0000"/>
                </a:solidFill>
              </a:rPr>
              <a:t>Gait Posture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Uncompensated </a:t>
            </a:r>
            <a:r>
              <a:rPr lang="en-US" dirty="0" err="1" smtClean="0">
                <a:solidFill>
                  <a:srgbClr val="07493C"/>
                </a:solidFill>
              </a:rPr>
              <a:t>Trendelumberg</a:t>
            </a:r>
            <a:r>
              <a:rPr lang="en-US" dirty="0" smtClean="0">
                <a:solidFill>
                  <a:srgbClr val="07493C"/>
                </a:solidFill>
              </a:rPr>
              <a:t>, weakly correlates w pain</a:t>
            </a:r>
            <a:endParaRPr lang="en-US" dirty="0">
              <a:solidFill>
                <a:srgbClr val="07493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7" y="3581400"/>
            <a:ext cx="57626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Pubmed</a:t>
            </a:r>
            <a:r>
              <a:rPr lang="en-US" dirty="0" smtClean="0"/>
              <a:t> citations </a:t>
            </a:r>
            <a:r>
              <a:rPr lang="en-US" dirty="0" err="1" smtClean="0"/>
              <a:t>Perthes</a:t>
            </a:r>
            <a:r>
              <a:rPr lang="en-US" dirty="0" smtClean="0"/>
              <a:t> - 88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670697"/>
              </p:ext>
            </p:extLst>
          </p:nvPr>
        </p:nvGraphicFramePr>
        <p:xfrm>
          <a:off x="1835850" y="1308682"/>
          <a:ext cx="8574087" cy="497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129020"/>
              </p:ext>
            </p:extLst>
          </p:nvPr>
        </p:nvGraphicFramePr>
        <p:xfrm>
          <a:off x="2277035" y="1663254"/>
          <a:ext cx="7637929" cy="441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5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04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Factors/Epidemiology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37" y="1451728"/>
            <a:ext cx="9037110" cy="4455777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3"/>
              </a:rPr>
              <a:t>No correlation to collagen synthesis disorders in patients with 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' disease: a nationwide Swedish register study of 3488 patients. </a:t>
            </a:r>
            <a:r>
              <a:rPr lang="en-US" dirty="0" err="1" smtClean="0"/>
              <a:t>Lindblad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Bladh</a:t>
            </a:r>
            <a:r>
              <a:rPr lang="en-US" dirty="0"/>
              <a:t> M, </a:t>
            </a:r>
            <a:r>
              <a:rPr lang="en-US" dirty="0" err="1"/>
              <a:t>Björnsson-Hallgren</a:t>
            </a:r>
            <a:r>
              <a:rPr lang="en-US" dirty="0"/>
              <a:t> H, </a:t>
            </a:r>
            <a:r>
              <a:rPr lang="en-US" dirty="0" err="1"/>
              <a:t>Sydsjö</a:t>
            </a:r>
            <a:r>
              <a:rPr lang="en-US" dirty="0"/>
              <a:t> G, Johansson </a:t>
            </a:r>
            <a:r>
              <a:rPr lang="en-US" dirty="0" smtClean="0"/>
              <a:t>T. </a:t>
            </a:r>
            <a:r>
              <a:rPr lang="en-US" dirty="0" smtClean="0">
                <a:solidFill>
                  <a:srgbClr val="FF0000"/>
                </a:solidFill>
              </a:rPr>
              <a:t>BMC </a:t>
            </a:r>
            <a:r>
              <a:rPr lang="en-US" dirty="0" err="1">
                <a:solidFill>
                  <a:srgbClr val="FF0000"/>
                </a:solidFill>
              </a:rPr>
              <a:t>Musculoskelet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Disord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Association between Polymorphism eNOS4, </a:t>
            </a:r>
            <a:r>
              <a:rPr lang="en-US" u="sng" dirty="0" err="1">
                <a:hlinkClick r:id="rId4"/>
              </a:rPr>
              <a:t>tPA</a:t>
            </a:r>
            <a:r>
              <a:rPr lang="en-US" u="sng" dirty="0">
                <a:hlinkClick r:id="rId4"/>
              </a:rPr>
              <a:t>, Factor V Leiden, Prothrombin, and Methylenetetrahydrofolate Reductase and the Occurrence of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 err="1" smtClean="0"/>
              <a:t>Matuszewska</a:t>
            </a:r>
            <a:r>
              <a:rPr lang="en-US" dirty="0" smtClean="0"/>
              <a:t> </a:t>
            </a:r>
            <a:r>
              <a:rPr lang="en-US" dirty="0"/>
              <a:t>A, </a:t>
            </a:r>
            <a:r>
              <a:rPr lang="en-US" dirty="0" err="1"/>
              <a:t>Sygacz</a:t>
            </a:r>
            <a:r>
              <a:rPr lang="en-US" dirty="0"/>
              <a:t> O, </a:t>
            </a:r>
            <a:r>
              <a:rPr lang="en-US" dirty="0" err="1"/>
              <a:t>Matuszewski</a:t>
            </a:r>
            <a:r>
              <a:rPr lang="en-US" dirty="0"/>
              <a:t> Ł, </a:t>
            </a:r>
            <a:r>
              <a:rPr lang="en-US" dirty="0" err="1"/>
              <a:t>Stec</a:t>
            </a:r>
            <a:r>
              <a:rPr lang="en-US" dirty="0"/>
              <a:t> S, </a:t>
            </a:r>
            <a:r>
              <a:rPr lang="en-US" dirty="0" err="1"/>
              <a:t>Grzegorzewski</a:t>
            </a:r>
            <a:r>
              <a:rPr lang="en-US" dirty="0"/>
              <a:t> A, </a:t>
            </a:r>
            <a:r>
              <a:rPr lang="en-US" dirty="0" err="1"/>
              <a:t>Gągała</a:t>
            </a:r>
            <a:r>
              <a:rPr lang="en-US" dirty="0"/>
              <a:t> </a:t>
            </a:r>
            <a:r>
              <a:rPr lang="en-US" dirty="0" smtClean="0"/>
              <a:t>J.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Clin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Med</a:t>
            </a:r>
          </a:p>
          <a:p>
            <a:r>
              <a:rPr lang="en-US" u="sng" dirty="0">
                <a:hlinkClick r:id="rId5"/>
              </a:rPr>
              <a:t>Platelet to lymphocyte ratio was a risk factor in 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disease. </a:t>
            </a:r>
            <a:r>
              <a:rPr lang="en-US" dirty="0" smtClean="0"/>
              <a:t>Wang </a:t>
            </a:r>
            <a:r>
              <a:rPr lang="en-US" dirty="0"/>
              <a:t>T, Luo X, Li B, Huang Q, Liu J, Tang S, Liu Y, Lu R, Liao S, Ding </a:t>
            </a:r>
            <a:r>
              <a:rPr lang="en-US" dirty="0" smtClean="0"/>
              <a:t>X. </a:t>
            </a:r>
            <a:r>
              <a:rPr lang="en-US" dirty="0" err="1" smtClean="0">
                <a:solidFill>
                  <a:srgbClr val="FF0000"/>
                </a:solidFill>
              </a:rPr>
              <a:t>Sci</a:t>
            </a:r>
            <a:r>
              <a:rPr lang="en-US" dirty="0" smtClean="0">
                <a:solidFill>
                  <a:srgbClr val="FF0000"/>
                </a:solidFill>
              </a:rPr>
              <a:t> Rep</a:t>
            </a:r>
          </a:p>
          <a:p>
            <a:pPr lvl="1"/>
            <a:r>
              <a:rPr lang="en-US" sz="2200" dirty="0" smtClean="0">
                <a:solidFill>
                  <a:srgbClr val="07493C"/>
                </a:solidFill>
              </a:rPr>
              <a:t>AUC .67</a:t>
            </a:r>
            <a:endParaRPr lang="en-US" sz="2200" dirty="0" smtClean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Factors/Epidemiology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37" y="1451728"/>
            <a:ext cx="9037110" cy="4455777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3"/>
              </a:rPr>
              <a:t>Legg-Calve-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' disease: an opportunity to prevent blindness? </a:t>
            </a:r>
            <a:r>
              <a:rPr lang="en-US" dirty="0" smtClean="0"/>
              <a:t>Wang </a:t>
            </a:r>
            <a:r>
              <a:rPr lang="en-US" dirty="0"/>
              <a:t>A, Nixon T, Martin H, Richards A, </a:t>
            </a:r>
            <a:r>
              <a:rPr lang="en-US" dirty="0" err="1"/>
              <a:t>McNinch</a:t>
            </a:r>
            <a:r>
              <a:rPr lang="en-US" dirty="0"/>
              <a:t> A, Alexander P, Pujari R, Bale P, </a:t>
            </a:r>
            <a:r>
              <a:rPr lang="en-US" dirty="0" err="1"/>
              <a:t>Shenker</a:t>
            </a:r>
            <a:r>
              <a:rPr lang="en-US" dirty="0"/>
              <a:t> N, </a:t>
            </a:r>
            <a:r>
              <a:rPr lang="en-US" dirty="0" err="1"/>
              <a:t>Bearcroft</a:t>
            </a:r>
            <a:r>
              <a:rPr lang="en-US" dirty="0"/>
              <a:t> P, Brown S, Blackwell A, Poulson A, Snead </a:t>
            </a:r>
            <a:r>
              <a:rPr lang="en-US" dirty="0" smtClean="0"/>
              <a:t>M. </a:t>
            </a:r>
            <a:r>
              <a:rPr lang="en-US" dirty="0" smtClean="0">
                <a:solidFill>
                  <a:srgbClr val="FF0000"/>
                </a:solidFill>
              </a:rPr>
              <a:t>Arch </a:t>
            </a:r>
            <a:r>
              <a:rPr lang="en-US" dirty="0">
                <a:solidFill>
                  <a:srgbClr val="FF0000"/>
                </a:solidFill>
              </a:rPr>
              <a:t>Dis </a:t>
            </a:r>
            <a:r>
              <a:rPr lang="en-US" dirty="0" smtClean="0">
                <a:solidFill>
                  <a:srgbClr val="FF0000"/>
                </a:solidFill>
              </a:rPr>
              <a:t>Child</a:t>
            </a:r>
          </a:p>
          <a:p>
            <a:r>
              <a:rPr lang="en-US" u="sng" dirty="0">
                <a:hlinkClick r:id="rId4"/>
              </a:rPr>
              <a:t>Prothrombin Time and Coagulation Factor IX as Hemostatic Risk Markers for Legg- </a:t>
            </a:r>
            <a:r>
              <a:rPr lang="en-US" u="sng" dirty="0" err="1">
                <a:hlinkClick r:id="rId4"/>
              </a:rPr>
              <a:t>Calvé-Perthes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 smtClean="0"/>
              <a:t>Hernández-Zamora </a:t>
            </a:r>
            <a:r>
              <a:rPr lang="en-US" dirty="0"/>
              <a:t>E, Rodríguez-Olivas AO, Rosales-Cruz E, Galicia-Alvarado MA, Zavala-Hernández C, Reyes-Maldonado </a:t>
            </a:r>
            <a:r>
              <a:rPr lang="en-US" dirty="0" smtClean="0"/>
              <a:t>E. </a:t>
            </a:r>
            <a:r>
              <a:rPr lang="en-US" dirty="0" err="1" smtClean="0">
                <a:solidFill>
                  <a:srgbClr val="FF0000"/>
                </a:solidFill>
              </a:rPr>
              <a:t>Clin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Appl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Thromb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Hemost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>
                <a:solidFill>
                  <a:srgbClr val="07493C"/>
                </a:solidFill>
              </a:rPr>
              <a:t>Found some predictive value with PT, F IX</a:t>
            </a:r>
            <a:endParaRPr lang="en-US" sz="1800" dirty="0" smtClean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8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253"/>
            <a:ext cx="9544051" cy="4886911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hlinkClick r:id="rId3"/>
              </a:rPr>
              <a:t>Atraumatic Limping Child, a Challenge for Pediatricians: An Observational Age-Related Study in a Pediatric Emergency Department. </a:t>
            </a:r>
            <a:r>
              <a:rPr lang="en-US" dirty="0" err="1" smtClean="0"/>
              <a:t>Cristaldi</a:t>
            </a:r>
            <a:r>
              <a:rPr lang="en-US" dirty="0" smtClean="0"/>
              <a:t> </a:t>
            </a:r>
            <a:r>
              <a:rPr lang="en-US" dirty="0"/>
              <a:t>S, </a:t>
            </a:r>
            <a:r>
              <a:rPr lang="en-US" dirty="0" err="1"/>
              <a:t>Boni</a:t>
            </a:r>
            <a:r>
              <a:rPr lang="en-US" dirty="0"/>
              <a:t> A, Ferro V, </a:t>
            </a:r>
            <a:r>
              <a:rPr lang="en-US" dirty="0" err="1"/>
              <a:t>Musolino</a:t>
            </a:r>
            <a:r>
              <a:rPr lang="en-US" dirty="0"/>
              <a:t> A, Della </a:t>
            </a:r>
            <a:r>
              <a:rPr lang="en-US" dirty="0" err="1"/>
              <a:t>Vecchia</a:t>
            </a:r>
            <a:r>
              <a:rPr lang="en-US" dirty="0"/>
              <a:t> N, </a:t>
            </a:r>
            <a:r>
              <a:rPr lang="en-US" dirty="0" err="1"/>
              <a:t>Boccuzzi</a:t>
            </a:r>
            <a:r>
              <a:rPr lang="en-US" dirty="0"/>
              <a:t> E, </a:t>
            </a:r>
            <a:r>
              <a:rPr lang="en-US" dirty="0" err="1"/>
              <a:t>Bellelli</a:t>
            </a:r>
            <a:r>
              <a:rPr lang="en-US" dirty="0"/>
              <a:t> E, </a:t>
            </a:r>
            <a:r>
              <a:rPr lang="en-US" dirty="0" err="1"/>
              <a:t>Biagiarelli</a:t>
            </a:r>
            <a:r>
              <a:rPr lang="en-US" dirty="0"/>
              <a:t> FS, </a:t>
            </a:r>
            <a:r>
              <a:rPr lang="en-US" dirty="0" err="1"/>
              <a:t>Aulisa</a:t>
            </a:r>
            <a:r>
              <a:rPr lang="en-US" dirty="0"/>
              <a:t> AG, </a:t>
            </a:r>
            <a:r>
              <a:rPr lang="en-US" dirty="0" err="1"/>
              <a:t>Cirillo</a:t>
            </a:r>
            <a:r>
              <a:rPr lang="en-US" dirty="0"/>
              <a:t> M, </a:t>
            </a:r>
            <a:r>
              <a:rPr lang="en-US" dirty="0" err="1"/>
              <a:t>Raucci</a:t>
            </a:r>
            <a:r>
              <a:rPr lang="en-US" dirty="0"/>
              <a:t> U, </a:t>
            </a:r>
            <a:r>
              <a:rPr lang="en-US" dirty="0" err="1"/>
              <a:t>Villani</a:t>
            </a:r>
            <a:r>
              <a:rPr lang="en-US" dirty="0"/>
              <a:t> </a:t>
            </a:r>
            <a:r>
              <a:rPr lang="en-US" dirty="0" smtClean="0"/>
              <a:t>A. </a:t>
            </a:r>
            <a:r>
              <a:rPr lang="en-US" dirty="0" smtClean="0">
                <a:solidFill>
                  <a:srgbClr val="FF0000"/>
                </a:solidFill>
              </a:rPr>
              <a:t>Children </a:t>
            </a:r>
            <a:r>
              <a:rPr lang="en-US" dirty="0">
                <a:solidFill>
                  <a:srgbClr val="FF0000"/>
                </a:solidFill>
              </a:rPr>
              <a:t>(Basel).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4"/>
              </a:rPr>
              <a:t>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Disease: Diagnosis, Decision Making, and Outcome. </a:t>
            </a:r>
            <a:r>
              <a:rPr lang="en-US" dirty="0"/>
              <a:t> </a:t>
            </a:r>
            <a:r>
              <a:rPr lang="en-US" dirty="0" smtClean="0"/>
              <a:t>Ng </a:t>
            </a:r>
            <a:r>
              <a:rPr lang="en-US" dirty="0"/>
              <a:t>T, Liu R, Kulkarni </a:t>
            </a:r>
            <a:r>
              <a:rPr lang="en-US" dirty="0" smtClean="0"/>
              <a:t>VA. </a:t>
            </a:r>
            <a:r>
              <a:rPr lang="en-US" dirty="0" err="1" smtClean="0">
                <a:solidFill>
                  <a:srgbClr val="FF0000"/>
                </a:solidFill>
              </a:rPr>
              <a:t>Curr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Sports Med </a:t>
            </a:r>
            <a:r>
              <a:rPr lang="en-US" dirty="0" smtClean="0">
                <a:solidFill>
                  <a:srgbClr val="FF0000"/>
                </a:solidFill>
              </a:rPr>
              <a:t>Rep</a:t>
            </a:r>
          </a:p>
          <a:p>
            <a:r>
              <a:rPr lang="en-US" u="sng" dirty="0">
                <a:hlinkClick r:id="rId5"/>
              </a:rPr>
              <a:t>Epidemiology, natural evolution, pathogenesis, clinical spectrum, and management of Legg-</a:t>
            </a:r>
            <a:r>
              <a:rPr lang="en-US" u="sng" dirty="0" err="1">
                <a:hlinkClick r:id="rId5"/>
              </a:rPr>
              <a:t>Calvé</a:t>
            </a:r>
            <a:r>
              <a:rPr lang="en-US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. </a:t>
            </a:r>
            <a:r>
              <a:rPr lang="en-US" dirty="0"/>
              <a:t> </a:t>
            </a:r>
            <a:r>
              <a:rPr lang="en-US" dirty="0" smtClean="0"/>
              <a:t>Joseph </a:t>
            </a:r>
            <a:r>
              <a:rPr lang="en-US" dirty="0"/>
              <a:t>B, Shah H, Perry </a:t>
            </a:r>
            <a:r>
              <a:rPr lang="en-US" dirty="0" smtClean="0"/>
              <a:t>DC.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Child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6"/>
              </a:rPr>
              <a:t>Legg-Calve-</a:t>
            </a:r>
            <a:r>
              <a:rPr lang="en-US" u="sng" dirty="0" err="1">
                <a:hlinkClick r:id="rId6"/>
              </a:rPr>
              <a:t>Perthes</a:t>
            </a:r>
            <a:r>
              <a:rPr lang="en-US" u="sng" dirty="0">
                <a:hlinkClick r:id="rId6"/>
              </a:rPr>
              <a:t> Disease. </a:t>
            </a:r>
            <a:r>
              <a:rPr lang="en-US" dirty="0"/>
              <a:t> </a:t>
            </a:r>
            <a:r>
              <a:rPr lang="en-US" dirty="0" smtClean="0"/>
              <a:t>Mills </a:t>
            </a:r>
            <a:r>
              <a:rPr lang="en-US" dirty="0"/>
              <a:t>S, Burroughs </a:t>
            </a:r>
            <a:r>
              <a:rPr lang="en-US" dirty="0" smtClean="0"/>
              <a:t>KE. 2023 </a:t>
            </a:r>
            <a:r>
              <a:rPr lang="en-US" dirty="0"/>
              <a:t>Jul 10. In: </a:t>
            </a:r>
            <a:r>
              <a:rPr lang="en-US" dirty="0" err="1">
                <a:solidFill>
                  <a:srgbClr val="FF0000"/>
                </a:solidFill>
              </a:rPr>
              <a:t>StatPearls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7"/>
              </a:rPr>
              <a:t>[Legg-</a:t>
            </a:r>
            <a:r>
              <a:rPr lang="en-US" u="sng" dirty="0" err="1">
                <a:hlinkClick r:id="rId7"/>
              </a:rPr>
              <a:t>Calvé</a:t>
            </a:r>
            <a:r>
              <a:rPr lang="en-US" u="sng" dirty="0">
                <a:hlinkClick r:id="rId7"/>
              </a:rPr>
              <a:t>-</a:t>
            </a:r>
            <a:r>
              <a:rPr lang="en-US" u="sng" dirty="0" err="1">
                <a:hlinkClick r:id="rId7"/>
              </a:rPr>
              <a:t>Perthes</a:t>
            </a:r>
            <a:r>
              <a:rPr lang="en-US" u="sng" dirty="0">
                <a:hlinkClick r:id="rId7"/>
              </a:rPr>
              <a:t> disease]. </a:t>
            </a:r>
            <a:r>
              <a:rPr lang="en-US" dirty="0" err="1" smtClean="0"/>
              <a:t>Schwert</a:t>
            </a:r>
            <a:r>
              <a:rPr lang="en-US" dirty="0" smtClean="0"/>
              <a:t> A. </a:t>
            </a:r>
            <a:r>
              <a:rPr lang="en-US" dirty="0" err="1" smtClean="0">
                <a:solidFill>
                  <a:srgbClr val="FF0000"/>
                </a:solidFill>
              </a:rPr>
              <a:t>Radiologie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Heidelb</a:t>
            </a:r>
            <a:r>
              <a:rPr lang="en-US" dirty="0">
                <a:solidFill>
                  <a:srgbClr val="FF0000"/>
                </a:solidFill>
              </a:rPr>
              <a:t>).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78"/>
            <a:ext cx="10515600" cy="1086603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874" y="950495"/>
            <a:ext cx="9287377" cy="4850817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2"/>
              </a:rPr>
              <a:t>Common Orthopedic Traits and Screening for Breeding Programs. </a:t>
            </a:r>
            <a:r>
              <a:rPr lang="en-US" dirty="0" smtClean="0"/>
              <a:t>Hayward </a:t>
            </a:r>
            <a:r>
              <a:rPr lang="en-US" dirty="0"/>
              <a:t>JJ, </a:t>
            </a:r>
            <a:r>
              <a:rPr lang="en-US" dirty="0" err="1"/>
              <a:t>Todhunter</a:t>
            </a:r>
            <a:r>
              <a:rPr lang="en-US" dirty="0"/>
              <a:t> </a:t>
            </a:r>
            <a:r>
              <a:rPr lang="en-US" dirty="0" smtClean="0"/>
              <a:t>RJ. </a:t>
            </a:r>
            <a:r>
              <a:rPr lang="en-US" dirty="0" smtClean="0">
                <a:solidFill>
                  <a:srgbClr val="FF0000"/>
                </a:solidFill>
              </a:rPr>
              <a:t>Vet </a:t>
            </a:r>
            <a:r>
              <a:rPr lang="en-US" dirty="0" err="1">
                <a:solidFill>
                  <a:srgbClr val="FF0000"/>
                </a:solidFill>
              </a:rPr>
              <a:t>Clin</a:t>
            </a:r>
            <a:r>
              <a:rPr lang="en-US" dirty="0">
                <a:solidFill>
                  <a:srgbClr val="FF0000"/>
                </a:solidFill>
              </a:rPr>
              <a:t> North Am Small </a:t>
            </a:r>
            <a:r>
              <a:rPr lang="en-US" dirty="0" err="1">
                <a:solidFill>
                  <a:srgbClr val="FF0000"/>
                </a:solidFill>
              </a:rPr>
              <a:t>Anim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Pract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3"/>
              </a:rPr>
              <a:t>Evaluating the Child With a Limp. </a:t>
            </a:r>
            <a:r>
              <a:rPr lang="en-US" dirty="0" err="1" smtClean="0"/>
              <a:t>Morancie</a:t>
            </a:r>
            <a:r>
              <a:rPr lang="en-US" dirty="0" smtClean="0"/>
              <a:t> </a:t>
            </a:r>
            <a:r>
              <a:rPr lang="en-US" dirty="0"/>
              <a:t>NA, Helton </a:t>
            </a:r>
            <a:r>
              <a:rPr lang="en-US" dirty="0" smtClean="0"/>
              <a:t>MR. </a:t>
            </a:r>
            <a:r>
              <a:rPr lang="en-US" dirty="0" smtClean="0">
                <a:solidFill>
                  <a:srgbClr val="FF0000"/>
                </a:solidFill>
              </a:rPr>
              <a:t>Am </a:t>
            </a:r>
            <a:r>
              <a:rPr lang="en-US" dirty="0">
                <a:solidFill>
                  <a:srgbClr val="FF0000"/>
                </a:solidFill>
              </a:rPr>
              <a:t>Fam </a:t>
            </a:r>
            <a:r>
              <a:rPr lang="en-US" dirty="0" smtClean="0">
                <a:solidFill>
                  <a:srgbClr val="FF0000"/>
                </a:solidFill>
              </a:rPr>
              <a:t>Physician</a:t>
            </a:r>
          </a:p>
          <a:p>
            <a:r>
              <a:rPr lang="en-US" u="sng" dirty="0">
                <a:hlinkClick r:id="rId4"/>
              </a:rPr>
              <a:t>Molecular Biomarkers in 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Disease: A Review. </a:t>
            </a:r>
            <a:r>
              <a:rPr lang="en-US" dirty="0" err="1" smtClean="0"/>
              <a:t>Spasovski</a:t>
            </a:r>
            <a:r>
              <a:rPr lang="en-US" dirty="0" smtClean="0"/>
              <a:t> </a:t>
            </a:r>
            <a:r>
              <a:rPr lang="en-US" dirty="0"/>
              <a:t>V, </a:t>
            </a:r>
            <a:r>
              <a:rPr lang="en-US" dirty="0" err="1"/>
              <a:t>Srzentić</a:t>
            </a:r>
            <a:r>
              <a:rPr lang="en-US" dirty="0"/>
              <a:t> </a:t>
            </a:r>
            <a:r>
              <a:rPr lang="en-US" dirty="0" err="1"/>
              <a:t>Dražilov</a:t>
            </a:r>
            <a:r>
              <a:rPr lang="en-US" dirty="0"/>
              <a:t> S, </a:t>
            </a:r>
            <a:r>
              <a:rPr lang="en-US" dirty="0" err="1"/>
              <a:t>Nikčević</a:t>
            </a:r>
            <a:r>
              <a:rPr lang="en-US" dirty="0"/>
              <a:t> G, </a:t>
            </a:r>
            <a:r>
              <a:rPr lang="en-US" dirty="0" err="1"/>
              <a:t>Baščarević</a:t>
            </a:r>
            <a:r>
              <a:rPr lang="en-US" dirty="0"/>
              <a:t> Z, </a:t>
            </a:r>
            <a:r>
              <a:rPr lang="en-US" dirty="0" err="1"/>
              <a:t>Stojiljković</a:t>
            </a:r>
            <a:r>
              <a:rPr lang="en-US" dirty="0"/>
              <a:t> M, </a:t>
            </a:r>
            <a:r>
              <a:rPr lang="en-US" dirty="0" err="1"/>
              <a:t>Pavlović</a:t>
            </a:r>
            <a:r>
              <a:rPr lang="en-US" dirty="0"/>
              <a:t> S, </a:t>
            </a:r>
            <a:r>
              <a:rPr lang="en-US" dirty="0" err="1"/>
              <a:t>Spasovski</a:t>
            </a:r>
            <a:r>
              <a:rPr lang="en-US" dirty="0"/>
              <a:t> </a:t>
            </a:r>
            <a:r>
              <a:rPr lang="en-US" dirty="0" smtClean="0"/>
              <a:t>D. </a:t>
            </a:r>
            <a:r>
              <a:rPr lang="en-US" dirty="0" smtClean="0">
                <a:solidFill>
                  <a:srgbClr val="FF0000"/>
                </a:solidFill>
              </a:rPr>
              <a:t>Diagnostics </a:t>
            </a:r>
            <a:r>
              <a:rPr lang="en-US" dirty="0">
                <a:solidFill>
                  <a:srgbClr val="FF0000"/>
                </a:solidFill>
              </a:rPr>
              <a:t>(Basel).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5"/>
              </a:rPr>
              <a:t>What is New in Pediatric </a:t>
            </a:r>
            <a:r>
              <a:rPr lang="en-US" u="sng" dirty="0" err="1">
                <a:hlinkClick r:id="rId5"/>
              </a:rPr>
              <a:t>Orthopaedic</a:t>
            </a:r>
            <a:r>
              <a:rPr lang="en-US" u="sng" dirty="0">
                <a:hlinkClick r:id="rId5"/>
              </a:rPr>
              <a:t>: Basic Science. </a:t>
            </a:r>
            <a:r>
              <a:rPr lang="en-US" dirty="0"/>
              <a:t> </a:t>
            </a:r>
            <a:r>
              <a:rPr lang="en-US" dirty="0" smtClean="0"/>
              <a:t>Lynch </a:t>
            </a:r>
            <a:r>
              <a:rPr lang="en-US" dirty="0"/>
              <a:t>B, </a:t>
            </a:r>
            <a:r>
              <a:rPr lang="en-US" dirty="0" err="1"/>
              <a:t>Botros</a:t>
            </a:r>
            <a:r>
              <a:rPr lang="en-US" dirty="0"/>
              <a:t> D, </a:t>
            </a:r>
            <a:r>
              <a:rPr lang="en-US" dirty="0" err="1"/>
              <a:t>Halanski</a:t>
            </a:r>
            <a:r>
              <a:rPr lang="en-US" dirty="0"/>
              <a:t> M, </a:t>
            </a:r>
            <a:r>
              <a:rPr lang="en-US" dirty="0" err="1"/>
              <a:t>Barsi</a:t>
            </a:r>
            <a:r>
              <a:rPr lang="en-US" dirty="0"/>
              <a:t> </a:t>
            </a:r>
            <a:r>
              <a:rPr lang="en-US" dirty="0" smtClean="0"/>
              <a:t>J.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8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012" y="1359568"/>
            <a:ext cx="8854240" cy="4971658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3"/>
              </a:rPr>
              <a:t>Upper limb and lower limb radiofrequency treatments in </a:t>
            </a:r>
            <a:r>
              <a:rPr lang="en-US" u="sng" dirty="0" err="1">
                <a:hlinkClick r:id="rId3"/>
              </a:rPr>
              <a:t>orthopaedics</a:t>
            </a:r>
            <a:r>
              <a:rPr lang="en-US" u="sng" dirty="0">
                <a:hlinkClick r:id="rId3"/>
              </a:rPr>
              <a:t>. </a:t>
            </a:r>
            <a:r>
              <a:rPr lang="en-US" dirty="0" smtClean="0"/>
              <a:t>Rodríguez-</a:t>
            </a:r>
            <a:r>
              <a:rPr lang="en-US" dirty="0" err="1" smtClean="0"/>
              <a:t>Merchán</a:t>
            </a:r>
            <a:r>
              <a:rPr lang="en-US" dirty="0" smtClean="0"/>
              <a:t> </a:t>
            </a:r>
            <a:r>
              <a:rPr lang="en-US" dirty="0"/>
              <a:t>EC, Delgado-</a:t>
            </a:r>
            <a:r>
              <a:rPr lang="en-US" dirty="0" err="1"/>
              <a:t>Martínez</a:t>
            </a:r>
            <a:r>
              <a:rPr lang="en-US" dirty="0"/>
              <a:t> AD, De Andrés-Ares </a:t>
            </a:r>
            <a:r>
              <a:rPr lang="en-US" dirty="0" smtClean="0"/>
              <a:t>J. </a:t>
            </a:r>
            <a:r>
              <a:rPr lang="en-US" dirty="0" smtClean="0">
                <a:solidFill>
                  <a:srgbClr val="FF0000"/>
                </a:solidFill>
              </a:rPr>
              <a:t>EFORT </a:t>
            </a:r>
            <a:r>
              <a:rPr lang="en-US" dirty="0">
                <a:solidFill>
                  <a:srgbClr val="FF0000"/>
                </a:solidFill>
              </a:rPr>
              <a:t>Open </a:t>
            </a:r>
            <a:r>
              <a:rPr lang="en-US" dirty="0" smtClean="0">
                <a:solidFill>
                  <a:srgbClr val="FF0000"/>
                </a:solidFill>
              </a:rPr>
              <a:t>Rev</a:t>
            </a:r>
          </a:p>
          <a:p>
            <a:r>
              <a:rPr lang="en-US" u="sng" dirty="0">
                <a:hlinkClick r:id="rId4"/>
              </a:rPr>
              <a:t>Pediatric Hip Arthroscopy: a Review of Indications and Treatment Outcomes. </a:t>
            </a:r>
            <a:r>
              <a:rPr lang="en-US" dirty="0" smtClean="0"/>
              <a:t>Crofts </a:t>
            </a:r>
            <a:r>
              <a:rPr lang="en-US" dirty="0"/>
              <a:t>H, </a:t>
            </a:r>
            <a:r>
              <a:rPr lang="en-US" dirty="0" err="1"/>
              <a:t>McConkey</a:t>
            </a:r>
            <a:r>
              <a:rPr lang="en-US" dirty="0"/>
              <a:t> M, </a:t>
            </a:r>
            <a:r>
              <a:rPr lang="en-US" dirty="0" err="1"/>
              <a:t>Lodhia</a:t>
            </a:r>
            <a:r>
              <a:rPr lang="en-US" dirty="0"/>
              <a:t> </a:t>
            </a:r>
            <a:r>
              <a:rPr lang="en-US" dirty="0" smtClean="0"/>
              <a:t>P. </a:t>
            </a:r>
            <a:r>
              <a:rPr lang="en-US" dirty="0" err="1" smtClean="0">
                <a:solidFill>
                  <a:srgbClr val="FF0000"/>
                </a:solidFill>
              </a:rPr>
              <a:t>Curr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Rev </a:t>
            </a:r>
            <a:r>
              <a:rPr lang="en-US" dirty="0" err="1">
                <a:solidFill>
                  <a:srgbClr val="FF0000"/>
                </a:solidFill>
              </a:rPr>
              <a:t>Musculoskelet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Med</a:t>
            </a:r>
          </a:p>
          <a:p>
            <a:r>
              <a:rPr lang="en-US" u="sng" dirty="0">
                <a:hlinkClick r:id="rId5"/>
              </a:rPr>
              <a:t>[Study of virtual reality technology combined with reduction </a:t>
            </a:r>
            <a:r>
              <a:rPr lang="en-US" u="sng" dirty="0" err="1">
                <a:hlinkClick r:id="rId5"/>
              </a:rPr>
              <a:t>plasty</a:t>
            </a:r>
            <a:r>
              <a:rPr lang="en-US" u="sng" dirty="0">
                <a:hlinkClick r:id="rId5"/>
              </a:rPr>
              <a:t> of femoral head in treatment of coxa </a:t>
            </a:r>
            <a:r>
              <a:rPr lang="en-US" u="sng" dirty="0" err="1">
                <a:hlinkClick r:id="rId5"/>
              </a:rPr>
              <a:t>plana</a:t>
            </a:r>
            <a:r>
              <a:rPr lang="en-US" u="sng" dirty="0">
                <a:hlinkClick r:id="rId5"/>
              </a:rPr>
              <a:t>]. </a:t>
            </a:r>
            <a:r>
              <a:rPr lang="en-US" dirty="0" err="1" smtClean="0"/>
              <a:t>Qiu</a:t>
            </a:r>
            <a:r>
              <a:rPr lang="en-US" dirty="0" smtClean="0"/>
              <a:t> </a:t>
            </a:r>
            <a:r>
              <a:rPr lang="en-US" dirty="0"/>
              <a:t>Y, Xia T, Yuan Z, </a:t>
            </a:r>
            <a:r>
              <a:rPr lang="en-US" dirty="0" err="1"/>
              <a:t>Huan</a:t>
            </a:r>
            <a:r>
              <a:rPr lang="en-US" dirty="0"/>
              <a:t> D, Zhang C, Shen </a:t>
            </a:r>
            <a:r>
              <a:rPr lang="en-US" dirty="0" smtClean="0"/>
              <a:t>J. </a:t>
            </a:r>
            <a:r>
              <a:rPr lang="en-US" dirty="0" err="1" smtClean="0">
                <a:solidFill>
                  <a:srgbClr val="FF0000"/>
                </a:solidFill>
              </a:rPr>
              <a:t>Zhongguo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Xiu</a:t>
            </a:r>
            <a:r>
              <a:rPr lang="en-US" dirty="0">
                <a:solidFill>
                  <a:srgbClr val="FF0000"/>
                </a:solidFill>
              </a:rPr>
              <a:t> Fu Chong Jian </a:t>
            </a:r>
            <a:r>
              <a:rPr lang="en-US" dirty="0" err="1">
                <a:solidFill>
                  <a:srgbClr val="FF0000"/>
                </a:solidFill>
              </a:rPr>
              <a:t>Wai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Zhi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00" y="1451728"/>
            <a:ext cx="8574087" cy="4312449"/>
          </a:xfrm>
        </p:spPr>
        <p:txBody>
          <a:bodyPr>
            <a:normAutofit fontScale="62500" lnSpcReduction="20000"/>
          </a:bodyPr>
          <a:lstStyle/>
          <a:p>
            <a:pPr marL="914400" lvl="2" indent="0">
              <a:buNone/>
            </a:pPr>
            <a:endParaRPr lang="en-US" dirty="0"/>
          </a:p>
          <a:p>
            <a:r>
              <a:rPr lang="en-US" u="sng" dirty="0">
                <a:hlinkClick r:id="rId3"/>
              </a:rPr>
              <a:t>Radiographic outcome after greater trochanteric </a:t>
            </a:r>
            <a:r>
              <a:rPr lang="en-US" u="sng" dirty="0" err="1">
                <a:hlinkClick r:id="rId3"/>
              </a:rPr>
              <a:t>epiphysiodesis</a:t>
            </a:r>
            <a:r>
              <a:rPr lang="en-US" u="sng" dirty="0">
                <a:hlinkClick r:id="rId3"/>
              </a:rPr>
              <a:t> in patients with 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err="1" smtClean="0"/>
              <a:t>Osterholt</a:t>
            </a:r>
            <a:r>
              <a:rPr lang="en-US" dirty="0" smtClean="0"/>
              <a:t> </a:t>
            </a:r>
            <a:r>
              <a:rPr lang="en-US" dirty="0"/>
              <a:t>AC, </a:t>
            </a:r>
            <a:r>
              <a:rPr lang="en-US" dirty="0" err="1"/>
              <a:t>Bittersohl</a:t>
            </a:r>
            <a:r>
              <a:rPr lang="en-US" dirty="0"/>
              <a:t> B, </a:t>
            </a:r>
            <a:r>
              <a:rPr lang="en-US" dirty="0" err="1"/>
              <a:t>Westhoff</a:t>
            </a:r>
            <a:r>
              <a:rPr lang="en-US" dirty="0"/>
              <a:t> </a:t>
            </a:r>
            <a:r>
              <a:rPr lang="en-US" dirty="0" smtClean="0"/>
              <a:t>B.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Child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Curette + 2 screws; Effective age&lt;8</a:t>
            </a:r>
          </a:p>
          <a:p>
            <a:r>
              <a:rPr lang="en-US" u="sng" dirty="0" smtClean="0">
                <a:hlinkClick r:id="rId4"/>
              </a:rPr>
              <a:t>Mini-open </a:t>
            </a:r>
            <a:r>
              <a:rPr lang="en-US" u="sng" dirty="0" err="1">
                <a:hlinkClick r:id="rId4"/>
              </a:rPr>
              <a:t>Femoroacetabular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Osteoplasty</a:t>
            </a:r>
            <a:r>
              <a:rPr lang="en-US" u="sng" dirty="0">
                <a:hlinkClick r:id="rId4"/>
              </a:rPr>
              <a:t> in Patients With </a:t>
            </a:r>
            <a:r>
              <a:rPr lang="en-US" u="sng" dirty="0" err="1">
                <a:hlinkClick r:id="rId4"/>
              </a:rPr>
              <a:t>Tönnis</a:t>
            </a:r>
            <a:r>
              <a:rPr lang="en-US" u="sng" dirty="0">
                <a:hlinkClick r:id="rId4"/>
              </a:rPr>
              <a:t> Grade 2 or Higher Osteoarthritis is Associated With a Higher Risk of Subsequent Conversion to THA. </a:t>
            </a:r>
            <a:r>
              <a:rPr lang="en-US" dirty="0"/>
              <a:t> </a:t>
            </a:r>
            <a:r>
              <a:rPr lang="en-US" dirty="0" err="1" smtClean="0"/>
              <a:t>Abdelaal</a:t>
            </a:r>
            <a:r>
              <a:rPr lang="en-US" dirty="0" smtClean="0"/>
              <a:t> </a:t>
            </a:r>
            <a:r>
              <a:rPr lang="en-US" dirty="0"/>
              <a:t>MS, Sutton RM, Sherman MB, </a:t>
            </a:r>
            <a:r>
              <a:rPr lang="en-US" dirty="0" err="1"/>
              <a:t>Parvizi</a:t>
            </a:r>
            <a:r>
              <a:rPr lang="en-US" dirty="0"/>
              <a:t> </a:t>
            </a:r>
            <a:r>
              <a:rPr lang="en-US" dirty="0" smtClean="0"/>
              <a:t>J. </a:t>
            </a:r>
            <a:r>
              <a:rPr lang="en-US" dirty="0" err="1" smtClean="0">
                <a:solidFill>
                  <a:srgbClr val="FF0000"/>
                </a:solidFill>
              </a:rPr>
              <a:t>Clin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Relat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</a:t>
            </a:r>
          </a:p>
          <a:p>
            <a:r>
              <a:rPr lang="en-US" u="sng" dirty="0">
                <a:hlinkClick r:id="rId5"/>
              </a:rPr>
              <a:t>Functional adaptation after femoral intertrochanteric valgus osteotomy in Legg-</a:t>
            </a:r>
            <a:r>
              <a:rPr lang="en-US" u="sng" dirty="0" err="1">
                <a:hlinkClick r:id="rId5"/>
              </a:rPr>
              <a:t>Calvé</a:t>
            </a:r>
            <a:r>
              <a:rPr lang="en-US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disease. </a:t>
            </a:r>
            <a:r>
              <a:rPr lang="en-US" dirty="0" smtClean="0"/>
              <a:t>Wagner </a:t>
            </a:r>
            <a:r>
              <a:rPr lang="en-US" dirty="0"/>
              <a:t>F, </a:t>
            </a:r>
            <a:r>
              <a:rPr lang="en-US" dirty="0" err="1"/>
              <a:t>Weiß</a:t>
            </a:r>
            <a:r>
              <a:rPr lang="en-US" dirty="0"/>
              <a:t> B, </a:t>
            </a:r>
            <a:r>
              <a:rPr lang="en-US" dirty="0" err="1"/>
              <a:t>Holzapfel</a:t>
            </a:r>
            <a:r>
              <a:rPr lang="en-US" dirty="0"/>
              <a:t> BM, Ziegler CM, </a:t>
            </a:r>
            <a:r>
              <a:rPr lang="en-US" dirty="0" err="1"/>
              <a:t>Heimkes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Sci</a:t>
            </a:r>
            <a:r>
              <a:rPr lang="en-US" dirty="0" smtClean="0">
                <a:solidFill>
                  <a:srgbClr val="FF0000"/>
                </a:solidFill>
              </a:rPr>
              <a:t> Rep</a:t>
            </a:r>
          </a:p>
          <a:p>
            <a:r>
              <a:rPr lang="en-US" u="sng" dirty="0">
                <a:hlinkClick r:id="rId6"/>
              </a:rPr>
              <a:t>Mid-term results of sub-trochanteric valgus osteotomy for symptomatic late stages Legg-</a:t>
            </a:r>
            <a:r>
              <a:rPr lang="en-US" u="sng" dirty="0" err="1">
                <a:hlinkClick r:id="rId6"/>
              </a:rPr>
              <a:t>Calvé</a:t>
            </a:r>
            <a:r>
              <a:rPr lang="en-US" u="sng" dirty="0">
                <a:hlinkClick r:id="rId6"/>
              </a:rPr>
              <a:t>-</a:t>
            </a:r>
            <a:r>
              <a:rPr lang="en-US" u="sng" dirty="0" err="1">
                <a:hlinkClick r:id="rId6"/>
              </a:rPr>
              <a:t>Perthes</a:t>
            </a:r>
            <a:r>
              <a:rPr lang="en-US" u="sng" dirty="0">
                <a:hlinkClick r:id="rId6"/>
              </a:rPr>
              <a:t> disease. </a:t>
            </a:r>
            <a:r>
              <a:rPr lang="en-US" dirty="0" err="1" smtClean="0"/>
              <a:t>Emara</a:t>
            </a:r>
            <a:r>
              <a:rPr lang="en-US" dirty="0" smtClean="0"/>
              <a:t> </a:t>
            </a:r>
            <a:r>
              <a:rPr lang="en-US" dirty="0"/>
              <a:t>KM, </a:t>
            </a:r>
            <a:r>
              <a:rPr lang="en-US" dirty="0" err="1"/>
              <a:t>Diab</a:t>
            </a:r>
            <a:r>
              <a:rPr lang="en-US" dirty="0"/>
              <a:t> RA, </a:t>
            </a:r>
            <a:r>
              <a:rPr lang="en-US" dirty="0" err="1"/>
              <a:t>Emara</a:t>
            </a:r>
            <a:r>
              <a:rPr lang="en-US" dirty="0"/>
              <a:t> AK, </a:t>
            </a:r>
            <a:r>
              <a:rPr lang="en-US" dirty="0" err="1"/>
              <a:t>Eissa</a:t>
            </a:r>
            <a:r>
              <a:rPr lang="en-US" dirty="0"/>
              <a:t> M, </a:t>
            </a:r>
            <a:r>
              <a:rPr lang="en-US" dirty="0" err="1"/>
              <a:t>Gemeah</a:t>
            </a:r>
            <a:r>
              <a:rPr lang="en-US" dirty="0"/>
              <a:t> M, Mahmoud </a:t>
            </a:r>
            <a:r>
              <a:rPr lang="en-US" dirty="0" smtClean="0"/>
              <a:t>SA. </a:t>
            </a:r>
            <a:r>
              <a:rPr lang="en-US" dirty="0" smtClean="0">
                <a:solidFill>
                  <a:srgbClr val="FF0000"/>
                </a:solidFill>
              </a:rPr>
              <a:t>World </a:t>
            </a:r>
            <a:r>
              <a:rPr lang="en-US" dirty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7"/>
              </a:rPr>
              <a:t>Labral Support Shelf </a:t>
            </a:r>
            <a:r>
              <a:rPr lang="en-US" u="sng" dirty="0" err="1">
                <a:hlinkClick r:id="rId7"/>
              </a:rPr>
              <a:t>Acetabuloplasty</a:t>
            </a:r>
            <a:r>
              <a:rPr lang="en-US" u="sng" dirty="0">
                <a:hlinkClick r:id="rId7"/>
              </a:rPr>
              <a:t> for Late Presenting </a:t>
            </a:r>
            <a:r>
              <a:rPr lang="en-US" u="sng" dirty="0" err="1">
                <a:hlinkClick r:id="rId7"/>
              </a:rPr>
              <a:t>Perthes</a:t>
            </a:r>
            <a:r>
              <a:rPr lang="en-US" u="sng" dirty="0">
                <a:hlinkClick r:id="rId7"/>
              </a:rPr>
              <a:t> Disease: Outcomes in Indian Patients. </a:t>
            </a:r>
            <a:r>
              <a:rPr lang="en-US" dirty="0"/>
              <a:t> </a:t>
            </a:r>
            <a:r>
              <a:rPr lang="en-US" dirty="0" err="1" smtClean="0"/>
              <a:t>Vinayak</a:t>
            </a:r>
            <a:r>
              <a:rPr lang="en-US" dirty="0" smtClean="0"/>
              <a:t> </a:t>
            </a:r>
            <a:r>
              <a:rPr lang="en-US" dirty="0"/>
              <a:t>U, </a:t>
            </a:r>
            <a:r>
              <a:rPr lang="en-US" dirty="0" err="1"/>
              <a:t>Gundawar</a:t>
            </a:r>
            <a:r>
              <a:rPr lang="en-US" dirty="0"/>
              <a:t> C, </a:t>
            </a:r>
            <a:r>
              <a:rPr lang="en-US" dirty="0" err="1"/>
              <a:t>Shyam</a:t>
            </a:r>
            <a:r>
              <a:rPr lang="en-US" dirty="0"/>
              <a:t> A, </a:t>
            </a:r>
            <a:r>
              <a:rPr lang="en-US" dirty="0" err="1"/>
              <a:t>Sancheti</a:t>
            </a:r>
            <a:r>
              <a:rPr lang="en-US" dirty="0"/>
              <a:t> P, Vaidya SV, </a:t>
            </a:r>
            <a:r>
              <a:rPr lang="en-US" dirty="0" err="1"/>
              <a:t>Agashe</a:t>
            </a:r>
            <a:r>
              <a:rPr lang="en-US" dirty="0"/>
              <a:t> MV, </a:t>
            </a:r>
            <a:r>
              <a:rPr lang="en-US" dirty="0" err="1"/>
              <a:t>Patwardhan</a:t>
            </a:r>
            <a:r>
              <a:rPr lang="en-US" dirty="0"/>
              <a:t> </a:t>
            </a:r>
            <a:r>
              <a:rPr lang="en-US" dirty="0" smtClean="0"/>
              <a:t>S. </a:t>
            </a:r>
            <a:r>
              <a:rPr lang="en-US" dirty="0" smtClean="0">
                <a:solidFill>
                  <a:srgbClr val="FF0000"/>
                </a:solidFill>
              </a:rPr>
              <a:t>Indian </a:t>
            </a:r>
            <a:r>
              <a:rPr lang="en-US" dirty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126" y="1311442"/>
            <a:ext cx="9191125" cy="5019784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Treatment of Symptomatic Residual Deformity in Legg-</a:t>
            </a:r>
            <a:r>
              <a:rPr lang="en-US" u="sng" dirty="0" err="1">
                <a:hlinkClick r:id="rId2"/>
              </a:rPr>
              <a:t>Calvé</a:t>
            </a:r>
            <a:r>
              <a:rPr lang="en-US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Disease: Mid-Term Outcomes and Predictors of Failure After Surgical Hip Dislocation with Femoral-Head Reshaping and Relative Neck Lengthening. </a:t>
            </a:r>
            <a:r>
              <a:rPr lang="en-US" dirty="0" err="1" smtClean="0"/>
              <a:t>Novais</a:t>
            </a:r>
            <a:r>
              <a:rPr lang="en-US" dirty="0" smtClean="0"/>
              <a:t> </a:t>
            </a:r>
            <a:r>
              <a:rPr lang="en-US" dirty="0"/>
              <a:t>EN, Ferraro SL, Justo PG, Ferrer MG, Miller P, Kim YJ, Millis </a:t>
            </a:r>
            <a:r>
              <a:rPr lang="en-US" dirty="0" smtClean="0"/>
              <a:t>MB.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Bone Joint </a:t>
            </a:r>
            <a:r>
              <a:rPr lang="en-US" dirty="0" err="1">
                <a:solidFill>
                  <a:srgbClr val="FF0000"/>
                </a:solidFill>
              </a:rPr>
              <a:t>Surg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Am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60 patients, 60% survival mean 10yrs</a:t>
            </a:r>
          </a:p>
          <a:p>
            <a:r>
              <a:rPr lang="en-US" u="sng" dirty="0">
                <a:hlinkClick r:id="rId3"/>
              </a:rPr>
              <a:t>Femoral head reduction osteotomy for the treatment of late sequela of Legg-</a:t>
            </a:r>
            <a:r>
              <a:rPr lang="en-US" u="sng" dirty="0" err="1">
                <a:hlinkClick r:id="rId3"/>
              </a:rPr>
              <a:t>Calvé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 and 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-like femoral head deformities. </a:t>
            </a:r>
            <a:r>
              <a:rPr lang="en-US" dirty="0"/>
              <a:t> </a:t>
            </a:r>
            <a:r>
              <a:rPr lang="en-US" dirty="0" err="1" smtClean="0"/>
              <a:t>Eltayeby</a:t>
            </a:r>
            <a:r>
              <a:rPr lang="en-US" dirty="0" smtClean="0"/>
              <a:t> </a:t>
            </a:r>
            <a:r>
              <a:rPr lang="en-US" dirty="0"/>
              <a:t>HH, El-</a:t>
            </a:r>
            <a:r>
              <a:rPr lang="en-US" dirty="0" err="1"/>
              <a:t>Adwar</a:t>
            </a:r>
            <a:r>
              <a:rPr lang="en-US" dirty="0"/>
              <a:t> KL, Ahmed AA, </a:t>
            </a:r>
            <a:r>
              <a:rPr lang="en-US" dirty="0" err="1"/>
              <a:t>Mosa</a:t>
            </a:r>
            <a:r>
              <a:rPr lang="en-US" dirty="0"/>
              <a:t> MM, Standard </a:t>
            </a:r>
            <a:r>
              <a:rPr lang="en-US" dirty="0" smtClean="0"/>
              <a:t>SC.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22 patients 3.2yr f/u , mean HHS 62-&gt;81</a:t>
            </a:r>
          </a:p>
          <a:p>
            <a:r>
              <a:rPr lang="en-US" u="sng" dirty="0">
                <a:hlinkClick r:id="rId4"/>
              </a:rPr>
              <a:t>Evaluating the effectiveness of interventions targeting only the acetabular side in the surgical treatment of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 err="1" smtClean="0"/>
              <a:t>Albayrak</a:t>
            </a:r>
            <a:r>
              <a:rPr lang="en-US" dirty="0" smtClean="0"/>
              <a:t> </a:t>
            </a:r>
            <a:r>
              <a:rPr lang="en-US" dirty="0"/>
              <a:t>M, </a:t>
            </a:r>
            <a:r>
              <a:rPr lang="en-US" dirty="0" err="1"/>
              <a:t>Ugur</a:t>
            </a:r>
            <a:r>
              <a:rPr lang="en-US" dirty="0"/>
              <a:t> </a:t>
            </a:r>
            <a:r>
              <a:rPr lang="en-US" dirty="0" smtClean="0"/>
              <a:t>F. </a:t>
            </a:r>
            <a:r>
              <a:rPr lang="en-US" dirty="0" err="1" smtClean="0">
                <a:solidFill>
                  <a:srgbClr val="FF0000"/>
                </a:solidFill>
              </a:rPr>
              <a:t>Eur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Rev Med </a:t>
            </a:r>
            <a:r>
              <a:rPr lang="en-US" dirty="0" smtClean="0">
                <a:solidFill>
                  <a:srgbClr val="FF0000"/>
                </a:solidFill>
              </a:rPr>
              <a:t>Pharma</a:t>
            </a:r>
          </a:p>
          <a:p>
            <a:r>
              <a:rPr lang="en-US" u="sng" dirty="0">
                <a:hlinkClick r:id="rId5"/>
              </a:rPr>
              <a:t>Outcomes of Varus </a:t>
            </a:r>
            <a:r>
              <a:rPr lang="en-US" u="sng" dirty="0" err="1">
                <a:hlinkClick r:id="rId5"/>
              </a:rPr>
              <a:t>Derotation</a:t>
            </a:r>
            <a:r>
              <a:rPr lang="en-US" u="sng" dirty="0">
                <a:hlinkClick r:id="rId5"/>
              </a:rPr>
              <a:t> Femoral Osteotomy By Angle Blade Plate in Legg-Calve-</a:t>
            </a:r>
            <a:r>
              <a:rPr lang="en-US" u="sng" dirty="0" err="1">
                <a:hlinkClick r:id="rId5"/>
              </a:rPr>
              <a:t>Perthes</a:t>
            </a:r>
            <a:r>
              <a:rPr lang="en-US" u="sng" dirty="0">
                <a:hlinkClick r:id="rId5"/>
              </a:rPr>
              <a:t> Disease for Patient Above Eight Years of Age in The Lateral Pillar B or B/C Group.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/>
              <a:t>QS, </a:t>
            </a:r>
            <a:r>
              <a:rPr lang="en-US" dirty="0" err="1"/>
              <a:t>Alam</a:t>
            </a:r>
            <a:r>
              <a:rPr lang="en-US" dirty="0"/>
              <a:t> MT, </a:t>
            </a:r>
            <a:r>
              <a:rPr lang="en-US" dirty="0" err="1"/>
              <a:t>Sutrodhar</a:t>
            </a:r>
            <a:r>
              <a:rPr lang="en-US" dirty="0"/>
              <a:t> PK, Islam MS, Hossain MM, Salam SI, </a:t>
            </a:r>
            <a:r>
              <a:rPr lang="en-US" dirty="0" err="1"/>
              <a:t>Saha</a:t>
            </a:r>
            <a:r>
              <a:rPr lang="en-US" dirty="0"/>
              <a:t> MK, Rahman MM, Hossain MZ, Roy </a:t>
            </a:r>
            <a:r>
              <a:rPr lang="en-US" dirty="0" smtClean="0"/>
              <a:t>MK. </a:t>
            </a:r>
            <a:r>
              <a:rPr lang="en-US" dirty="0" err="1" smtClean="0">
                <a:solidFill>
                  <a:srgbClr val="FF0000"/>
                </a:solidFill>
              </a:rPr>
              <a:t>Mymensingh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Med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ACL-2238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934076" y="1598223"/>
          <a:ext cx="7910469" cy="398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113081"/>
              </p:ext>
            </p:extLst>
          </p:nvPr>
        </p:nvGraphicFramePr>
        <p:xfrm>
          <a:off x="1202267" y="1185333"/>
          <a:ext cx="10151533" cy="454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91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Hip survival after </a:t>
            </a:r>
            <a:r>
              <a:rPr lang="en-US" u="sng" dirty="0" err="1">
                <a:hlinkClick r:id="rId2"/>
              </a:rPr>
              <a:t>periacetabular</a:t>
            </a:r>
            <a:r>
              <a:rPr lang="en-US" u="sng" dirty="0">
                <a:hlinkClick r:id="rId2"/>
              </a:rPr>
              <a:t> osteotomy in patients with acetabular dysplasia, acetabular retroversion, congenital dislocation of the hip, or Legg-</a:t>
            </a:r>
            <a:r>
              <a:rPr lang="en-US" u="sng" dirty="0" err="1">
                <a:hlinkClick r:id="rId2"/>
              </a:rPr>
              <a:t>Calvé</a:t>
            </a:r>
            <a:r>
              <a:rPr lang="en-US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disease: a cohort study on 1,501 hips. </a:t>
            </a:r>
            <a:r>
              <a:rPr lang="en-US" dirty="0" err="1" smtClean="0"/>
              <a:t>Rosendahl</a:t>
            </a:r>
            <a:r>
              <a:rPr lang="en-US" dirty="0" smtClean="0"/>
              <a:t> </a:t>
            </a:r>
            <a:r>
              <a:rPr lang="en-US" dirty="0"/>
              <a:t>Kristiansen A, </a:t>
            </a:r>
            <a:r>
              <a:rPr lang="en-US" dirty="0" err="1"/>
              <a:t>Holsgaard</a:t>
            </a:r>
            <a:r>
              <a:rPr lang="en-US" dirty="0"/>
              <a:t>-Larsen A, </a:t>
            </a:r>
            <a:r>
              <a:rPr lang="en-US" dirty="0" err="1"/>
              <a:t>Bøgehøj</a:t>
            </a:r>
            <a:r>
              <a:rPr lang="en-US" dirty="0"/>
              <a:t> M, Overgaard S, Lindberg-Larsen M, </a:t>
            </a:r>
            <a:r>
              <a:rPr lang="en-US" dirty="0" err="1"/>
              <a:t>Ovesen</a:t>
            </a:r>
            <a:r>
              <a:rPr lang="en-US" dirty="0"/>
              <a:t> </a:t>
            </a:r>
            <a:r>
              <a:rPr lang="en-US" dirty="0" smtClean="0"/>
              <a:t>O. </a:t>
            </a:r>
            <a:r>
              <a:rPr lang="en-US" dirty="0" err="1" smtClean="0">
                <a:solidFill>
                  <a:srgbClr val="FF0000"/>
                </a:solidFill>
              </a:rPr>
              <a:t>Acta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3"/>
              </a:rPr>
              <a:t>Timing From Symptom Onset to Hip Arthroscopy Does Not Affect Patient-Reported Outcome Measures for the Treatment of </a:t>
            </a:r>
            <a:r>
              <a:rPr lang="en-US" u="sng" dirty="0" err="1">
                <a:hlinkClick r:id="rId3"/>
              </a:rPr>
              <a:t>Femoroacetabular</a:t>
            </a:r>
            <a:r>
              <a:rPr lang="en-US" u="sng" dirty="0">
                <a:hlinkClick r:id="rId3"/>
              </a:rPr>
              <a:t> Impingement in Adolescent Patients. </a:t>
            </a:r>
            <a:r>
              <a:rPr lang="en-US" dirty="0" err="1" smtClean="0"/>
              <a:t>Ruzbarsky</a:t>
            </a:r>
            <a:r>
              <a:rPr lang="en-US" dirty="0" smtClean="0"/>
              <a:t> </a:t>
            </a:r>
            <a:r>
              <a:rPr lang="en-US" dirty="0"/>
              <a:t>JJ, Comfort SM, </a:t>
            </a:r>
            <a:r>
              <a:rPr lang="en-US" dirty="0" err="1"/>
              <a:t>Fukase</a:t>
            </a:r>
            <a:r>
              <a:rPr lang="en-US" dirty="0"/>
              <a:t> N, Briggs KK, Vidal LB, </a:t>
            </a:r>
            <a:r>
              <a:rPr lang="en-US" dirty="0" err="1"/>
              <a:t>Philippon</a:t>
            </a:r>
            <a:r>
              <a:rPr lang="en-US" dirty="0"/>
              <a:t> </a:t>
            </a:r>
            <a:r>
              <a:rPr lang="en-US" dirty="0" smtClean="0"/>
              <a:t>MJ. </a:t>
            </a:r>
            <a:r>
              <a:rPr lang="en-US" dirty="0" smtClean="0">
                <a:solidFill>
                  <a:srgbClr val="FF0000"/>
                </a:solidFill>
              </a:rPr>
              <a:t>Arthroscopy</a:t>
            </a:r>
          </a:p>
          <a:p>
            <a:r>
              <a:rPr lang="en-US" u="sng" dirty="0" err="1">
                <a:hlinkClick r:id="rId4"/>
              </a:rPr>
              <a:t>Pedicled</a:t>
            </a:r>
            <a:r>
              <a:rPr lang="en-US" u="sng" dirty="0">
                <a:hlinkClick r:id="rId4"/>
              </a:rPr>
              <a:t> iliac bone flap grafting in the treatment of late presentation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disease. </a:t>
            </a:r>
            <a:r>
              <a:rPr lang="en-US" dirty="0" smtClean="0"/>
              <a:t>Xiao </a:t>
            </a:r>
            <a:r>
              <a:rPr lang="en-US" dirty="0"/>
              <a:t>YB, Du W, Wu PF, Qing LM, Yu F, Tang </a:t>
            </a:r>
            <a:r>
              <a:rPr lang="en-US" dirty="0" smtClean="0"/>
              <a:t>JY. </a:t>
            </a:r>
            <a:r>
              <a:rPr lang="en-US" dirty="0" smtClean="0">
                <a:solidFill>
                  <a:srgbClr val="FF0000"/>
                </a:solidFill>
              </a:rPr>
              <a:t>Front </a:t>
            </a:r>
            <a:r>
              <a:rPr lang="en-US" dirty="0" err="1" smtClean="0">
                <a:solidFill>
                  <a:srgbClr val="FF0000"/>
                </a:solidFill>
              </a:rPr>
              <a:t>Surg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13 patients, 12 </a:t>
            </a:r>
            <a:r>
              <a:rPr lang="en-US" dirty="0" err="1" smtClean="0">
                <a:solidFill>
                  <a:srgbClr val="07493C"/>
                </a:solidFill>
              </a:rPr>
              <a:t>Stulberg</a:t>
            </a:r>
            <a:r>
              <a:rPr lang="en-US" dirty="0" smtClean="0">
                <a:solidFill>
                  <a:srgbClr val="07493C"/>
                </a:solidFill>
              </a:rPr>
              <a:t> I,II</a:t>
            </a:r>
          </a:p>
          <a:p>
            <a:r>
              <a:rPr lang="en-US" u="sng" dirty="0" smtClean="0">
                <a:hlinkClick r:id="rId5"/>
              </a:rPr>
              <a:t>Progressive </a:t>
            </a:r>
            <a:r>
              <a:rPr lang="en-US" u="sng" dirty="0">
                <a:hlinkClick r:id="rId5"/>
              </a:rPr>
              <a:t>lateralization and constant hip geometry in children with DDH, NDH, and LCPD following hip reconstructive surgery: a cohort study of 73 patients with a mean follow-up of 4.9 years. </a:t>
            </a:r>
            <a:r>
              <a:rPr lang="en-US" dirty="0"/>
              <a:t> </a:t>
            </a:r>
            <a:r>
              <a:rPr lang="en-US" dirty="0" err="1" smtClean="0"/>
              <a:t>Pisecky</a:t>
            </a:r>
            <a:r>
              <a:rPr lang="en-US" dirty="0" smtClean="0"/>
              <a:t> </a:t>
            </a:r>
            <a:r>
              <a:rPr lang="en-US" dirty="0"/>
              <a:t>L, </a:t>
            </a:r>
            <a:r>
              <a:rPr lang="en-US" dirty="0" err="1"/>
              <a:t>Großbötzl</a:t>
            </a:r>
            <a:r>
              <a:rPr lang="en-US" dirty="0"/>
              <a:t> G, </a:t>
            </a:r>
            <a:r>
              <a:rPr lang="en-US" dirty="0" err="1"/>
              <a:t>Gahleitner</a:t>
            </a:r>
            <a:r>
              <a:rPr lang="en-US" dirty="0"/>
              <a:t> M, </a:t>
            </a:r>
            <a:r>
              <a:rPr lang="en-US" dirty="0" err="1"/>
              <a:t>Stevoska</a:t>
            </a:r>
            <a:r>
              <a:rPr lang="en-US" dirty="0"/>
              <a:t> S, </a:t>
            </a:r>
            <a:r>
              <a:rPr lang="en-US" dirty="0" err="1"/>
              <a:t>Stadler</a:t>
            </a:r>
            <a:r>
              <a:rPr lang="en-US" dirty="0"/>
              <a:t> C, Haas C, </a:t>
            </a:r>
            <a:r>
              <a:rPr lang="en-US" dirty="0" err="1"/>
              <a:t>Gotterbarm</a:t>
            </a:r>
            <a:r>
              <a:rPr lang="en-US" dirty="0"/>
              <a:t> T, Klotz </a:t>
            </a:r>
            <a:r>
              <a:rPr lang="en-US" dirty="0" smtClean="0"/>
              <a:t>MC. </a:t>
            </a:r>
            <a:r>
              <a:rPr lang="en-US" dirty="0" smtClean="0">
                <a:solidFill>
                  <a:srgbClr val="FF0000"/>
                </a:solidFill>
              </a:rPr>
              <a:t>Arch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Trauma </a:t>
            </a:r>
            <a:r>
              <a:rPr lang="en-US" dirty="0" err="1" smtClean="0">
                <a:solidFill>
                  <a:srgbClr val="FF0000"/>
                </a:solidFill>
              </a:rPr>
              <a:t>Surg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LCPD 2.7x risk conversion THA</a:t>
            </a:r>
            <a:endParaRPr lang="en-US" dirty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58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PRO/QOL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hlinkClick r:id="rId2"/>
              </a:rPr>
              <a:t>"Waiting for the best day of your life". A qualitative interview study of patients' and clinicians' experiences of 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' disease. </a:t>
            </a:r>
            <a:r>
              <a:rPr lang="en-US" dirty="0" smtClean="0"/>
              <a:t>Galloway </a:t>
            </a:r>
            <a:r>
              <a:rPr lang="en-US" dirty="0"/>
              <a:t>AM, </a:t>
            </a:r>
            <a:r>
              <a:rPr lang="en-US" dirty="0" err="1"/>
              <a:t>Pini</a:t>
            </a:r>
            <a:r>
              <a:rPr lang="en-US" dirty="0"/>
              <a:t> S, Holton C, Perry DC, Redmond A, </a:t>
            </a:r>
            <a:r>
              <a:rPr lang="en-US" dirty="0" err="1"/>
              <a:t>Siddle</a:t>
            </a:r>
            <a:r>
              <a:rPr lang="en-US" dirty="0"/>
              <a:t> HJ, Richards </a:t>
            </a:r>
            <a:r>
              <a:rPr lang="en-US" dirty="0" smtClean="0"/>
              <a:t>S. </a:t>
            </a:r>
            <a:r>
              <a:rPr lang="en-US" dirty="0" smtClean="0">
                <a:solidFill>
                  <a:srgbClr val="FF0000"/>
                </a:solidFill>
              </a:rPr>
              <a:t>Bone </a:t>
            </a:r>
            <a:r>
              <a:rPr lang="en-US" dirty="0" err="1">
                <a:solidFill>
                  <a:srgbClr val="FF0000"/>
                </a:solidFill>
              </a:rPr>
              <a:t>Jt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Read it</a:t>
            </a:r>
          </a:p>
          <a:p>
            <a:r>
              <a:rPr lang="en-US" u="sng" dirty="0">
                <a:hlinkClick r:id="rId3"/>
              </a:rPr>
              <a:t>Radiological hip shape and patient-reported outcome measures in healed 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' disease. </a:t>
            </a:r>
            <a:r>
              <a:rPr lang="en-US" dirty="0"/>
              <a:t> </a:t>
            </a:r>
            <a:r>
              <a:rPr lang="en-US" dirty="0" smtClean="0"/>
              <a:t>Ali </a:t>
            </a:r>
            <a:r>
              <a:rPr lang="en-US" dirty="0"/>
              <a:t>MS, </a:t>
            </a:r>
            <a:r>
              <a:rPr lang="en-US" dirty="0" err="1"/>
              <a:t>Khattak</a:t>
            </a:r>
            <a:r>
              <a:rPr lang="en-US" dirty="0"/>
              <a:t> M, Metcalfe D, Perry </a:t>
            </a:r>
            <a:r>
              <a:rPr lang="en-US" dirty="0" smtClean="0"/>
              <a:t>DC. </a:t>
            </a:r>
            <a:r>
              <a:rPr lang="en-US" dirty="0" smtClean="0">
                <a:solidFill>
                  <a:srgbClr val="FF0000"/>
                </a:solidFill>
              </a:rPr>
              <a:t>Bone </a:t>
            </a:r>
            <a:r>
              <a:rPr lang="en-US" dirty="0">
                <a:solidFill>
                  <a:srgbClr val="FF0000"/>
                </a:solidFill>
              </a:rPr>
              <a:t>Joint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Simplified </a:t>
            </a:r>
            <a:r>
              <a:rPr lang="en-US" dirty="0" err="1" smtClean="0">
                <a:solidFill>
                  <a:srgbClr val="07493C"/>
                </a:solidFill>
              </a:rPr>
              <a:t>Stulberg</a:t>
            </a:r>
            <a:r>
              <a:rPr lang="en-US" dirty="0" smtClean="0">
                <a:solidFill>
                  <a:srgbClr val="07493C"/>
                </a:solidFill>
              </a:rPr>
              <a:t> (spherical, ovoid, aspherical) correlates with PROs</a:t>
            </a:r>
          </a:p>
          <a:p>
            <a:r>
              <a:rPr lang="en-US" u="sng" dirty="0">
                <a:hlinkClick r:id="rId4"/>
              </a:rPr>
              <a:t>A Comparison Between 3 Functional Hip Scores for Evaluation of the Pediatric Hip. </a:t>
            </a:r>
            <a:r>
              <a:rPr lang="en-US" dirty="0" err="1" smtClean="0"/>
              <a:t>Huebschmann</a:t>
            </a:r>
            <a:r>
              <a:rPr lang="en-US" dirty="0" smtClean="0"/>
              <a:t> </a:t>
            </a:r>
            <a:r>
              <a:rPr lang="en-US" dirty="0"/>
              <a:t>NA, </a:t>
            </a:r>
            <a:r>
              <a:rPr lang="en-US" dirty="0" err="1"/>
              <a:t>Masrouha</a:t>
            </a:r>
            <a:r>
              <a:rPr lang="en-US" dirty="0"/>
              <a:t> KZ, Dib A, </a:t>
            </a:r>
            <a:r>
              <a:rPr lang="en-US" dirty="0" err="1"/>
              <a:t>Moscona</a:t>
            </a:r>
            <a:r>
              <a:rPr lang="en-US" dirty="0"/>
              <a:t> L, </a:t>
            </a:r>
            <a:r>
              <a:rPr lang="en-US" dirty="0" err="1"/>
              <a:t>Castañeda</a:t>
            </a:r>
            <a:r>
              <a:rPr lang="en-US" dirty="0"/>
              <a:t> </a:t>
            </a:r>
            <a:r>
              <a:rPr lang="en-US" dirty="0" smtClean="0"/>
              <a:t>P.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IHS, HHS, CHOHES Correlate with each other but not global PODCI</a:t>
            </a:r>
            <a:endParaRPr lang="en-US" dirty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Comments,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7" y="1318069"/>
            <a:ext cx="7583129" cy="4416287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2"/>
              </a:rPr>
              <a:t>Global trends in the research on Legg-Calve-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 in Web of Science. </a:t>
            </a:r>
            <a:r>
              <a:rPr lang="en-US" dirty="0" smtClean="0"/>
              <a:t>Qin </a:t>
            </a:r>
            <a:r>
              <a:rPr lang="en-US" dirty="0"/>
              <a:t>W, He M, Qin H, Wei Q, Yan </a:t>
            </a:r>
            <a:r>
              <a:rPr lang="en-US" dirty="0" smtClean="0"/>
              <a:t>H. </a:t>
            </a:r>
            <a:r>
              <a:rPr lang="en-US" dirty="0" smtClean="0">
                <a:solidFill>
                  <a:srgbClr val="FF0000"/>
                </a:solidFill>
              </a:rPr>
              <a:t>Front </a:t>
            </a:r>
            <a:r>
              <a:rPr lang="en-US" dirty="0" err="1" smtClean="0">
                <a:solidFill>
                  <a:srgbClr val="FF0000"/>
                </a:solidFill>
              </a:rPr>
              <a:t>Pediatr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u="sng" dirty="0">
                <a:hlinkClick r:id="rId3"/>
              </a:rPr>
              <a:t>Positive outcome reporting in </a:t>
            </a:r>
            <a:r>
              <a:rPr lang="en-US" u="sng" dirty="0" err="1">
                <a:hlinkClick r:id="rId3"/>
              </a:rPr>
              <a:t>orthopaedic</a:t>
            </a:r>
            <a:r>
              <a:rPr lang="en-US" u="sng" dirty="0">
                <a:hlinkClick r:id="rId3"/>
              </a:rPr>
              <a:t> literature. </a:t>
            </a:r>
            <a:r>
              <a:rPr lang="en-US" dirty="0" err="1" smtClean="0"/>
              <a:t>Filtes</a:t>
            </a:r>
            <a:r>
              <a:rPr lang="en-US" dirty="0" smtClean="0"/>
              <a:t> </a:t>
            </a:r>
            <a:r>
              <a:rPr lang="en-US" dirty="0"/>
              <a:t>P, </a:t>
            </a:r>
            <a:r>
              <a:rPr lang="en-US" dirty="0" err="1"/>
              <a:t>Sobol</a:t>
            </a:r>
            <a:r>
              <a:rPr lang="en-US" dirty="0"/>
              <a:t> K, Lin C, Anil U, Roberts T, </a:t>
            </a:r>
            <a:r>
              <a:rPr lang="en-US" dirty="0" err="1"/>
              <a:t>Pargas-Colina</a:t>
            </a:r>
            <a:r>
              <a:rPr lang="en-US" dirty="0"/>
              <a:t> C, </a:t>
            </a:r>
            <a:r>
              <a:rPr lang="en-US" dirty="0" err="1"/>
              <a:t>Castañeda</a:t>
            </a:r>
            <a:r>
              <a:rPr lang="en-US" dirty="0"/>
              <a:t> </a:t>
            </a:r>
            <a:r>
              <a:rPr lang="en-US" dirty="0" smtClean="0"/>
              <a:t>P. </a:t>
            </a:r>
            <a:r>
              <a:rPr lang="en-US" dirty="0" smtClean="0">
                <a:solidFill>
                  <a:srgbClr val="FF0000"/>
                </a:solidFill>
              </a:rPr>
              <a:t>Bone </a:t>
            </a:r>
            <a:r>
              <a:rPr lang="en-US" dirty="0">
                <a:solidFill>
                  <a:srgbClr val="FF0000"/>
                </a:solidFill>
              </a:rPr>
              <a:t>Joint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130 manuscripts, 110 reported positive results</a:t>
            </a:r>
          </a:p>
          <a:p>
            <a:r>
              <a:rPr lang="en-US" u="sng" dirty="0" smtClean="0">
                <a:hlinkClick r:id="rId4"/>
              </a:rPr>
              <a:t>The </a:t>
            </a:r>
            <a:r>
              <a:rPr lang="en-US" u="sng" dirty="0">
                <a:hlinkClick r:id="rId4"/>
              </a:rPr>
              <a:t>quality of online information on Legg-</a:t>
            </a:r>
            <a:r>
              <a:rPr lang="en-US" u="sng" dirty="0" err="1">
                <a:hlinkClick r:id="rId4"/>
              </a:rPr>
              <a:t>Calvé</a:t>
            </a:r>
            <a:r>
              <a:rPr lang="en-US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Perthes</a:t>
            </a:r>
            <a:r>
              <a:rPr lang="en-US" u="sng" dirty="0">
                <a:hlinkClick r:id="rId4"/>
              </a:rPr>
              <a:t> disease: can we do better? </a:t>
            </a:r>
            <a:r>
              <a:rPr lang="en-US" dirty="0"/>
              <a:t> </a:t>
            </a:r>
            <a:r>
              <a:rPr lang="en-US" dirty="0" err="1" smtClean="0"/>
              <a:t>Nassur</a:t>
            </a:r>
            <a:r>
              <a:rPr lang="en-US" dirty="0" smtClean="0"/>
              <a:t> </a:t>
            </a:r>
            <a:r>
              <a:rPr lang="en-US" dirty="0"/>
              <a:t>JA, Samuel LT, </a:t>
            </a:r>
            <a:r>
              <a:rPr lang="en-US" dirty="0" err="1"/>
              <a:t>Acuña</a:t>
            </a:r>
            <a:r>
              <a:rPr lang="en-US" dirty="0"/>
              <a:t> </a:t>
            </a:r>
            <a:r>
              <a:rPr lang="en-US" dirty="0" smtClean="0"/>
              <a:t>AJ</a:t>
            </a:r>
            <a:r>
              <a:rPr lang="en-US" dirty="0"/>
              <a:t>, Ellsworth B, Kamath </a:t>
            </a:r>
            <a:r>
              <a:rPr lang="en-US" dirty="0" smtClean="0"/>
              <a:t>AF. </a:t>
            </a:r>
            <a:r>
              <a:rPr lang="en-US" dirty="0" smtClean="0">
                <a:solidFill>
                  <a:srgbClr val="FF0000"/>
                </a:solidFill>
              </a:rPr>
              <a:t>Arch </a:t>
            </a:r>
            <a:r>
              <a:rPr lang="en-US" dirty="0" err="1">
                <a:solidFill>
                  <a:srgbClr val="FF0000"/>
                </a:solidFill>
              </a:rPr>
              <a:t>Orthop</a:t>
            </a:r>
            <a:r>
              <a:rPr lang="en-US" dirty="0">
                <a:solidFill>
                  <a:srgbClr val="FF0000"/>
                </a:solidFill>
              </a:rPr>
              <a:t> Trauma </a:t>
            </a:r>
            <a:r>
              <a:rPr lang="en-US" dirty="0" err="1" smtClean="0">
                <a:solidFill>
                  <a:srgbClr val="FF0000"/>
                </a:solidFill>
              </a:rPr>
              <a:t>Surg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7493C"/>
                </a:solidFill>
              </a:rPr>
              <a:t>We scored well on accessibility and usability, less good on reliability</a:t>
            </a:r>
          </a:p>
          <a:p>
            <a:pPr lvl="1"/>
            <a:r>
              <a:rPr lang="en-US" dirty="0">
                <a:solidFill>
                  <a:srgbClr val="07493C"/>
                </a:solidFill>
              </a:rPr>
              <a:t>Few HON </a:t>
            </a:r>
            <a:r>
              <a:rPr lang="en-US" dirty="0" smtClean="0">
                <a:solidFill>
                  <a:srgbClr val="07493C"/>
                </a:solidFill>
              </a:rPr>
              <a:t>certified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041" y="657703"/>
            <a:ext cx="4733118" cy="42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Non-op/Mixed Case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2" y="1342131"/>
            <a:ext cx="8397231" cy="4793974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Recommendations for physiotherapy and physical activity for children with Legg-</a:t>
            </a:r>
            <a:r>
              <a:rPr lang="en-US" u="sng" dirty="0" err="1">
                <a:hlinkClick r:id="rId2"/>
              </a:rPr>
              <a:t>Calvé</a:t>
            </a:r>
            <a:r>
              <a:rPr lang="en-US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Perthes</a:t>
            </a:r>
            <a:r>
              <a:rPr lang="en-US" u="sng" dirty="0">
                <a:hlinkClick r:id="rId2"/>
              </a:rPr>
              <a:t> disease: a survey of pediatric orthopedic surgeons and physiotherapists in Sweden. </a:t>
            </a:r>
            <a:r>
              <a:rPr lang="en-US" dirty="0" err="1" smtClean="0"/>
              <a:t>Melin</a:t>
            </a:r>
            <a:r>
              <a:rPr lang="en-US" dirty="0" smtClean="0"/>
              <a:t> </a:t>
            </a:r>
            <a:r>
              <a:rPr lang="en-US" dirty="0"/>
              <a:t>L, </a:t>
            </a:r>
            <a:r>
              <a:rPr lang="en-US" dirty="0" err="1"/>
              <a:t>Rendek</a:t>
            </a:r>
            <a:r>
              <a:rPr lang="en-US" dirty="0"/>
              <a:t> Z, Hailer </a:t>
            </a:r>
            <a:r>
              <a:rPr lang="en-US" dirty="0" smtClean="0"/>
              <a:t>YD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Acta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Agreement on stretching, disagreement on strengthening during initial and fragmentation</a:t>
            </a:r>
          </a:p>
          <a:p>
            <a:r>
              <a:rPr lang="en-US" u="sng" dirty="0">
                <a:hlinkClick r:id="rId3"/>
              </a:rPr>
              <a:t>Patient Adherence to Wide Abduction Brace Treatment for Legg-</a:t>
            </a:r>
            <a:r>
              <a:rPr lang="en-US" u="sng" dirty="0" err="1">
                <a:hlinkClick r:id="rId3"/>
              </a:rPr>
              <a:t>Calvé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Perthes</a:t>
            </a:r>
            <a:r>
              <a:rPr lang="en-US" u="sng" dirty="0">
                <a:hlinkClick r:id="rId3"/>
              </a:rPr>
              <a:t> Disease. </a:t>
            </a:r>
            <a:r>
              <a:rPr lang="en-US" dirty="0" err="1" smtClean="0"/>
              <a:t>Prasadh</a:t>
            </a:r>
            <a:r>
              <a:rPr lang="en-US" dirty="0" smtClean="0"/>
              <a:t> </a:t>
            </a:r>
            <a:r>
              <a:rPr lang="en-US" dirty="0"/>
              <a:t>JG, Jo CH, Kim </a:t>
            </a:r>
            <a:r>
              <a:rPr lang="en-US" dirty="0" smtClean="0"/>
              <a:t>HKW.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err="1">
                <a:solidFill>
                  <a:srgbClr val="FF0000"/>
                </a:solidFill>
              </a:rPr>
              <a:t>Pediatr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Orthop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7493C"/>
                </a:solidFill>
              </a:rPr>
              <a:t>Overall about 60% adherence, correlates with age, prior </a:t>
            </a:r>
            <a:r>
              <a:rPr lang="en-US" dirty="0" err="1" smtClean="0">
                <a:solidFill>
                  <a:srgbClr val="07493C"/>
                </a:solidFill>
              </a:rPr>
              <a:t>petrie</a:t>
            </a:r>
            <a:endParaRPr lang="en-US" dirty="0">
              <a:solidFill>
                <a:srgbClr val="07493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446" y="1455740"/>
            <a:ext cx="8407107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Increased understanding of </a:t>
            </a:r>
            <a:r>
              <a:rPr lang="en-US" dirty="0" smtClean="0"/>
              <a:t>deformity </a:t>
            </a:r>
          </a:p>
          <a:p>
            <a:r>
              <a:rPr lang="en-US" dirty="0" smtClean="0"/>
              <a:t>Roles for AI?</a:t>
            </a:r>
            <a:endParaRPr lang="en-US" dirty="0" smtClean="0"/>
          </a:p>
          <a:p>
            <a:r>
              <a:rPr lang="en-US" dirty="0" smtClean="0"/>
              <a:t>Clinical studies still predominately single center retrospective, but increasing multi center</a:t>
            </a:r>
          </a:p>
          <a:p>
            <a:pPr lvl="1"/>
            <a:r>
              <a:rPr lang="en-US" dirty="0" smtClean="0"/>
              <a:t>Longer f/u </a:t>
            </a:r>
          </a:p>
          <a:p>
            <a:pPr lvl="1"/>
            <a:r>
              <a:rPr lang="en-US" dirty="0" smtClean="0"/>
              <a:t>More PRO</a:t>
            </a:r>
          </a:p>
          <a:p>
            <a:pPr lvl="1"/>
            <a:r>
              <a:rPr lang="en-US" dirty="0" smtClean="0"/>
              <a:t>? Value of surgery</a:t>
            </a:r>
          </a:p>
          <a:p>
            <a:r>
              <a:rPr lang="en-US" dirty="0" smtClean="0"/>
              <a:t>Long term studies confirm burden of disease</a:t>
            </a:r>
          </a:p>
          <a:p>
            <a:r>
              <a:rPr lang="en-US" dirty="0" smtClean="0"/>
              <a:t>Surgery is great at improving </a:t>
            </a:r>
            <a:r>
              <a:rPr lang="en-US" dirty="0" err="1" smtClean="0"/>
              <a:t>xrays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8" y="4076149"/>
            <a:ext cx="1539224" cy="56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" y="3655642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838200" y="2696066"/>
            <a:ext cx="10515600" cy="909395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7493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0" i="1" smtClean="0">
                <a:latin typeface="Garamond" charset="0"/>
                <a:ea typeface="Garamond" charset="0"/>
                <a:cs typeface="Garamond" charset="0"/>
              </a:rPr>
              <a:t>Thank You!</a:t>
            </a:r>
            <a:endParaRPr lang="en-US" sz="8000" b="0" i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9758" y="51993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post the </a:t>
            </a:r>
            <a:r>
              <a:rPr lang="en-US" dirty="0" err="1"/>
              <a:t>pubmed</a:t>
            </a:r>
            <a:r>
              <a:rPr lang="en-US" dirty="0"/>
              <a:t> bibliography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PDFs of all </a:t>
            </a:r>
            <a:r>
              <a:rPr lang="en-US" dirty="0" smtClean="0"/>
              <a:t>citations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Skip Gilbert: srgilbert@uabmc.edu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78177"/>
            <a:ext cx="10515600" cy="1086603"/>
          </a:xfrm>
        </p:spPr>
        <p:txBody>
          <a:bodyPr>
            <a:normAutofit/>
          </a:bodyPr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8929" y="604685"/>
            <a:ext cx="10704871" cy="5353664"/>
          </a:xfrm>
        </p:spPr>
        <p:txBody>
          <a:bodyPr numCol="3">
            <a:no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7493C"/>
                </a:solidFill>
              </a:rPr>
              <a:t>J </a:t>
            </a:r>
            <a:r>
              <a:rPr lang="en-US" sz="2400" dirty="0" err="1" smtClean="0">
                <a:solidFill>
                  <a:srgbClr val="07493C"/>
                </a:solidFill>
              </a:rPr>
              <a:t>Pediatr</a:t>
            </a:r>
            <a:r>
              <a:rPr lang="en-US" sz="2400" dirty="0" smtClean="0">
                <a:solidFill>
                  <a:srgbClr val="07493C"/>
                </a:solidFill>
              </a:rPr>
              <a:t> </a:t>
            </a:r>
            <a:r>
              <a:rPr lang="en-US" sz="2400" dirty="0" err="1" smtClean="0">
                <a:solidFill>
                  <a:srgbClr val="07493C"/>
                </a:solidFill>
              </a:rPr>
              <a:t>Orthop</a:t>
            </a:r>
            <a:r>
              <a:rPr lang="en-US" sz="2400" dirty="0" smtClean="0">
                <a:solidFill>
                  <a:srgbClr val="07493C"/>
                </a:solidFill>
              </a:rPr>
              <a:t> – 8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7493C"/>
                </a:solidFill>
              </a:rPr>
              <a:t>Cureus</a:t>
            </a:r>
            <a:r>
              <a:rPr lang="en-US" sz="2400" dirty="0">
                <a:solidFill>
                  <a:srgbClr val="07493C"/>
                </a:solidFill>
              </a:rPr>
              <a:t> - 4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7493C"/>
                </a:solidFill>
              </a:rPr>
              <a:t>J Child Ortho -4 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7493C"/>
                </a:solidFill>
              </a:rPr>
              <a:t>Acta</a:t>
            </a:r>
            <a:r>
              <a:rPr lang="en-US" sz="2400" dirty="0" smtClean="0">
                <a:solidFill>
                  <a:srgbClr val="07493C"/>
                </a:solidFill>
              </a:rPr>
              <a:t> </a:t>
            </a:r>
            <a:r>
              <a:rPr lang="en-US" sz="2400" dirty="0">
                <a:solidFill>
                  <a:srgbClr val="07493C"/>
                </a:solidFill>
              </a:rPr>
              <a:t>Orth </a:t>
            </a:r>
            <a:r>
              <a:rPr lang="en-US" sz="2400" dirty="0" err="1">
                <a:solidFill>
                  <a:srgbClr val="07493C"/>
                </a:solidFill>
              </a:rPr>
              <a:t>Traum</a:t>
            </a:r>
            <a:r>
              <a:rPr lang="en-US" sz="2400" dirty="0">
                <a:solidFill>
                  <a:srgbClr val="07493C"/>
                </a:solidFill>
              </a:rPr>
              <a:t> </a:t>
            </a:r>
            <a:r>
              <a:rPr lang="en-US" sz="2400" dirty="0" err="1">
                <a:solidFill>
                  <a:srgbClr val="07493C"/>
                </a:solidFill>
              </a:rPr>
              <a:t>Surg</a:t>
            </a:r>
            <a:r>
              <a:rPr lang="en-US" sz="2400" dirty="0">
                <a:solidFill>
                  <a:srgbClr val="07493C"/>
                </a:solidFill>
              </a:rPr>
              <a:t> - 3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7493C"/>
                </a:solidFill>
              </a:rPr>
              <a:t>Bone </a:t>
            </a:r>
            <a:r>
              <a:rPr lang="en-US" sz="2400" dirty="0">
                <a:solidFill>
                  <a:srgbClr val="07493C"/>
                </a:solidFill>
              </a:rPr>
              <a:t>Joint J/BJJ Open– 3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493C"/>
                </a:solidFill>
              </a:rPr>
              <a:t>J </a:t>
            </a:r>
            <a:r>
              <a:rPr lang="en-US" sz="2400" dirty="0" err="1">
                <a:solidFill>
                  <a:srgbClr val="07493C"/>
                </a:solidFill>
              </a:rPr>
              <a:t>Pediatr</a:t>
            </a:r>
            <a:r>
              <a:rPr lang="en-US" sz="2400" dirty="0">
                <a:solidFill>
                  <a:srgbClr val="07493C"/>
                </a:solidFill>
              </a:rPr>
              <a:t> </a:t>
            </a:r>
            <a:r>
              <a:rPr lang="en-US" sz="2400" dirty="0" err="1">
                <a:solidFill>
                  <a:srgbClr val="07493C"/>
                </a:solidFill>
              </a:rPr>
              <a:t>Orthop</a:t>
            </a:r>
            <a:r>
              <a:rPr lang="en-US" sz="2400" dirty="0">
                <a:solidFill>
                  <a:srgbClr val="07493C"/>
                </a:solidFill>
              </a:rPr>
              <a:t> B – </a:t>
            </a:r>
            <a:r>
              <a:rPr lang="en-US" sz="2400" dirty="0" smtClean="0">
                <a:solidFill>
                  <a:srgbClr val="07493C"/>
                </a:solidFill>
              </a:rPr>
              <a:t>3</a:t>
            </a:r>
            <a:endParaRPr lang="en-US" sz="2400" dirty="0">
              <a:solidFill>
                <a:srgbClr val="07493C"/>
              </a:solidFill>
            </a:endParaRP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7493C"/>
                </a:solidFill>
              </a:rPr>
              <a:t>Sci</a:t>
            </a:r>
            <a:r>
              <a:rPr lang="en-US" sz="2400" dirty="0" smtClean="0">
                <a:solidFill>
                  <a:srgbClr val="07493C"/>
                </a:solidFill>
              </a:rPr>
              <a:t> Rep – 3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7493C"/>
                </a:solidFill>
              </a:rPr>
              <a:t>Acta</a:t>
            </a:r>
            <a:r>
              <a:rPr lang="en-US" sz="2400" dirty="0">
                <a:solidFill>
                  <a:srgbClr val="07493C"/>
                </a:solidFill>
              </a:rPr>
              <a:t> </a:t>
            </a:r>
            <a:r>
              <a:rPr lang="en-US" sz="2400" dirty="0" err="1">
                <a:solidFill>
                  <a:srgbClr val="07493C"/>
                </a:solidFill>
              </a:rPr>
              <a:t>Orthop</a:t>
            </a:r>
            <a:r>
              <a:rPr lang="en-US" sz="2400" dirty="0">
                <a:solidFill>
                  <a:srgbClr val="07493C"/>
                </a:solidFill>
              </a:rPr>
              <a:t> – 2 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7493C"/>
                </a:solidFill>
              </a:rPr>
              <a:t>Acta</a:t>
            </a:r>
            <a:r>
              <a:rPr lang="en-US" sz="2400" dirty="0">
                <a:solidFill>
                  <a:srgbClr val="07493C"/>
                </a:solidFill>
              </a:rPr>
              <a:t> Orth Bras – 2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7493C"/>
                </a:solidFill>
              </a:rPr>
              <a:t>CORR – 2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493C"/>
                </a:solidFill>
              </a:rPr>
              <a:t>J </a:t>
            </a:r>
            <a:r>
              <a:rPr lang="en-US" sz="2400" dirty="0" err="1">
                <a:solidFill>
                  <a:srgbClr val="07493C"/>
                </a:solidFill>
              </a:rPr>
              <a:t>Clin</a:t>
            </a:r>
            <a:r>
              <a:rPr lang="en-US" sz="2400" dirty="0">
                <a:solidFill>
                  <a:srgbClr val="07493C"/>
                </a:solidFill>
              </a:rPr>
              <a:t> Med – 2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7493C"/>
                </a:solidFill>
              </a:rPr>
              <a:t>J </a:t>
            </a:r>
            <a:r>
              <a:rPr lang="en-US" sz="2400" dirty="0">
                <a:solidFill>
                  <a:srgbClr val="07493C"/>
                </a:solidFill>
              </a:rPr>
              <a:t>Orth Res – 2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7493C"/>
                </a:solidFill>
              </a:rPr>
              <a:t>Ostearth</a:t>
            </a:r>
            <a:r>
              <a:rPr lang="en-US" sz="2400" dirty="0" smtClean="0">
                <a:solidFill>
                  <a:srgbClr val="07493C"/>
                </a:solidFill>
              </a:rPr>
              <a:t> </a:t>
            </a:r>
            <a:r>
              <a:rPr lang="en-US" sz="2400" dirty="0">
                <a:solidFill>
                  <a:srgbClr val="07493C"/>
                </a:solidFill>
              </a:rPr>
              <a:t>Cart - 2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7493C"/>
                </a:solidFill>
              </a:rPr>
              <a:t>Radiologie</a:t>
            </a:r>
            <a:r>
              <a:rPr lang="en-US" sz="2400" dirty="0">
                <a:solidFill>
                  <a:srgbClr val="07493C"/>
                </a:solidFill>
              </a:rPr>
              <a:t> - 2</a:t>
            </a:r>
          </a:p>
          <a:p>
            <a:pPr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7493C"/>
                </a:solidFill>
              </a:rPr>
              <a:t>Rev </a:t>
            </a:r>
            <a:r>
              <a:rPr lang="en-US" sz="2400" dirty="0">
                <a:solidFill>
                  <a:srgbClr val="07493C"/>
                </a:solidFill>
              </a:rPr>
              <a:t>Bras </a:t>
            </a:r>
            <a:r>
              <a:rPr lang="en-US" sz="2400" dirty="0" smtClean="0">
                <a:solidFill>
                  <a:srgbClr val="07493C"/>
                </a:solidFill>
              </a:rPr>
              <a:t>Orth – 2</a:t>
            </a:r>
          </a:p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07493C"/>
              </a:solidFill>
            </a:endParaRPr>
          </a:p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endParaRPr lang="en-US" sz="1800" dirty="0">
              <a:solidFill>
                <a:srgbClr val="07493C"/>
              </a:solidFill>
            </a:endParaRPr>
          </a:p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07493C"/>
              </a:solidFill>
            </a:endParaRPr>
          </a:p>
          <a:p>
            <a:pPr marL="0" indent="0">
              <a:lnSpc>
                <a:spcPts val="16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07493C"/>
              </a:solidFill>
            </a:endParaRPr>
          </a:p>
          <a:p>
            <a:pPr marL="457200" lvl="1" indent="0">
              <a:lnSpc>
                <a:spcPts val="1600"/>
              </a:lnSpc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7493C"/>
                </a:solidFill>
              </a:rPr>
              <a:t>1 </a:t>
            </a:r>
            <a:r>
              <a:rPr lang="en-US" sz="1400" dirty="0">
                <a:solidFill>
                  <a:srgbClr val="07493C"/>
                </a:solidFill>
              </a:rPr>
              <a:t>each: </a:t>
            </a:r>
            <a:endParaRPr lang="en-US" dirty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7493C"/>
                </a:solidFill>
              </a:rPr>
              <a:t>Acta</a:t>
            </a:r>
            <a:r>
              <a:rPr lang="en-US" sz="1600" dirty="0">
                <a:solidFill>
                  <a:srgbClr val="07493C"/>
                </a:solidFill>
              </a:rPr>
              <a:t> </a:t>
            </a:r>
            <a:r>
              <a:rPr lang="en-US" sz="1600" dirty="0" err="1">
                <a:solidFill>
                  <a:srgbClr val="07493C"/>
                </a:solidFill>
              </a:rPr>
              <a:t>Chir</a:t>
            </a:r>
            <a:r>
              <a:rPr lang="en-US" sz="1600" dirty="0">
                <a:solidFill>
                  <a:srgbClr val="07493C"/>
                </a:solidFill>
              </a:rPr>
              <a:t> </a:t>
            </a:r>
            <a:r>
              <a:rPr lang="en-US" sz="1600" dirty="0" err="1">
                <a:solidFill>
                  <a:srgbClr val="07493C"/>
                </a:solidFill>
              </a:rPr>
              <a:t>Orthop</a:t>
            </a:r>
            <a:r>
              <a:rPr lang="en-US" sz="1600" dirty="0">
                <a:solidFill>
                  <a:srgbClr val="07493C"/>
                </a:solidFill>
              </a:rPr>
              <a:t> Trauma </a:t>
            </a:r>
            <a:r>
              <a:rPr lang="en-US" sz="1600" dirty="0" err="1" smtClean="0">
                <a:solidFill>
                  <a:srgbClr val="07493C"/>
                </a:solidFill>
              </a:rPr>
              <a:t>Cech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endParaRPr lang="en-US" sz="1600" dirty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Acta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Rras</a:t>
            </a:r>
            <a:r>
              <a:rPr lang="en-US" sz="1600" dirty="0" smtClean="0">
                <a:solidFill>
                  <a:srgbClr val="07493C"/>
                </a:solidFill>
              </a:rPr>
              <a:t>, </a:t>
            </a:r>
            <a:endParaRPr lang="en-US" sz="1600" dirty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Adv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Clin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Exp</a:t>
            </a:r>
            <a:r>
              <a:rPr lang="en-US" sz="1600" dirty="0" smtClean="0">
                <a:solidFill>
                  <a:srgbClr val="07493C"/>
                </a:solidFill>
              </a:rPr>
              <a:t> Med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Am Fam </a:t>
            </a:r>
            <a:r>
              <a:rPr lang="en-US" sz="1600" dirty="0" err="1" smtClean="0">
                <a:solidFill>
                  <a:srgbClr val="07493C"/>
                </a:solidFill>
              </a:rPr>
              <a:t>Phy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Arch </a:t>
            </a:r>
            <a:r>
              <a:rPr lang="en-US" sz="1600" dirty="0" err="1" smtClean="0">
                <a:solidFill>
                  <a:srgbClr val="07493C"/>
                </a:solidFill>
              </a:rPr>
              <a:t>Disord</a:t>
            </a:r>
            <a:r>
              <a:rPr lang="en-US" sz="1600" dirty="0" smtClean="0">
                <a:solidFill>
                  <a:srgbClr val="07493C"/>
                </a:solidFill>
              </a:rPr>
              <a:t> Child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Arthroscopy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Arthroplasty </a:t>
            </a:r>
            <a:r>
              <a:rPr lang="en-US" sz="1600" dirty="0">
                <a:solidFill>
                  <a:srgbClr val="07493C"/>
                </a:solidFill>
              </a:rPr>
              <a:t>today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BMC </a:t>
            </a:r>
            <a:r>
              <a:rPr lang="en-US" sz="1600" dirty="0">
                <a:solidFill>
                  <a:srgbClr val="07493C"/>
                </a:solidFill>
              </a:rPr>
              <a:t>C</a:t>
            </a:r>
            <a:r>
              <a:rPr lang="en-US" sz="1600" dirty="0" smtClean="0">
                <a:solidFill>
                  <a:srgbClr val="07493C"/>
                </a:solidFill>
              </a:rPr>
              <a:t>omp Med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BMC MSK </a:t>
            </a:r>
            <a:r>
              <a:rPr lang="en-US" sz="1600" dirty="0" err="1" smtClean="0">
                <a:solidFill>
                  <a:srgbClr val="07493C"/>
                </a:solidFill>
              </a:rPr>
              <a:t>Disord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Children </a:t>
            </a:r>
            <a:endParaRPr lang="en-US" sz="1600" dirty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Clin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Anat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Clin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Appl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Ther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Curr</a:t>
            </a:r>
            <a:r>
              <a:rPr lang="en-US" sz="1600" dirty="0" smtClean="0">
                <a:solidFill>
                  <a:srgbClr val="07493C"/>
                </a:solidFill>
              </a:rPr>
              <a:t> Rev </a:t>
            </a:r>
            <a:r>
              <a:rPr lang="en-US" sz="1600" dirty="0" err="1" smtClean="0">
                <a:solidFill>
                  <a:srgbClr val="07493C"/>
                </a:solidFill>
              </a:rPr>
              <a:t>Msk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Curr</a:t>
            </a:r>
            <a:r>
              <a:rPr lang="en-US" sz="1600" dirty="0" smtClean="0">
                <a:solidFill>
                  <a:srgbClr val="07493C"/>
                </a:solidFill>
              </a:rPr>
              <a:t> Sports Med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Cytokine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EFORT open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Endo </a:t>
            </a:r>
            <a:r>
              <a:rPr lang="en-US" sz="1600" dirty="0" err="1" smtClean="0">
                <a:solidFill>
                  <a:srgbClr val="07493C"/>
                </a:solidFill>
              </a:rPr>
              <a:t>Metab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Immun</a:t>
            </a:r>
            <a:r>
              <a:rPr lang="en-US" sz="1600" dirty="0" smtClean="0">
                <a:solidFill>
                  <a:srgbClr val="07493C"/>
                </a:solidFill>
              </a:rPr>
              <a:t> Drug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Exp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Ther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Exp</a:t>
            </a:r>
            <a:r>
              <a:rPr lang="en-US" sz="1600" dirty="0" smtClean="0">
                <a:solidFill>
                  <a:srgbClr val="07493C"/>
                </a:solidFill>
              </a:rPr>
              <a:t> Rev Med Pharm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Front Gen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Front </a:t>
            </a:r>
            <a:r>
              <a:rPr lang="en-US" sz="1600" dirty="0" err="1" smtClean="0">
                <a:solidFill>
                  <a:srgbClr val="07493C"/>
                </a:solidFill>
              </a:rPr>
              <a:t>Peds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Front </a:t>
            </a:r>
            <a:r>
              <a:rPr lang="en-US" sz="1600" dirty="0" err="1" smtClean="0">
                <a:solidFill>
                  <a:srgbClr val="07493C"/>
                </a:solidFill>
              </a:rPr>
              <a:t>Surg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Gait Posture</a:t>
            </a:r>
            <a:endParaRPr lang="en-US" sz="1600" dirty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7493C"/>
                </a:solidFill>
              </a:rPr>
              <a:t>Indian J Orth 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7493C"/>
                </a:solidFill>
              </a:rPr>
              <a:t>Int</a:t>
            </a:r>
            <a:r>
              <a:rPr lang="en-US" sz="1600" dirty="0">
                <a:solidFill>
                  <a:srgbClr val="07493C"/>
                </a:solidFill>
              </a:rPr>
              <a:t> Orth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Front </a:t>
            </a:r>
            <a:r>
              <a:rPr lang="en-US" sz="1600" dirty="0">
                <a:solidFill>
                  <a:srgbClr val="07493C"/>
                </a:solidFill>
              </a:rPr>
              <a:t>Gen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JBJS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JBJS Case Con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J </a:t>
            </a:r>
            <a:r>
              <a:rPr lang="en-US" sz="1600" dirty="0" err="1" smtClean="0">
                <a:solidFill>
                  <a:srgbClr val="07493C"/>
                </a:solidFill>
              </a:rPr>
              <a:t>Clin</a:t>
            </a:r>
            <a:r>
              <a:rPr lang="en-US" sz="1600" dirty="0" smtClean="0">
                <a:solidFill>
                  <a:srgbClr val="07493C"/>
                </a:solidFill>
              </a:rPr>
              <a:t> Rheum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J Med </a:t>
            </a:r>
            <a:r>
              <a:rPr lang="en-US" sz="1600" dirty="0" err="1" smtClean="0">
                <a:solidFill>
                  <a:srgbClr val="07493C"/>
                </a:solidFill>
              </a:rPr>
              <a:t>Primatol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J Orth Case Rep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Mymensingh</a:t>
            </a:r>
            <a:r>
              <a:rPr lang="en-US" sz="1600" dirty="0" smtClean="0">
                <a:solidFill>
                  <a:srgbClr val="07493C"/>
                </a:solidFill>
              </a:rPr>
              <a:t> Med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NPG Regen Med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Ped</a:t>
            </a:r>
            <a:r>
              <a:rPr lang="en-US" sz="1600" dirty="0" smtClean="0">
                <a:solidFill>
                  <a:srgbClr val="07493C"/>
                </a:solidFill>
              </a:rPr>
              <a:t> Rep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Sci</a:t>
            </a:r>
            <a:r>
              <a:rPr lang="en-US" sz="1600" dirty="0" smtClean="0">
                <a:solidFill>
                  <a:srgbClr val="07493C"/>
                </a:solidFill>
              </a:rPr>
              <a:t> </a:t>
            </a:r>
            <a:r>
              <a:rPr lang="en-US" sz="1600" dirty="0" err="1" smtClean="0">
                <a:solidFill>
                  <a:srgbClr val="07493C"/>
                </a:solidFill>
              </a:rPr>
              <a:t>Prog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Res SQ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StatPearls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Tissue </a:t>
            </a:r>
            <a:r>
              <a:rPr lang="en-US" sz="1600" dirty="0" err="1" smtClean="0">
                <a:solidFill>
                  <a:srgbClr val="07493C"/>
                </a:solidFill>
              </a:rPr>
              <a:t>Eng</a:t>
            </a:r>
            <a:endParaRPr lang="en-US" sz="1600" dirty="0" smtClean="0">
              <a:solidFill>
                <a:srgbClr val="07493C"/>
              </a:solidFill>
            </a:endParaRP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Vet </a:t>
            </a:r>
            <a:r>
              <a:rPr lang="en-US" sz="1600" dirty="0" err="1" smtClean="0">
                <a:solidFill>
                  <a:srgbClr val="07493C"/>
                </a:solidFill>
              </a:rPr>
              <a:t>Clin</a:t>
            </a:r>
            <a:r>
              <a:rPr lang="en-US" sz="1600" dirty="0" smtClean="0">
                <a:solidFill>
                  <a:srgbClr val="07493C"/>
                </a:solidFill>
              </a:rPr>
              <a:t> NA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7493C"/>
                </a:solidFill>
              </a:rPr>
              <a:t>World J Ortho</a:t>
            </a:r>
          </a:p>
          <a:p>
            <a:pPr lvl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7493C"/>
                </a:solidFill>
              </a:rPr>
              <a:t>Zhonguo</a:t>
            </a:r>
            <a:endParaRPr lang="en-US" sz="1600" dirty="0">
              <a:solidFill>
                <a:srgbClr val="07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(3)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report–8 (5)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(2)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(6)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 (2)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(3)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(1)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 (4)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(8)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 (4)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(10)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(2)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(3)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(5)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4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440" y="1953719"/>
            <a:ext cx="8003811" cy="3992563"/>
          </a:xfrm>
        </p:spPr>
        <p:txBody>
          <a:bodyPr numCol="2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Austria – 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Brazil - 3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China - 4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Germany - 4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India – 3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Japan - 4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Mexico – 2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Poland - 3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Spain – 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Switzerland 7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Taiwan – 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Thailand – 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Turkey - 2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US – 10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 each:</a:t>
            </a:r>
          </a:p>
          <a:p>
            <a:pPr marL="457200" lvl="1" indent="0">
              <a:buNone/>
            </a:pPr>
            <a:r>
              <a:rPr lang="en-US" dirty="0" smtClean="0"/>
              <a:t>Belgium, Canada</a:t>
            </a:r>
            <a:r>
              <a:rPr lang="en-US" dirty="0"/>
              <a:t>, </a:t>
            </a:r>
            <a:r>
              <a:rPr lang="en-US" dirty="0" smtClean="0"/>
              <a:t>Czech, Italy, Israel, Korea, New Zealand, Saudi Arabia, Sweden, UK</a:t>
            </a:r>
          </a:p>
        </p:txBody>
      </p:sp>
    </p:spTree>
    <p:extLst>
      <p:ext uri="{BB962C8B-B14F-4D97-AF65-F5344CB8AC3E}">
        <p14:creationId xmlns:p14="http://schemas.microsoft.com/office/powerpoint/2010/main" val="18409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278" y="1845366"/>
            <a:ext cx="8346973" cy="39925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9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2015067"/>
            <a:ext cx="10879668" cy="3826933"/>
          </a:xfrm>
        </p:spPr>
        <p:txBody>
          <a:bodyPr numCol="2">
            <a:no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Basic/Animal –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report–8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Imaging/Rad Valid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Feature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Outcome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sequelae/adult recon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f/u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– 1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factors/Epidemiology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outcomes  -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measures/QOL 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Comment/Literature rev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case series/Non-op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4389</Words>
  <Application>Microsoft Office PowerPoint</Application>
  <PresentationFormat>Widescreen</PresentationFormat>
  <Paragraphs>432</Paragraphs>
  <Slides>46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Garamond</vt:lpstr>
      <vt:lpstr>Times New Roman</vt:lpstr>
      <vt:lpstr>Office Theme</vt:lpstr>
      <vt:lpstr> Recent Perthes Literature Review</vt:lpstr>
      <vt:lpstr>Search</vt:lpstr>
      <vt:lpstr>Pubmed citations Perthes - 88</vt:lpstr>
      <vt:lpstr>ACL-2238</vt:lpstr>
      <vt:lpstr>Journals</vt:lpstr>
      <vt:lpstr>Article type</vt:lpstr>
      <vt:lpstr>Country</vt:lpstr>
      <vt:lpstr>IPSG</vt:lpstr>
      <vt:lpstr>Article type</vt:lpstr>
      <vt:lpstr>Basic/Animal</vt:lpstr>
      <vt:lpstr>Basic/Animal</vt:lpstr>
      <vt:lpstr>Basic/Animal</vt:lpstr>
      <vt:lpstr>Basic/Animal</vt:lpstr>
      <vt:lpstr>Basic/Animal</vt:lpstr>
      <vt:lpstr>Basic/Animal</vt:lpstr>
      <vt:lpstr>Basic/Animal</vt:lpstr>
      <vt:lpstr>Article type</vt:lpstr>
      <vt:lpstr>Case Reports</vt:lpstr>
      <vt:lpstr>Case Reports</vt:lpstr>
      <vt:lpstr>Article type</vt:lpstr>
      <vt:lpstr>Imaging/Rad Valid</vt:lpstr>
      <vt:lpstr>Rad Feature</vt:lpstr>
      <vt:lpstr>Rads Outcome</vt:lpstr>
      <vt:lpstr>Rads Outcome</vt:lpstr>
      <vt:lpstr>Rads Outcome</vt:lpstr>
      <vt:lpstr>Article type</vt:lpstr>
      <vt:lpstr>Adult Reco</vt:lpstr>
      <vt:lpstr>Long term follow up</vt:lpstr>
      <vt:lpstr>Gait</vt:lpstr>
      <vt:lpstr>Article type</vt:lpstr>
      <vt:lpstr>Patient Factors/Epidemiology</vt:lpstr>
      <vt:lpstr>Patient Factors/Epidemiology</vt:lpstr>
      <vt:lpstr>Article type</vt:lpstr>
      <vt:lpstr>Reviews</vt:lpstr>
      <vt:lpstr>Review</vt:lpstr>
      <vt:lpstr>Article type</vt:lpstr>
      <vt:lpstr>Surgical Techniques</vt:lpstr>
      <vt:lpstr>Surgical Outcomes</vt:lpstr>
      <vt:lpstr>Surgical Outcomes</vt:lpstr>
      <vt:lpstr>Surgical outcomes</vt:lpstr>
      <vt:lpstr>Article type</vt:lpstr>
      <vt:lpstr>PRO/QOL</vt:lpstr>
      <vt:lpstr>Comments, Literature review</vt:lpstr>
      <vt:lpstr>Non-op/Mixed Case series</vt:lpstr>
      <vt:lpstr>Summary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Hyde</dc:creator>
  <cp:lastModifiedBy>Shawn Gilbert</cp:lastModifiedBy>
  <cp:revision>55</cp:revision>
  <dcterms:created xsi:type="dcterms:W3CDTF">2018-08-06T15:23:51Z</dcterms:created>
  <dcterms:modified xsi:type="dcterms:W3CDTF">2024-04-20T17:40:28Z</dcterms:modified>
</cp:coreProperties>
</file>