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84" r:id="rId2"/>
    <p:sldId id="385" r:id="rId3"/>
    <p:sldId id="505" r:id="rId4"/>
    <p:sldId id="481" r:id="rId5"/>
    <p:sldId id="412" r:id="rId6"/>
    <p:sldId id="490" r:id="rId7"/>
    <p:sldId id="499" r:id="rId8"/>
    <p:sldId id="559" r:id="rId9"/>
    <p:sldId id="477" r:id="rId10"/>
    <p:sldId id="478" r:id="rId11"/>
    <p:sldId id="388" r:id="rId12"/>
    <p:sldId id="503" r:id="rId13"/>
    <p:sldId id="482" r:id="rId14"/>
    <p:sldId id="475" r:id="rId15"/>
    <p:sldId id="389" r:id="rId16"/>
    <p:sldId id="501" r:id="rId17"/>
    <p:sldId id="483" r:id="rId18"/>
    <p:sldId id="417" r:id="rId19"/>
    <p:sldId id="484" r:id="rId20"/>
    <p:sldId id="391" r:id="rId21"/>
    <p:sldId id="487" r:id="rId22"/>
    <p:sldId id="510" r:id="rId23"/>
    <p:sldId id="511" r:id="rId24"/>
    <p:sldId id="485" r:id="rId25"/>
    <p:sldId id="488" r:id="rId26"/>
    <p:sldId id="507" r:id="rId27"/>
    <p:sldId id="556" r:id="rId28"/>
    <p:sldId id="508" r:id="rId29"/>
    <p:sldId id="558" r:id="rId30"/>
    <p:sldId id="50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y Kim" initials="HK" lastIdx="5" clrIdx="0">
    <p:extLst>
      <p:ext uri="{19B8F6BF-5375-455C-9EA6-DF929625EA0E}">
        <p15:presenceInfo xmlns:p15="http://schemas.microsoft.com/office/powerpoint/2012/main" userId="S::rshxk@tsrh.org::98632fb2-202f-4ab1-8709-ae7ac0e85a9e" providerId="AD"/>
      </p:ext>
    </p:extLst>
  </p:cmAuthor>
  <p:cmAuthor id="2" name="Molly McGuire" initials="MM" lastIdx="10" clrIdx="1">
    <p:extLst>
      <p:ext uri="{19B8F6BF-5375-455C-9EA6-DF929625EA0E}">
        <p15:presenceInfo xmlns:p15="http://schemas.microsoft.com/office/powerpoint/2012/main" userId="S-1-5-21-25646243-1249589235-1718223645-259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A157"/>
    <a:srgbClr val="07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5E59C9-2151-4CA3-AAFB-33BA59832A4E}" v="28" dt="2024-04-11T19:53:29.11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0731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06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7632"/>
    </p:cViewPr>
  </p:sorterViewPr>
  <p:notesViewPr>
    <p:cSldViewPr snapToGrid="0" snapToObjects="1">
      <p:cViewPr varScale="1">
        <p:scale>
          <a:sx n="69" d="100"/>
          <a:sy n="69" d="100"/>
        </p:scale>
        <p:origin x="190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IPSG Parent-Proxy</a:t>
            </a:r>
            <a:r>
              <a:rPr lang="en-US" baseline="0" dirty="0"/>
              <a:t> Reported PROMIS</a:t>
            </a:r>
            <a:r>
              <a:rPr lang="en-US" sz="1862" b="0" i="0" u="none" strike="noStrike" baseline="0" dirty="0">
                <a:effectLst/>
              </a:rPr>
              <a:t>®</a:t>
            </a:r>
            <a:r>
              <a:rPr lang="en-US" baseline="0" dirty="0"/>
              <a:t> Survey Domain Averages </a:t>
            </a:r>
          </a:p>
          <a:p>
            <a:pPr>
              <a:defRPr/>
            </a:pPr>
            <a:r>
              <a:rPr lang="en-US" baseline="0" dirty="0"/>
              <a:t>at Initial, 3-, 6-, 9- and 12-Month Visits (n=420)</a:t>
            </a:r>
            <a:endParaRPr lang="en-US" dirty="0"/>
          </a:p>
        </c:rich>
      </c:tx>
      <c:layout>
        <c:manualLayout>
          <c:xMode val="edge"/>
          <c:yMode val="edge"/>
          <c:x val="0.2336677139290266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Mobility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5480089-6A4F-4B26-8481-F0411EC1488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A018625E-88A7-44A4-8567-A3366C57BA20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97032ED-EB4B-4163-971C-CC47621F37C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8375BC9-5075-49E4-8993-25A5294391E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0ECEDAA-8AAF-4151-BE30-68D9B63BCC9B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9D4244A-2C71-4495-BE6A-9826A97BB9F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(n=53)</c:v>
                </c:pt>
                <c:pt idx="1">
                  <c:v>3-Month Visit (n=96)</c:v>
                </c:pt>
                <c:pt idx="2">
                  <c:v>6-Month Visit (n=90)</c:v>
                </c:pt>
                <c:pt idx="3">
                  <c:v>9-Month Visit (n=97)</c:v>
                </c:pt>
                <c:pt idx="4">
                  <c:v>12-Month Visit (n=84)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37.908000000000001</c:v>
                </c:pt>
                <c:pt idx="1">
                  <c:v>33.777659574468089</c:v>
                </c:pt>
                <c:pt idx="2">
                  <c:v>37.277528089887632</c:v>
                </c:pt>
                <c:pt idx="3">
                  <c:v>37.39583333333335</c:v>
                </c:pt>
                <c:pt idx="4">
                  <c:v>38.903571428571432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Sheet1!$B$1</c15:f>
                <c15:dlblRangeCache>
                  <c:ptCount val="1"/>
                  <c:pt idx="0">
                    <c:v>Mobility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73D0-4646-9A4D-A78549D5BA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Anxiety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0ADA9C-B978-4435-97CA-BB5706909697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FB270D14-067F-476C-B5DD-6F3EEA24208A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31A3C3D-A74A-4CB7-8C34-03209C6F781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C368CF1-C356-4B3D-AF28-F10479CC587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F509ED3-1FB4-4BF4-B86B-829CFC21348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432BC4C-8147-4273-85E6-64C5C845FF5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(n=53)</c:v>
                </c:pt>
                <c:pt idx="1">
                  <c:v>3-Month Visit (n=96)</c:v>
                </c:pt>
                <c:pt idx="2">
                  <c:v>6-Month Visit (n=90)</c:v>
                </c:pt>
                <c:pt idx="3">
                  <c:v>9-Month Visit (n=97)</c:v>
                </c:pt>
                <c:pt idx="4">
                  <c:v>12-Month Visit (n=84)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48.314893617021269</c:v>
                </c:pt>
                <c:pt idx="1">
                  <c:v>44.61149425287357</c:v>
                </c:pt>
                <c:pt idx="2">
                  <c:v>47.064705882352946</c:v>
                </c:pt>
                <c:pt idx="3">
                  <c:v>45.869318181818187</c:v>
                </c:pt>
                <c:pt idx="4">
                  <c:v>46.262666666666668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Sheet1!$C$1</c15:f>
                <c15:dlblRangeCache>
                  <c:ptCount val="1"/>
                  <c:pt idx="0">
                    <c:v>Anxiety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73D0-4646-9A4D-A78549D5BA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Depresive Symptoms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0A56934-4C0A-48DC-B89C-EBF692AF102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0DACFF36-31BF-4B7C-B2ED-3454633991D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436FBA8-FA68-49E3-97A8-22BC48B2266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7114799-1F8F-4DC3-A5D4-78E2DADFB4F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6A792C5-3C5B-41D7-ACB9-5F4BD353146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495E54F-6F1F-42AF-AC1F-94E753EB1B0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(n=53)</c:v>
                </c:pt>
                <c:pt idx="1">
                  <c:v>3-Month Visit (n=96)</c:v>
                </c:pt>
                <c:pt idx="2">
                  <c:v>6-Month Visit (n=90)</c:v>
                </c:pt>
                <c:pt idx="3">
                  <c:v>9-Month Visit (n=97)</c:v>
                </c:pt>
                <c:pt idx="4">
                  <c:v>12-Month Visit (n=84)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>
                  <c:v>49.774509803921561</c:v>
                </c:pt>
                <c:pt idx="1">
                  <c:v>46.658510638297862</c:v>
                </c:pt>
                <c:pt idx="2">
                  <c:v>47.443333333333328</c:v>
                </c:pt>
                <c:pt idx="3">
                  <c:v>45.892708333333339</c:v>
                </c:pt>
                <c:pt idx="4">
                  <c:v>47.204878048780486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Sheet1!$D$1</c15:f>
                <c15:dlblRangeCache>
                  <c:ptCount val="1"/>
                  <c:pt idx="0">
                    <c:v>Depresive Symptoms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73D0-4646-9A4D-A78549D5BA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Anger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B79FFB0-33E9-40AD-B9B8-3B2F9C74D87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6CE66144-0D23-44EF-81AC-C17F097124AF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971A1D8-56F8-4723-97B9-273A35BA33D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DBF35D2-1DAC-4C91-BC63-303D615D29A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CF8D798-BF43-4D29-B0C1-C03612B1EB4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DD53D9A-E48F-435A-AB94-632C065840F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(n=53)</c:v>
                </c:pt>
                <c:pt idx="1">
                  <c:v>3-Month Visit (n=96)</c:v>
                </c:pt>
                <c:pt idx="2">
                  <c:v>6-Month Visit (n=90)</c:v>
                </c:pt>
                <c:pt idx="3">
                  <c:v>9-Month Visit (n=97)</c:v>
                </c:pt>
                <c:pt idx="4">
                  <c:v>12-Month Visit (n=84)</c:v>
                </c:pt>
              </c:strCache>
            </c:strRef>
          </c:cat>
          <c:val>
            <c:numRef>
              <c:f>Sheet1!$E$2:$E$6</c:f>
              <c:numCache>
                <c:formatCode>0.0</c:formatCode>
                <c:ptCount val="5"/>
                <c:pt idx="0">
                  <c:v>46.693877551020407</c:v>
                </c:pt>
                <c:pt idx="1">
                  <c:v>44.031914893617</c:v>
                </c:pt>
                <c:pt idx="2">
                  <c:v>44.836666666666652</c:v>
                </c:pt>
                <c:pt idx="3">
                  <c:v>43.566315789473656</c:v>
                </c:pt>
                <c:pt idx="4">
                  <c:v>43.623170731707312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Sheet1!$E$1</c15:f>
                <c15:dlblRangeCache>
                  <c:ptCount val="1"/>
                  <c:pt idx="0">
                    <c:v>Anger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73D0-4646-9A4D-A78549D5BA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Fatigue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DE4F26B-7EDF-4CA9-B637-293E6FE1A272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903BEB4B-699B-441A-9465-576B85D57AB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B97B907-389C-4CAE-96C5-78D9C56F5FC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B693C7F-A757-4F6B-BAA8-84D7FAD5D65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3C5243E-AFFC-41DA-B8FC-BDD110D4734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4D25BC1-85AF-4B85-B3C2-227F9A380AB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(n=53)</c:v>
                </c:pt>
                <c:pt idx="1">
                  <c:v>3-Month Visit (n=96)</c:v>
                </c:pt>
                <c:pt idx="2">
                  <c:v>6-Month Visit (n=90)</c:v>
                </c:pt>
                <c:pt idx="3">
                  <c:v>9-Month Visit (n=97)</c:v>
                </c:pt>
                <c:pt idx="4">
                  <c:v>12-Month Visit (n=84)</c:v>
                </c:pt>
              </c:strCache>
            </c:strRef>
          </c:cat>
          <c:val>
            <c:numRef>
              <c:f>Sheet1!$F$2:$F$6</c:f>
              <c:numCache>
                <c:formatCode>0.0</c:formatCode>
                <c:ptCount val="5"/>
                <c:pt idx="0">
                  <c:v>44.238775510204079</c:v>
                </c:pt>
                <c:pt idx="1">
                  <c:v>42.932978723404254</c:v>
                </c:pt>
                <c:pt idx="2">
                  <c:v>43.469662921348323</c:v>
                </c:pt>
                <c:pt idx="3">
                  <c:v>40.336170212765971</c:v>
                </c:pt>
                <c:pt idx="4">
                  <c:v>41.992592592592587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Sheet1!$F$1</c15:f>
                <c15:dlblRangeCache>
                  <c:ptCount val="1"/>
                  <c:pt idx="0">
                    <c:v>Fatigue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73D0-4646-9A4D-A78549D5BA0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Pain Interference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3D84D61-FD47-404E-8B5F-E3A76C66AD57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E998C249-0CE5-4123-8757-69056B351DE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5EDADA6-A51E-4CFA-BE9F-1EC711D9256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4B2D0E-9081-4890-89D5-D1617D65D99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4B9E879-FAF5-44EC-AD5D-CE76A3872D5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22852B2-755F-4BC2-B982-D0C11EA020A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(n=53)</c:v>
                </c:pt>
                <c:pt idx="1">
                  <c:v>3-Month Visit (n=96)</c:v>
                </c:pt>
                <c:pt idx="2">
                  <c:v>6-Month Visit (n=90)</c:v>
                </c:pt>
                <c:pt idx="3">
                  <c:v>9-Month Visit (n=97)</c:v>
                </c:pt>
                <c:pt idx="4">
                  <c:v>12-Month Visit (n=84)</c:v>
                </c:pt>
              </c:strCache>
            </c:strRef>
          </c:cat>
          <c:val>
            <c:numRef>
              <c:f>Sheet1!$G$2:$G$6</c:f>
              <c:numCache>
                <c:formatCode>0.0</c:formatCode>
                <c:ptCount val="5"/>
                <c:pt idx="0">
                  <c:v>52.320000000000007</c:v>
                </c:pt>
                <c:pt idx="1">
                  <c:v>49.795744680851072</c:v>
                </c:pt>
                <c:pt idx="2">
                  <c:v>51.074157303370804</c:v>
                </c:pt>
                <c:pt idx="3">
                  <c:v>48.501063829787235</c:v>
                </c:pt>
                <c:pt idx="4">
                  <c:v>48.216250000000016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Sheet1!$G$1</c15:f>
                <c15:dlblRangeCache>
                  <c:ptCount val="1"/>
                  <c:pt idx="0">
                    <c:v>Pain Interference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73D0-4646-9A4D-A78549D5BA0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Peer Relationships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2646568-CA88-461F-953D-DDE7F4922D53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767BFD2B-05EA-40AC-8D88-E2E8B1DFEC6F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5C10A47-98AA-4224-AE7A-C5ADD9FA498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7E5EAE9-98C1-42EA-8A6F-246237EB9BE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C8A233A-757F-487E-BD96-A39053DCEC0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479B419-E0FB-48F4-AE2C-7BA7B97E10C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(n=53)</c:v>
                </c:pt>
                <c:pt idx="1">
                  <c:v>3-Month Visit (n=96)</c:v>
                </c:pt>
                <c:pt idx="2">
                  <c:v>6-Month Visit (n=90)</c:v>
                </c:pt>
                <c:pt idx="3">
                  <c:v>9-Month Visit (n=97)</c:v>
                </c:pt>
                <c:pt idx="4">
                  <c:v>12-Month Visit (n=84)</c:v>
                </c:pt>
              </c:strCache>
            </c:strRef>
          </c:cat>
          <c:val>
            <c:numRef>
              <c:f>Sheet1!$H$2:$H$6</c:f>
              <c:numCache>
                <c:formatCode>0.0</c:formatCode>
                <c:ptCount val="5"/>
                <c:pt idx="0">
                  <c:v>53.108163265306111</c:v>
                </c:pt>
                <c:pt idx="1">
                  <c:v>52.374468085106379</c:v>
                </c:pt>
                <c:pt idx="2">
                  <c:v>52.465168539325838</c:v>
                </c:pt>
                <c:pt idx="3">
                  <c:v>51.539361702127657</c:v>
                </c:pt>
                <c:pt idx="4">
                  <c:v>51.368749999999999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Sheet1!$H$1</c15:f>
                <c15:dlblRangeCache>
                  <c:ptCount val="1"/>
                  <c:pt idx="0">
                    <c:v>Peer Relationships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73D0-4646-9A4D-A78549D5B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669224"/>
        <c:axId val="486606864"/>
      </c:barChart>
      <c:catAx>
        <c:axId val="49866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06864"/>
        <c:crosses val="autoZero"/>
        <c:auto val="1"/>
        <c:lblAlgn val="ctr"/>
        <c:lblOffset val="100"/>
        <c:noMultiLvlLbl val="0"/>
      </c:catAx>
      <c:valAx>
        <c:axId val="48660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669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IPSG Pediatric</a:t>
            </a:r>
            <a:r>
              <a:rPr lang="en-US" baseline="0" dirty="0"/>
              <a:t> Self-Reported PROMIS</a:t>
            </a:r>
            <a:r>
              <a:rPr lang="en-US" sz="1862" b="0" i="0" u="none" strike="noStrike" baseline="0" dirty="0">
                <a:effectLst/>
              </a:rPr>
              <a:t>®</a:t>
            </a:r>
            <a:r>
              <a:rPr lang="en-US" baseline="0" dirty="0"/>
              <a:t> Survey Domain Averages </a:t>
            </a:r>
          </a:p>
          <a:p>
            <a:pPr>
              <a:defRPr/>
            </a:pPr>
            <a:r>
              <a:rPr lang="en-US" baseline="0" dirty="0"/>
              <a:t>at Initial, 3-, 6-, 9-, and 12-Month Visits (n=185)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Mobility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B7FBE3E-6433-45C2-A31E-7A10B42D351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F351698B-3C67-47F1-81A2-0A9338E1CA33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56FA-4B6D-A15F-3678F3C6A19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6B18EE9-224F-4A39-A17A-E45F6D5F9BB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56FA-4B6D-A15F-3678F3C6A19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E2BDCB5-F056-4479-85E0-13F017AE967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56FA-4B6D-A15F-3678F3C6A19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26A164F-2081-4036-9D71-EAF4F05F9CF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56FA-4B6D-A15F-3678F3C6A19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6F6796F-EDBD-4937-9E45-EFA5542FA2E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(n=21)</c:v>
                </c:pt>
                <c:pt idx="1">
                  <c:v>3-Month Visit (n=40)</c:v>
                </c:pt>
                <c:pt idx="2">
                  <c:v>6-Month Visit (n=34)</c:v>
                </c:pt>
                <c:pt idx="3">
                  <c:v>9-Month Visit (n=42)</c:v>
                </c:pt>
                <c:pt idx="4">
                  <c:v>12-Month Visit (n=48)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32.780952380952385</c:v>
                </c:pt>
                <c:pt idx="1">
                  <c:v>32.330769230769228</c:v>
                </c:pt>
                <c:pt idx="2">
                  <c:v>33.564705882352939</c:v>
                </c:pt>
                <c:pt idx="3">
                  <c:v>36.830952380952375</c:v>
                </c:pt>
                <c:pt idx="4">
                  <c:v>38.197872340425526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Sheet1!$B$1</c15:f>
                <c15:dlblRangeCache>
                  <c:ptCount val="1"/>
                  <c:pt idx="0">
                    <c:v>Mobility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73D0-4646-9A4D-A78549D5BA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Anxiety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8F0C50B-0FEC-4479-92E2-7A06274DD6D3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71CE74AA-F8A0-4AA6-A928-75B1E6D0F25D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56FA-4B6D-A15F-3678F3C6A19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C1945DB-8D14-45CA-9DFE-DA159B2F2D9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56FA-4B6D-A15F-3678F3C6A19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6119D03-5C3A-401D-BE4A-833154642CC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56FA-4B6D-A15F-3678F3C6A19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F378CD5-ABC0-49E4-AE9F-EBD29B1C3D7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56FA-4B6D-A15F-3678F3C6A19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6C6D3C8-C6E8-485E-BC23-BDABF8F11BF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(n=21)</c:v>
                </c:pt>
                <c:pt idx="1">
                  <c:v>3-Month Visit (n=40)</c:v>
                </c:pt>
                <c:pt idx="2">
                  <c:v>6-Month Visit (n=34)</c:v>
                </c:pt>
                <c:pt idx="3">
                  <c:v>9-Month Visit (n=42)</c:v>
                </c:pt>
                <c:pt idx="4">
                  <c:v>12-Month Visit (n=48)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46.873333333333328</c:v>
                </c:pt>
                <c:pt idx="1">
                  <c:v>41.247058823529407</c:v>
                </c:pt>
                <c:pt idx="2">
                  <c:v>43.24</c:v>
                </c:pt>
                <c:pt idx="3">
                  <c:v>41.225641025641025</c:v>
                </c:pt>
                <c:pt idx="4">
                  <c:v>39.670731707317074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Sheet1!$C$1</c15:f>
                <c15:dlblRangeCache>
                  <c:ptCount val="1"/>
                  <c:pt idx="0">
                    <c:v>Anxiety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73D0-4646-9A4D-A78549D5BA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Depresive Symptoms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0E55A69-C8EB-4604-A4EE-2E95F659B00B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346A2F75-5FF4-4FBB-820E-91345307E656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56FA-4B6D-A15F-3678F3C6A19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A402C37-D94F-40B8-999B-52528735C28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56FA-4B6D-A15F-3678F3C6A19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8901321-AB1C-4393-B3D3-A806CA4EF9F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56FA-4B6D-A15F-3678F3C6A19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C7BB2FB-BCE7-4D37-8F9E-0A838A2A538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56FA-4B6D-A15F-3678F3C6A19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DDE3477-0ABC-449D-BA39-98A6B855182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(n=21)</c:v>
                </c:pt>
                <c:pt idx="1">
                  <c:v>3-Month Visit (n=40)</c:v>
                </c:pt>
                <c:pt idx="2">
                  <c:v>6-Month Visit (n=34)</c:v>
                </c:pt>
                <c:pt idx="3">
                  <c:v>9-Month Visit (n=42)</c:v>
                </c:pt>
                <c:pt idx="4">
                  <c:v>12-Month Visit (n=48)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>
                  <c:v>49.424999999999997</c:v>
                </c:pt>
                <c:pt idx="1">
                  <c:v>42.997435897435913</c:v>
                </c:pt>
                <c:pt idx="2">
                  <c:v>44.176470588235297</c:v>
                </c:pt>
                <c:pt idx="3">
                  <c:v>43.171428571428571</c:v>
                </c:pt>
                <c:pt idx="4">
                  <c:v>42.491489361702129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Sheet1!$D$1</c15:f>
                <c15:dlblRangeCache>
                  <c:ptCount val="1"/>
                  <c:pt idx="0">
                    <c:v>Depresive Symptoms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73D0-4646-9A4D-A78549D5BA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Anger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4A03141-0AF8-467F-A481-DD4D64C30748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310CB201-35A4-413E-9F0F-03AE78316E5C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C837CDB-85A5-49BB-8A3F-C84FE65231B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7412727-3A67-404E-B958-6ACA4AA51A9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8AB0231-375B-40EE-B5EE-81259C09092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9AAC68E-5F8C-4987-A4ED-7E7A5B29CA3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(n=21)</c:v>
                </c:pt>
                <c:pt idx="1">
                  <c:v>3-Month Visit (n=40)</c:v>
                </c:pt>
                <c:pt idx="2">
                  <c:v>6-Month Visit (n=34)</c:v>
                </c:pt>
                <c:pt idx="3">
                  <c:v>9-Month Visit (n=42)</c:v>
                </c:pt>
                <c:pt idx="4">
                  <c:v>12-Month Visit (n=48)</c:v>
                </c:pt>
              </c:strCache>
            </c:strRef>
          </c:cat>
          <c:val>
            <c:numRef>
              <c:f>Sheet1!$E$2:$E$6</c:f>
              <c:numCache>
                <c:formatCode>0.0</c:formatCode>
                <c:ptCount val="5"/>
                <c:pt idx="0">
                  <c:v>45.610526315789478</c:v>
                </c:pt>
                <c:pt idx="1">
                  <c:v>43.05641025641026</c:v>
                </c:pt>
                <c:pt idx="2">
                  <c:v>44.64411764705882</c:v>
                </c:pt>
                <c:pt idx="3">
                  <c:v>44.730952380952381</c:v>
                </c:pt>
                <c:pt idx="4">
                  <c:v>41.659574468085097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Sheet1!$E$1</c15:f>
                <c15:dlblRangeCache>
                  <c:ptCount val="1"/>
                  <c:pt idx="0">
                    <c:v>Anger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73D0-4646-9A4D-A78549D5BA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Fatigue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5319412-BB6A-48AE-9089-341C2F2E4E8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D40C53E1-6580-47FB-8E96-DAEBBE913197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2F22EC9-9B6E-490B-8A0C-8199A996181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3B7AB43-FA6C-4BB8-8D8C-D304FC5DD8B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F51C155-11B3-4AFA-8644-16751913EF0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CB5BC5B-DE52-4859-A327-5A43DAFA7E5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(n=21)</c:v>
                </c:pt>
                <c:pt idx="1">
                  <c:v>3-Month Visit (n=40)</c:v>
                </c:pt>
                <c:pt idx="2">
                  <c:v>6-Month Visit (n=34)</c:v>
                </c:pt>
                <c:pt idx="3">
                  <c:v>9-Month Visit (n=42)</c:v>
                </c:pt>
                <c:pt idx="4">
                  <c:v>12-Month Visit (n=48)</c:v>
                </c:pt>
              </c:strCache>
            </c:strRef>
          </c:cat>
          <c:val>
            <c:numRef>
              <c:f>Sheet1!$F$2:$F$6</c:f>
              <c:numCache>
                <c:formatCode>0.0</c:formatCode>
                <c:ptCount val="5"/>
                <c:pt idx="0">
                  <c:v>41.084210526315793</c:v>
                </c:pt>
                <c:pt idx="1">
                  <c:v>37.982051282051273</c:v>
                </c:pt>
                <c:pt idx="2">
                  <c:v>40.982352941176465</c:v>
                </c:pt>
                <c:pt idx="3">
                  <c:v>39.495238095238093</c:v>
                </c:pt>
                <c:pt idx="4">
                  <c:v>37.934042553191482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Sheet1!$F$1</c15:f>
                <c15:dlblRangeCache>
                  <c:ptCount val="1"/>
                  <c:pt idx="0">
                    <c:v>Fatigue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73D0-4646-9A4D-A78549D5BA0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Pain Interference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033984B-0C02-4C38-B496-EFAB8153E196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C8C29CA4-9EAD-40D3-8804-1B7076E2606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5604777-79DF-4DE9-A429-A157B76FA1E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3E7726C-7196-4DC5-ACBF-97AABA1B727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B69D625-4777-4E6A-A5C2-00AE5BAE3A1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E9F7A6A-7428-413E-B2F8-EDA34B99BD2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(n=21)</c:v>
                </c:pt>
                <c:pt idx="1">
                  <c:v>3-Month Visit (n=40)</c:v>
                </c:pt>
                <c:pt idx="2">
                  <c:v>6-Month Visit (n=34)</c:v>
                </c:pt>
                <c:pt idx="3">
                  <c:v>9-Month Visit (n=42)</c:v>
                </c:pt>
                <c:pt idx="4">
                  <c:v>12-Month Visit (n=48)</c:v>
                </c:pt>
              </c:strCache>
            </c:strRef>
          </c:cat>
          <c:val>
            <c:numRef>
              <c:f>Sheet1!$G$2:$G$6</c:f>
              <c:numCache>
                <c:formatCode>0.0</c:formatCode>
                <c:ptCount val="5"/>
                <c:pt idx="0">
                  <c:v>52.847619047619048</c:v>
                </c:pt>
                <c:pt idx="1">
                  <c:v>46.495263157894733</c:v>
                </c:pt>
                <c:pt idx="2">
                  <c:v>47.660606060606057</c:v>
                </c:pt>
                <c:pt idx="3">
                  <c:v>46.357142857142861</c:v>
                </c:pt>
                <c:pt idx="4">
                  <c:v>44.365957446808515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Sheet1!$G$1</c15:f>
                <c15:dlblRangeCache>
                  <c:ptCount val="1"/>
                  <c:pt idx="0">
                    <c:v>Pain Interference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73D0-4646-9A4D-A78549D5BA0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Peer Relationships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7CD9998-825A-42FC-A472-07E489048AF1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DB8B7A1D-5666-4BBA-B57D-C4F33CC9F767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ADDC8E7-9653-45A4-B795-8C731CE2CF9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D46C9C8-7815-44BC-B3C2-32A8827C721B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EC5134B-A80F-472A-BFEE-FB38F8372BA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587ABF7-B084-44C4-B18F-68EA39941D7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(n=21)</c:v>
                </c:pt>
                <c:pt idx="1">
                  <c:v>3-Month Visit (n=40)</c:v>
                </c:pt>
                <c:pt idx="2">
                  <c:v>6-Month Visit (n=34)</c:v>
                </c:pt>
                <c:pt idx="3">
                  <c:v>9-Month Visit (n=42)</c:v>
                </c:pt>
                <c:pt idx="4">
                  <c:v>12-Month Visit (n=48)</c:v>
                </c:pt>
              </c:strCache>
            </c:strRef>
          </c:cat>
          <c:val>
            <c:numRef>
              <c:f>Sheet1!$H$2:$H$6</c:f>
              <c:numCache>
                <c:formatCode>0.0</c:formatCode>
                <c:ptCount val="5"/>
                <c:pt idx="0">
                  <c:v>50.836842105263159</c:v>
                </c:pt>
                <c:pt idx="1">
                  <c:v>53.264102564102572</c:v>
                </c:pt>
                <c:pt idx="2">
                  <c:v>53.1070588235294</c:v>
                </c:pt>
                <c:pt idx="3">
                  <c:v>50.231666666666655</c:v>
                </c:pt>
                <c:pt idx="4">
                  <c:v>53.107234042553202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Sheet1!$H$1</c15:f>
                <c15:dlblRangeCache>
                  <c:ptCount val="1"/>
                  <c:pt idx="0">
                    <c:v>Peer Relationships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73D0-4646-9A4D-A78549D5B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669224"/>
        <c:axId val="486606864"/>
      </c:barChart>
      <c:catAx>
        <c:axId val="49866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06864"/>
        <c:crosses val="autoZero"/>
        <c:auto val="1"/>
        <c:lblAlgn val="ctr"/>
        <c:lblOffset val="100"/>
        <c:noMultiLvlLbl val="0"/>
      </c:catAx>
      <c:valAx>
        <c:axId val="48660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669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EC24A-46D9-43AD-98B4-6E1C517A4B3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48DEE5-BCFB-4C8D-8F8E-68AA22B2D1A0}">
      <dgm:prSet phldrT="[Text]"/>
      <dgm:spPr/>
      <dgm:t>
        <a:bodyPr/>
        <a:lstStyle/>
        <a:p>
          <a:r>
            <a:rPr lang="en-US" dirty="0"/>
            <a:t>Over 800 initial, 3-,6-,9-, and 12-month visits completed for all enrolled participants</a:t>
          </a:r>
        </a:p>
      </dgm:t>
    </dgm:pt>
    <dgm:pt modelId="{C68BCD52-6AB3-4472-BD3D-B318DA5C352B}" type="parTrans" cxnId="{1C4DAB17-627D-49D4-B4ED-61A021427AD3}">
      <dgm:prSet/>
      <dgm:spPr/>
      <dgm:t>
        <a:bodyPr/>
        <a:lstStyle/>
        <a:p>
          <a:endParaRPr lang="en-US"/>
        </a:p>
      </dgm:t>
    </dgm:pt>
    <dgm:pt modelId="{88FE5B48-3BB2-4E8F-B561-82D70EA9B2E3}" type="sibTrans" cxnId="{1C4DAB17-627D-49D4-B4ED-61A021427AD3}">
      <dgm:prSet/>
      <dgm:spPr/>
      <dgm:t>
        <a:bodyPr/>
        <a:lstStyle/>
        <a:p>
          <a:endParaRPr lang="en-US"/>
        </a:p>
      </dgm:t>
    </dgm:pt>
    <dgm:pt modelId="{B21F281F-6F99-4B31-A9F5-82F8199C7CAA}">
      <dgm:prSet phldrT="[Text]"/>
      <dgm:spPr/>
      <dgm:t>
        <a:bodyPr/>
        <a:lstStyle/>
        <a:p>
          <a:r>
            <a:rPr lang="en-US" dirty="0"/>
            <a:t>&gt;2400 visits where PROMIS was administered</a:t>
          </a:r>
        </a:p>
      </dgm:t>
    </dgm:pt>
    <dgm:pt modelId="{93AA72D4-D9AF-4BC9-B4B0-6AD8426FA8AE}" type="parTrans" cxnId="{46D9F253-3529-4A92-80AB-5D3C5DE1A50B}">
      <dgm:prSet/>
      <dgm:spPr/>
      <dgm:t>
        <a:bodyPr/>
        <a:lstStyle/>
        <a:p>
          <a:endParaRPr lang="en-US"/>
        </a:p>
      </dgm:t>
    </dgm:pt>
    <dgm:pt modelId="{721EE0F8-4966-4D58-8809-F34D70D94B15}" type="sibTrans" cxnId="{46D9F253-3529-4A92-80AB-5D3C5DE1A50B}">
      <dgm:prSet/>
      <dgm:spPr/>
      <dgm:t>
        <a:bodyPr/>
        <a:lstStyle/>
        <a:p>
          <a:endParaRPr lang="en-US"/>
        </a:p>
      </dgm:t>
    </dgm:pt>
    <dgm:pt modelId="{35FBACC6-2E13-4F8E-92D2-7D79837CD5B7}">
      <dgm:prSet phldrT="[Text]"/>
      <dgm:spPr/>
      <dgm:t>
        <a:bodyPr/>
        <a:lstStyle/>
        <a:p>
          <a:r>
            <a:rPr lang="en-US" dirty="0"/>
            <a:t>1010 Proxy surveys (&lt;8yrs old)</a:t>
          </a:r>
        </a:p>
        <a:p>
          <a:r>
            <a:rPr lang="en-US" dirty="0"/>
            <a:t> 1397 Self-reported surveys (&gt;8ys old)</a:t>
          </a:r>
        </a:p>
      </dgm:t>
    </dgm:pt>
    <dgm:pt modelId="{F0F063D4-8B02-4000-ABF4-190957624B47}" type="parTrans" cxnId="{106C1CBA-C8E7-4FD4-9594-F8443935E124}">
      <dgm:prSet/>
      <dgm:spPr/>
      <dgm:t>
        <a:bodyPr/>
        <a:lstStyle/>
        <a:p>
          <a:endParaRPr lang="en-US"/>
        </a:p>
      </dgm:t>
    </dgm:pt>
    <dgm:pt modelId="{105EA4F4-71E1-4A3C-B53E-8A6E37D63C17}" type="sibTrans" cxnId="{106C1CBA-C8E7-4FD4-9594-F8443935E124}">
      <dgm:prSet/>
      <dgm:spPr/>
      <dgm:t>
        <a:bodyPr/>
        <a:lstStyle/>
        <a:p>
          <a:endParaRPr lang="en-US"/>
        </a:p>
      </dgm:t>
    </dgm:pt>
    <dgm:pt modelId="{B913D5FE-281B-42E0-8D65-909FC9CD5C9A}" type="pres">
      <dgm:prSet presAssocID="{7BEEC24A-46D9-43AD-98B4-6E1C517A4B30}" presName="outerComposite" presStyleCnt="0">
        <dgm:presLayoutVars>
          <dgm:chMax val="5"/>
          <dgm:dir/>
          <dgm:resizeHandles val="exact"/>
        </dgm:presLayoutVars>
      </dgm:prSet>
      <dgm:spPr/>
    </dgm:pt>
    <dgm:pt modelId="{097AF45B-1654-4604-A5B1-54D9A7D70ABF}" type="pres">
      <dgm:prSet presAssocID="{7BEEC24A-46D9-43AD-98B4-6E1C517A4B30}" presName="dummyMaxCanvas" presStyleCnt="0">
        <dgm:presLayoutVars/>
      </dgm:prSet>
      <dgm:spPr/>
    </dgm:pt>
    <dgm:pt modelId="{E7F7B1FD-AB75-4AA5-A2D8-B85804F504C9}" type="pres">
      <dgm:prSet presAssocID="{7BEEC24A-46D9-43AD-98B4-6E1C517A4B30}" presName="ThreeNodes_1" presStyleLbl="node1" presStyleIdx="0" presStyleCnt="3">
        <dgm:presLayoutVars>
          <dgm:bulletEnabled val="1"/>
        </dgm:presLayoutVars>
      </dgm:prSet>
      <dgm:spPr/>
    </dgm:pt>
    <dgm:pt modelId="{2546BB5C-789B-43AA-B438-FF393F689319}" type="pres">
      <dgm:prSet presAssocID="{7BEEC24A-46D9-43AD-98B4-6E1C517A4B30}" presName="ThreeNodes_2" presStyleLbl="node1" presStyleIdx="1" presStyleCnt="3">
        <dgm:presLayoutVars>
          <dgm:bulletEnabled val="1"/>
        </dgm:presLayoutVars>
      </dgm:prSet>
      <dgm:spPr/>
    </dgm:pt>
    <dgm:pt modelId="{E34F5CD0-BABD-4F27-8EDD-FC0737EC019E}" type="pres">
      <dgm:prSet presAssocID="{7BEEC24A-46D9-43AD-98B4-6E1C517A4B30}" presName="ThreeNodes_3" presStyleLbl="node1" presStyleIdx="2" presStyleCnt="3">
        <dgm:presLayoutVars>
          <dgm:bulletEnabled val="1"/>
        </dgm:presLayoutVars>
      </dgm:prSet>
      <dgm:spPr/>
    </dgm:pt>
    <dgm:pt modelId="{1D24E1A4-B3FA-4F95-A4D9-0E0B041246ED}" type="pres">
      <dgm:prSet presAssocID="{7BEEC24A-46D9-43AD-98B4-6E1C517A4B30}" presName="ThreeConn_1-2" presStyleLbl="fgAccFollowNode1" presStyleIdx="0" presStyleCnt="2">
        <dgm:presLayoutVars>
          <dgm:bulletEnabled val="1"/>
        </dgm:presLayoutVars>
      </dgm:prSet>
      <dgm:spPr/>
    </dgm:pt>
    <dgm:pt modelId="{AC068EF2-3A61-4D52-96E9-AAD647EAD7A0}" type="pres">
      <dgm:prSet presAssocID="{7BEEC24A-46D9-43AD-98B4-6E1C517A4B30}" presName="ThreeConn_2-3" presStyleLbl="fgAccFollowNode1" presStyleIdx="1" presStyleCnt="2">
        <dgm:presLayoutVars>
          <dgm:bulletEnabled val="1"/>
        </dgm:presLayoutVars>
      </dgm:prSet>
      <dgm:spPr/>
    </dgm:pt>
    <dgm:pt modelId="{F38BDF47-6FAB-4B0C-9D39-8A4340C60A17}" type="pres">
      <dgm:prSet presAssocID="{7BEEC24A-46D9-43AD-98B4-6E1C517A4B30}" presName="ThreeNodes_1_text" presStyleLbl="node1" presStyleIdx="2" presStyleCnt="3">
        <dgm:presLayoutVars>
          <dgm:bulletEnabled val="1"/>
        </dgm:presLayoutVars>
      </dgm:prSet>
      <dgm:spPr/>
    </dgm:pt>
    <dgm:pt modelId="{44D07440-F61A-460D-892C-FCE0A0EE0C0C}" type="pres">
      <dgm:prSet presAssocID="{7BEEC24A-46D9-43AD-98B4-6E1C517A4B30}" presName="ThreeNodes_2_text" presStyleLbl="node1" presStyleIdx="2" presStyleCnt="3">
        <dgm:presLayoutVars>
          <dgm:bulletEnabled val="1"/>
        </dgm:presLayoutVars>
      </dgm:prSet>
      <dgm:spPr/>
    </dgm:pt>
    <dgm:pt modelId="{3CD4496B-08D5-4682-A30B-A9C3250C44D0}" type="pres">
      <dgm:prSet presAssocID="{7BEEC24A-46D9-43AD-98B4-6E1C517A4B3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3BF6F04-913C-4B74-9F9B-8B05310F36E0}" type="presOf" srcId="{7BEEC24A-46D9-43AD-98B4-6E1C517A4B30}" destId="{B913D5FE-281B-42E0-8D65-909FC9CD5C9A}" srcOrd="0" destOrd="0" presId="urn:microsoft.com/office/officeart/2005/8/layout/vProcess5"/>
    <dgm:cxn modelId="{A0600512-2DCA-46E9-888E-2B326B5CCA70}" type="presOf" srcId="{4748DEE5-BCFB-4C8D-8F8E-68AA22B2D1A0}" destId="{E7F7B1FD-AB75-4AA5-A2D8-B85804F504C9}" srcOrd="0" destOrd="0" presId="urn:microsoft.com/office/officeart/2005/8/layout/vProcess5"/>
    <dgm:cxn modelId="{1C4DAB17-627D-49D4-B4ED-61A021427AD3}" srcId="{7BEEC24A-46D9-43AD-98B4-6E1C517A4B30}" destId="{4748DEE5-BCFB-4C8D-8F8E-68AA22B2D1A0}" srcOrd="0" destOrd="0" parTransId="{C68BCD52-6AB3-4472-BD3D-B318DA5C352B}" sibTransId="{88FE5B48-3BB2-4E8F-B561-82D70EA9B2E3}"/>
    <dgm:cxn modelId="{0292F018-8060-44E0-A86C-35CD422BDB06}" type="presOf" srcId="{4748DEE5-BCFB-4C8D-8F8E-68AA22B2D1A0}" destId="{F38BDF47-6FAB-4B0C-9D39-8A4340C60A17}" srcOrd="1" destOrd="0" presId="urn:microsoft.com/office/officeart/2005/8/layout/vProcess5"/>
    <dgm:cxn modelId="{BD6DD333-971D-4645-A0D8-BE8D38B7A8B9}" type="presOf" srcId="{721EE0F8-4966-4D58-8809-F34D70D94B15}" destId="{AC068EF2-3A61-4D52-96E9-AAD647EAD7A0}" srcOrd="0" destOrd="0" presId="urn:microsoft.com/office/officeart/2005/8/layout/vProcess5"/>
    <dgm:cxn modelId="{B75FBC41-54A5-4095-A57F-400B584FA27C}" type="presOf" srcId="{B21F281F-6F99-4B31-A9F5-82F8199C7CAA}" destId="{2546BB5C-789B-43AA-B438-FF393F689319}" srcOrd="0" destOrd="0" presId="urn:microsoft.com/office/officeart/2005/8/layout/vProcess5"/>
    <dgm:cxn modelId="{0CB39A62-545C-424B-A32E-B130063085DE}" type="presOf" srcId="{35FBACC6-2E13-4F8E-92D2-7D79837CD5B7}" destId="{E34F5CD0-BABD-4F27-8EDD-FC0737EC019E}" srcOrd="0" destOrd="0" presId="urn:microsoft.com/office/officeart/2005/8/layout/vProcess5"/>
    <dgm:cxn modelId="{7C280343-499C-42D6-B156-668AE48AA1EA}" type="presOf" srcId="{B21F281F-6F99-4B31-A9F5-82F8199C7CAA}" destId="{44D07440-F61A-460D-892C-FCE0A0EE0C0C}" srcOrd="1" destOrd="0" presId="urn:microsoft.com/office/officeart/2005/8/layout/vProcess5"/>
    <dgm:cxn modelId="{46D9F253-3529-4A92-80AB-5D3C5DE1A50B}" srcId="{7BEEC24A-46D9-43AD-98B4-6E1C517A4B30}" destId="{B21F281F-6F99-4B31-A9F5-82F8199C7CAA}" srcOrd="1" destOrd="0" parTransId="{93AA72D4-D9AF-4BC9-B4B0-6AD8426FA8AE}" sibTransId="{721EE0F8-4966-4D58-8809-F34D70D94B15}"/>
    <dgm:cxn modelId="{5D69F081-8869-4036-AF71-3268CA311A07}" type="presOf" srcId="{35FBACC6-2E13-4F8E-92D2-7D79837CD5B7}" destId="{3CD4496B-08D5-4682-A30B-A9C3250C44D0}" srcOrd="1" destOrd="0" presId="urn:microsoft.com/office/officeart/2005/8/layout/vProcess5"/>
    <dgm:cxn modelId="{106C1CBA-C8E7-4FD4-9594-F8443935E124}" srcId="{7BEEC24A-46D9-43AD-98B4-6E1C517A4B30}" destId="{35FBACC6-2E13-4F8E-92D2-7D79837CD5B7}" srcOrd="2" destOrd="0" parTransId="{F0F063D4-8B02-4000-ABF4-190957624B47}" sibTransId="{105EA4F4-71E1-4A3C-B53E-8A6E37D63C17}"/>
    <dgm:cxn modelId="{DEA153D2-A8EB-45FE-81A0-930E8A21850F}" type="presOf" srcId="{88FE5B48-3BB2-4E8F-B561-82D70EA9B2E3}" destId="{1D24E1A4-B3FA-4F95-A4D9-0E0B041246ED}" srcOrd="0" destOrd="0" presId="urn:microsoft.com/office/officeart/2005/8/layout/vProcess5"/>
    <dgm:cxn modelId="{84F7E3D6-98B8-4E89-A2EE-9C372309F16D}" type="presParOf" srcId="{B913D5FE-281B-42E0-8D65-909FC9CD5C9A}" destId="{097AF45B-1654-4604-A5B1-54D9A7D70ABF}" srcOrd="0" destOrd="0" presId="urn:microsoft.com/office/officeart/2005/8/layout/vProcess5"/>
    <dgm:cxn modelId="{7D46EA3F-8547-46A2-8057-52C553CBC81B}" type="presParOf" srcId="{B913D5FE-281B-42E0-8D65-909FC9CD5C9A}" destId="{E7F7B1FD-AB75-4AA5-A2D8-B85804F504C9}" srcOrd="1" destOrd="0" presId="urn:microsoft.com/office/officeart/2005/8/layout/vProcess5"/>
    <dgm:cxn modelId="{921B939A-6121-4FEA-BAB1-589BF8070C75}" type="presParOf" srcId="{B913D5FE-281B-42E0-8D65-909FC9CD5C9A}" destId="{2546BB5C-789B-43AA-B438-FF393F689319}" srcOrd="2" destOrd="0" presId="urn:microsoft.com/office/officeart/2005/8/layout/vProcess5"/>
    <dgm:cxn modelId="{CF0D024A-E707-46A1-8DB2-AB2C8468DCC2}" type="presParOf" srcId="{B913D5FE-281B-42E0-8D65-909FC9CD5C9A}" destId="{E34F5CD0-BABD-4F27-8EDD-FC0737EC019E}" srcOrd="3" destOrd="0" presId="urn:microsoft.com/office/officeart/2005/8/layout/vProcess5"/>
    <dgm:cxn modelId="{C009E383-4915-488F-9C71-F797388A84BE}" type="presParOf" srcId="{B913D5FE-281B-42E0-8D65-909FC9CD5C9A}" destId="{1D24E1A4-B3FA-4F95-A4D9-0E0B041246ED}" srcOrd="4" destOrd="0" presId="urn:microsoft.com/office/officeart/2005/8/layout/vProcess5"/>
    <dgm:cxn modelId="{DB36301A-D78D-4A81-B298-B584F5C1572A}" type="presParOf" srcId="{B913D5FE-281B-42E0-8D65-909FC9CD5C9A}" destId="{AC068EF2-3A61-4D52-96E9-AAD647EAD7A0}" srcOrd="5" destOrd="0" presId="urn:microsoft.com/office/officeart/2005/8/layout/vProcess5"/>
    <dgm:cxn modelId="{06169ABA-16C6-4DCE-AE06-AC6D5F4964E8}" type="presParOf" srcId="{B913D5FE-281B-42E0-8D65-909FC9CD5C9A}" destId="{F38BDF47-6FAB-4B0C-9D39-8A4340C60A17}" srcOrd="6" destOrd="0" presId="urn:microsoft.com/office/officeart/2005/8/layout/vProcess5"/>
    <dgm:cxn modelId="{182D699F-1F3C-4531-8306-09CEE6CB47EC}" type="presParOf" srcId="{B913D5FE-281B-42E0-8D65-909FC9CD5C9A}" destId="{44D07440-F61A-460D-892C-FCE0A0EE0C0C}" srcOrd="7" destOrd="0" presId="urn:microsoft.com/office/officeart/2005/8/layout/vProcess5"/>
    <dgm:cxn modelId="{BC67582D-38C8-4533-8FA6-895E4D4F7131}" type="presParOf" srcId="{B913D5FE-281B-42E0-8D65-909FC9CD5C9A}" destId="{3CD4496B-08D5-4682-A30B-A9C3250C44D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273B26-913C-4A8C-93E2-12A441C532C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1D2C434-0C79-486E-B779-93E1F9545B2A}">
      <dgm:prSet phldrT="[Text]"/>
      <dgm:spPr/>
      <dgm:t>
        <a:bodyPr/>
        <a:lstStyle/>
        <a:p>
          <a:r>
            <a:rPr lang="en-US" dirty="0"/>
            <a:t>92 age eligible hips</a:t>
          </a:r>
        </a:p>
      </dgm:t>
    </dgm:pt>
    <dgm:pt modelId="{3A64CBB9-A295-442C-B9D0-E3D68A9B0AF5}" type="parTrans" cxnId="{008C4185-9DED-4D3D-A233-7E605C99E874}">
      <dgm:prSet/>
      <dgm:spPr/>
      <dgm:t>
        <a:bodyPr/>
        <a:lstStyle/>
        <a:p>
          <a:endParaRPr lang="en-US"/>
        </a:p>
      </dgm:t>
    </dgm:pt>
    <dgm:pt modelId="{0CE85CD1-88BA-4C3C-86D1-7BE12FE12903}" type="sibTrans" cxnId="{008C4185-9DED-4D3D-A233-7E605C99E874}">
      <dgm:prSet/>
      <dgm:spPr/>
      <dgm:t>
        <a:bodyPr/>
        <a:lstStyle/>
        <a:p>
          <a:endParaRPr lang="en-US"/>
        </a:p>
      </dgm:t>
    </dgm:pt>
    <dgm:pt modelId="{40F08038-1DF1-4316-94B9-5D4364DF240D}">
      <dgm:prSet phldrT="[Text]"/>
      <dgm:spPr/>
      <dgm:t>
        <a:bodyPr/>
        <a:lstStyle/>
        <a:p>
          <a:r>
            <a:rPr lang="en-US" dirty="0">
              <a:latin typeface="Calibri Light" panose="020F0302020204030204"/>
            </a:rPr>
            <a:t>39</a:t>
          </a:r>
          <a:r>
            <a:rPr lang="en-US" dirty="0"/>
            <a:t> attempted survey</a:t>
          </a:r>
        </a:p>
      </dgm:t>
    </dgm:pt>
    <dgm:pt modelId="{BC784C31-B85D-48C6-922B-10BC922AF764}" type="parTrans" cxnId="{A75BFD79-52CD-41D5-81BE-0C8DA82F9164}">
      <dgm:prSet/>
      <dgm:spPr/>
      <dgm:t>
        <a:bodyPr/>
        <a:lstStyle/>
        <a:p>
          <a:endParaRPr lang="en-US"/>
        </a:p>
      </dgm:t>
    </dgm:pt>
    <dgm:pt modelId="{646C56D2-9349-4DB1-B3C7-91B38AEA23C1}" type="sibTrans" cxnId="{A75BFD79-52CD-41D5-81BE-0C8DA82F9164}">
      <dgm:prSet/>
      <dgm:spPr/>
      <dgm:t>
        <a:bodyPr/>
        <a:lstStyle/>
        <a:p>
          <a:endParaRPr lang="en-US"/>
        </a:p>
      </dgm:t>
    </dgm:pt>
    <dgm:pt modelId="{AA42CE8D-5518-4E4D-8D3A-E5F52D457EDC}">
      <dgm:prSet phldrT="[Text]"/>
      <dgm:spPr/>
      <dgm:t>
        <a:bodyPr/>
        <a:lstStyle/>
        <a:p>
          <a:r>
            <a:rPr lang="en-US" dirty="0">
              <a:latin typeface="Calibri Light" panose="020F0302020204030204"/>
            </a:rPr>
            <a:t>34</a:t>
          </a:r>
          <a:r>
            <a:rPr lang="en-US" dirty="0"/>
            <a:t> completed survey</a:t>
          </a:r>
        </a:p>
      </dgm:t>
    </dgm:pt>
    <dgm:pt modelId="{D68DF5B0-8945-443C-963D-F940632FA576}" type="parTrans" cxnId="{0E7FC131-1BAC-4864-9417-8872FFE1D833}">
      <dgm:prSet/>
      <dgm:spPr/>
      <dgm:t>
        <a:bodyPr/>
        <a:lstStyle/>
        <a:p>
          <a:endParaRPr lang="en-US"/>
        </a:p>
      </dgm:t>
    </dgm:pt>
    <dgm:pt modelId="{6BEFE199-AF77-4905-82C7-C35D21302A3F}" type="sibTrans" cxnId="{0E7FC131-1BAC-4864-9417-8872FFE1D833}">
      <dgm:prSet/>
      <dgm:spPr/>
      <dgm:t>
        <a:bodyPr/>
        <a:lstStyle/>
        <a:p>
          <a:endParaRPr lang="en-US"/>
        </a:p>
      </dgm:t>
    </dgm:pt>
    <dgm:pt modelId="{FD3451C0-F1CC-4A38-AC63-C5F33DB2274D}" type="pres">
      <dgm:prSet presAssocID="{32273B26-913C-4A8C-93E2-12A441C532CB}" presName="linearFlow" presStyleCnt="0">
        <dgm:presLayoutVars>
          <dgm:resizeHandles val="exact"/>
        </dgm:presLayoutVars>
      </dgm:prSet>
      <dgm:spPr/>
    </dgm:pt>
    <dgm:pt modelId="{2C278BA8-27C9-4FF6-AEAA-2B818EA610DC}" type="pres">
      <dgm:prSet presAssocID="{91D2C434-0C79-486E-B779-93E1F9545B2A}" presName="node" presStyleLbl="node1" presStyleIdx="0" presStyleCnt="3">
        <dgm:presLayoutVars>
          <dgm:bulletEnabled val="1"/>
        </dgm:presLayoutVars>
      </dgm:prSet>
      <dgm:spPr/>
    </dgm:pt>
    <dgm:pt modelId="{62A701F2-FE8A-4049-8065-F5869E597A8D}" type="pres">
      <dgm:prSet presAssocID="{0CE85CD1-88BA-4C3C-86D1-7BE12FE12903}" presName="sibTrans" presStyleLbl="sibTrans2D1" presStyleIdx="0" presStyleCnt="2"/>
      <dgm:spPr/>
    </dgm:pt>
    <dgm:pt modelId="{E6DC8EF4-C690-4504-8A7A-C01808459B83}" type="pres">
      <dgm:prSet presAssocID="{0CE85CD1-88BA-4C3C-86D1-7BE12FE12903}" presName="connectorText" presStyleLbl="sibTrans2D1" presStyleIdx="0" presStyleCnt="2"/>
      <dgm:spPr/>
    </dgm:pt>
    <dgm:pt modelId="{46F99CC7-3EF0-4561-8B32-A86ADAD37F76}" type="pres">
      <dgm:prSet presAssocID="{40F08038-1DF1-4316-94B9-5D4364DF240D}" presName="node" presStyleLbl="node1" presStyleIdx="1" presStyleCnt="3">
        <dgm:presLayoutVars>
          <dgm:bulletEnabled val="1"/>
        </dgm:presLayoutVars>
      </dgm:prSet>
      <dgm:spPr/>
    </dgm:pt>
    <dgm:pt modelId="{37A798AA-85D8-4AE0-B1C4-DC0F40C07A55}" type="pres">
      <dgm:prSet presAssocID="{646C56D2-9349-4DB1-B3C7-91B38AEA23C1}" presName="sibTrans" presStyleLbl="sibTrans2D1" presStyleIdx="1" presStyleCnt="2"/>
      <dgm:spPr/>
    </dgm:pt>
    <dgm:pt modelId="{42BFA9B8-A832-42A3-AD8B-9202D9EFD228}" type="pres">
      <dgm:prSet presAssocID="{646C56D2-9349-4DB1-B3C7-91B38AEA23C1}" presName="connectorText" presStyleLbl="sibTrans2D1" presStyleIdx="1" presStyleCnt="2"/>
      <dgm:spPr/>
    </dgm:pt>
    <dgm:pt modelId="{4322D020-19CD-42F3-884A-97D6E0E782B1}" type="pres">
      <dgm:prSet presAssocID="{AA42CE8D-5518-4E4D-8D3A-E5F52D457EDC}" presName="node" presStyleLbl="node1" presStyleIdx="2" presStyleCnt="3">
        <dgm:presLayoutVars>
          <dgm:bulletEnabled val="1"/>
        </dgm:presLayoutVars>
      </dgm:prSet>
      <dgm:spPr/>
    </dgm:pt>
  </dgm:ptLst>
  <dgm:cxnLst>
    <dgm:cxn modelId="{0E7FC131-1BAC-4864-9417-8872FFE1D833}" srcId="{32273B26-913C-4A8C-93E2-12A441C532CB}" destId="{AA42CE8D-5518-4E4D-8D3A-E5F52D457EDC}" srcOrd="2" destOrd="0" parTransId="{D68DF5B0-8945-443C-963D-F940632FA576}" sibTransId="{6BEFE199-AF77-4905-82C7-C35D21302A3F}"/>
    <dgm:cxn modelId="{C8B4123B-F97C-4990-9824-325DCC71DAE3}" type="presOf" srcId="{0CE85CD1-88BA-4C3C-86D1-7BE12FE12903}" destId="{62A701F2-FE8A-4049-8065-F5869E597A8D}" srcOrd="0" destOrd="0" presId="urn:microsoft.com/office/officeart/2005/8/layout/process2"/>
    <dgm:cxn modelId="{EF36CF3F-A3D3-46DA-B5E6-FF127C3178A5}" type="presOf" srcId="{32273B26-913C-4A8C-93E2-12A441C532CB}" destId="{FD3451C0-F1CC-4A38-AC63-C5F33DB2274D}" srcOrd="0" destOrd="0" presId="urn:microsoft.com/office/officeart/2005/8/layout/process2"/>
    <dgm:cxn modelId="{22D7D159-4D2F-4086-AA5B-260B3AECF204}" type="presOf" srcId="{91D2C434-0C79-486E-B779-93E1F9545B2A}" destId="{2C278BA8-27C9-4FF6-AEAA-2B818EA610DC}" srcOrd="0" destOrd="0" presId="urn:microsoft.com/office/officeart/2005/8/layout/process2"/>
    <dgm:cxn modelId="{A75BFD79-52CD-41D5-81BE-0C8DA82F9164}" srcId="{32273B26-913C-4A8C-93E2-12A441C532CB}" destId="{40F08038-1DF1-4316-94B9-5D4364DF240D}" srcOrd="1" destOrd="0" parTransId="{BC784C31-B85D-48C6-922B-10BC922AF764}" sibTransId="{646C56D2-9349-4DB1-B3C7-91B38AEA23C1}"/>
    <dgm:cxn modelId="{008C4185-9DED-4D3D-A233-7E605C99E874}" srcId="{32273B26-913C-4A8C-93E2-12A441C532CB}" destId="{91D2C434-0C79-486E-B779-93E1F9545B2A}" srcOrd="0" destOrd="0" parTransId="{3A64CBB9-A295-442C-B9D0-E3D68A9B0AF5}" sibTransId="{0CE85CD1-88BA-4C3C-86D1-7BE12FE12903}"/>
    <dgm:cxn modelId="{5B8B21BB-B636-49CC-92D4-6C355A172A78}" type="presOf" srcId="{AA42CE8D-5518-4E4D-8D3A-E5F52D457EDC}" destId="{4322D020-19CD-42F3-884A-97D6E0E782B1}" srcOrd="0" destOrd="0" presId="urn:microsoft.com/office/officeart/2005/8/layout/process2"/>
    <dgm:cxn modelId="{936672BB-1C65-4B91-B452-0547CD26D9BA}" type="presOf" srcId="{646C56D2-9349-4DB1-B3C7-91B38AEA23C1}" destId="{42BFA9B8-A832-42A3-AD8B-9202D9EFD228}" srcOrd="1" destOrd="0" presId="urn:microsoft.com/office/officeart/2005/8/layout/process2"/>
    <dgm:cxn modelId="{4516ECC2-A33A-40CD-B2CE-5FB9ED0AEC20}" type="presOf" srcId="{40F08038-1DF1-4316-94B9-5D4364DF240D}" destId="{46F99CC7-3EF0-4561-8B32-A86ADAD37F76}" srcOrd="0" destOrd="0" presId="urn:microsoft.com/office/officeart/2005/8/layout/process2"/>
    <dgm:cxn modelId="{471857C8-52F9-4F37-9B89-329BE3B4FBF0}" type="presOf" srcId="{646C56D2-9349-4DB1-B3C7-91B38AEA23C1}" destId="{37A798AA-85D8-4AE0-B1C4-DC0F40C07A55}" srcOrd="0" destOrd="0" presId="urn:microsoft.com/office/officeart/2005/8/layout/process2"/>
    <dgm:cxn modelId="{D6F41DC9-35C3-467C-9A7D-D32133D06BC8}" type="presOf" srcId="{0CE85CD1-88BA-4C3C-86D1-7BE12FE12903}" destId="{E6DC8EF4-C690-4504-8A7A-C01808459B83}" srcOrd="1" destOrd="0" presId="urn:microsoft.com/office/officeart/2005/8/layout/process2"/>
    <dgm:cxn modelId="{5330EC11-9F62-43FC-9034-16D6B23B5EFE}" type="presParOf" srcId="{FD3451C0-F1CC-4A38-AC63-C5F33DB2274D}" destId="{2C278BA8-27C9-4FF6-AEAA-2B818EA610DC}" srcOrd="0" destOrd="0" presId="urn:microsoft.com/office/officeart/2005/8/layout/process2"/>
    <dgm:cxn modelId="{AB99C327-437F-4B01-962E-1A0739F2DBF6}" type="presParOf" srcId="{FD3451C0-F1CC-4A38-AC63-C5F33DB2274D}" destId="{62A701F2-FE8A-4049-8065-F5869E597A8D}" srcOrd="1" destOrd="0" presId="urn:microsoft.com/office/officeart/2005/8/layout/process2"/>
    <dgm:cxn modelId="{C8DF3666-700D-46EF-85DE-2E6ADBB411DE}" type="presParOf" srcId="{62A701F2-FE8A-4049-8065-F5869E597A8D}" destId="{E6DC8EF4-C690-4504-8A7A-C01808459B83}" srcOrd="0" destOrd="0" presId="urn:microsoft.com/office/officeart/2005/8/layout/process2"/>
    <dgm:cxn modelId="{A9A8B20B-B76B-4FBB-9650-1347044CC2F1}" type="presParOf" srcId="{FD3451C0-F1CC-4A38-AC63-C5F33DB2274D}" destId="{46F99CC7-3EF0-4561-8B32-A86ADAD37F76}" srcOrd="2" destOrd="0" presId="urn:microsoft.com/office/officeart/2005/8/layout/process2"/>
    <dgm:cxn modelId="{4BAC2671-8952-46FC-9AD9-8336D0E42CAD}" type="presParOf" srcId="{FD3451C0-F1CC-4A38-AC63-C5F33DB2274D}" destId="{37A798AA-85D8-4AE0-B1C4-DC0F40C07A55}" srcOrd="3" destOrd="0" presId="urn:microsoft.com/office/officeart/2005/8/layout/process2"/>
    <dgm:cxn modelId="{07578AFA-1BDF-4DD3-BEB4-3345A13E54BF}" type="presParOf" srcId="{37A798AA-85D8-4AE0-B1C4-DC0F40C07A55}" destId="{42BFA9B8-A832-42A3-AD8B-9202D9EFD228}" srcOrd="0" destOrd="0" presId="urn:microsoft.com/office/officeart/2005/8/layout/process2"/>
    <dgm:cxn modelId="{CA25E851-A9A7-4635-B34D-C73DC0BE8BFE}" type="presParOf" srcId="{FD3451C0-F1CC-4A38-AC63-C5F33DB2274D}" destId="{4322D020-19CD-42F3-884A-97D6E0E782B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273B26-913C-4A8C-93E2-12A441C532C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1D2C434-0C79-486E-B779-93E1F9545B2A}">
      <dgm:prSet phldrT="[Text]"/>
      <dgm:spPr/>
      <dgm:t>
        <a:bodyPr/>
        <a:lstStyle/>
        <a:p>
          <a:r>
            <a:rPr lang="en-US" dirty="0">
              <a:latin typeface="Calibri Light" panose="020F0302020204030204"/>
            </a:rPr>
            <a:t>167</a:t>
          </a:r>
          <a:r>
            <a:rPr lang="en-US" dirty="0"/>
            <a:t> age eligible hips with visit data</a:t>
          </a:r>
        </a:p>
      </dgm:t>
    </dgm:pt>
    <dgm:pt modelId="{3A64CBB9-A295-442C-B9D0-E3D68A9B0AF5}" type="parTrans" cxnId="{008C4185-9DED-4D3D-A233-7E605C99E874}">
      <dgm:prSet/>
      <dgm:spPr/>
      <dgm:t>
        <a:bodyPr/>
        <a:lstStyle/>
        <a:p>
          <a:endParaRPr lang="en-US"/>
        </a:p>
      </dgm:t>
    </dgm:pt>
    <dgm:pt modelId="{0CE85CD1-88BA-4C3C-86D1-7BE12FE12903}" type="sibTrans" cxnId="{008C4185-9DED-4D3D-A233-7E605C99E874}">
      <dgm:prSet/>
      <dgm:spPr/>
      <dgm:t>
        <a:bodyPr/>
        <a:lstStyle/>
        <a:p>
          <a:endParaRPr lang="en-US"/>
        </a:p>
      </dgm:t>
    </dgm:pt>
    <dgm:pt modelId="{40F08038-1DF1-4316-94B9-5D4364DF240D}">
      <dgm:prSet phldrT="[Text]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99 attempted</a:t>
          </a:r>
          <a:r>
            <a:rPr lang="en-US" dirty="0"/>
            <a:t> survey</a:t>
          </a:r>
        </a:p>
      </dgm:t>
    </dgm:pt>
    <dgm:pt modelId="{BC784C31-B85D-48C6-922B-10BC922AF764}" type="parTrans" cxnId="{A75BFD79-52CD-41D5-81BE-0C8DA82F9164}">
      <dgm:prSet/>
      <dgm:spPr/>
      <dgm:t>
        <a:bodyPr/>
        <a:lstStyle/>
        <a:p>
          <a:endParaRPr lang="en-US"/>
        </a:p>
      </dgm:t>
    </dgm:pt>
    <dgm:pt modelId="{646C56D2-9349-4DB1-B3C7-91B38AEA23C1}" type="sibTrans" cxnId="{A75BFD79-52CD-41D5-81BE-0C8DA82F9164}">
      <dgm:prSet/>
      <dgm:spPr/>
      <dgm:t>
        <a:bodyPr/>
        <a:lstStyle/>
        <a:p>
          <a:endParaRPr lang="en-US"/>
        </a:p>
      </dgm:t>
    </dgm:pt>
    <dgm:pt modelId="{AA42CE8D-5518-4E4D-8D3A-E5F52D457EDC}">
      <dgm:prSet phldrT="[Text]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94 completed</a:t>
          </a:r>
          <a:r>
            <a:rPr lang="en-US" dirty="0"/>
            <a:t> survey</a:t>
          </a:r>
        </a:p>
      </dgm:t>
    </dgm:pt>
    <dgm:pt modelId="{D68DF5B0-8945-443C-963D-F940632FA576}" type="parTrans" cxnId="{0E7FC131-1BAC-4864-9417-8872FFE1D833}">
      <dgm:prSet/>
      <dgm:spPr/>
      <dgm:t>
        <a:bodyPr/>
        <a:lstStyle/>
        <a:p>
          <a:endParaRPr lang="en-US"/>
        </a:p>
      </dgm:t>
    </dgm:pt>
    <dgm:pt modelId="{6BEFE199-AF77-4905-82C7-C35D21302A3F}" type="sibTrans" cxnId="{0E7FC131-1BAC-4864-9417-8872FFE1D833}">
      <dgm:prSet/>
      <dgm:spPr/>
      <dgm:t>
        <a:bodyPr/>
        <a:lstStyle/>
        <a:p>
          <a:endParaRPr lang="en-US"/>
        </a:p>
      </dgm:t>
    </dgm:pt>
    <dgm:pt modelId="{FD3451C0-F1CC-4A38-AC63-C5F33DB2274D}" type="pres">
      <dgm:prSet presAssocID="{32273B26-913C-4A8C-93E2-12A441C532CB}" presName="linearFlow" presStyleCnt="0">
        <dgm:presLayoutVars>
          <dgm:resizeHandles val="exact"/>
        </dgm:presLayoutVars>
      </dgm:prSet>
      <dgm:spPr/>
    </dgm:pt>
    <dgm:pt modelId="{2C278BA8-27C9-4FF6-AEAA-2B818EA610DC}" type="pres">
      <dgm:prSet presAssocID="{91D2C434-0C79-486E-B779-93E1F9545B2A}" presName="node" presStyleLbl="node1" presStyleIdx="0" presStyleCnt="3">
        <dgm:presLayoutVars>
          <dgm:bulletEnabled val="1"/>
        </dgm:presLayoutVars>
      </dgm:prSet>
      <dgm:spPr/>
    </dgm:pt>
    <dgm:pt modelId="{62A701F2-FE8A-4049-8065-F5869E597A8D}" type="pres">
      <dgm:prSet presAssocID="{0CE85CD1-88BA-4C3C-86D1-7BE12FE12903}" presName="sibTrans" presStyleLbl="sibTrans2D1" presStyleIdx="0" presStyleCnt="2"/>
      <dgm:spPr/>
    </dgm:pt>
    <dgm:pt modelId="{E6DC8EF4-C690-4504-8A7A-C01808459B83}" type="pres">
      <dgm:prSet presAssocID="{0CE85CD1-88BA-4C3C-86D1-7BE12FE12903}" presName="connectorText" presStyleLbl="sibTrans2D1" presStyleIdx="0" presStyleCnt="2"/>
      <dgm:spPr/>
    </dgm:pt>
    <dgm:pt modelId="{46F99CC7-3EF0-4561-8B32-A86ADAD37F76}" type="pres">
      <dgm:prSet presAssocID="{40F08038-1DF1-4316-94B9-5D4364DF240D}" presName="node" presStyleLbl="node1" presStyleIdx="1" presStyleCnt="3">
        <dgm:presLayoutVars>
          <dgm:bulletEnabled val="1"/>
        </dgm:presLayoutVars>
      </dgm:prSet>
      <dgm:spPr/>
    </dgm:pt>
    <dgm:pt modelId="{37A798AA-85D8-4AE0-B1C4-DC0F40C07A55}" type="pres">
      <dgm:prSet presAssocID="{646C56D2-9349-4DB1-B3C7-91B38AEA23C1}" presName="sibTrans" presStyleLbl="sibTrans2D1" presStyleIdx="1" presStyleCnt="2"/>
      <dgm:spPr/>
    </dgm:pt>
    <dgm:pt modelId="{42BFA9B8-A832-42A3-AD8B-9202D9EFD228}" type="pres">
      <dgm:prSet presAssocID="{646C56D2-9349-4DB1-B3C7-91B38AEA23C1}" presName="connectorText" presStyleLbl="sibTrans2D1" presStyleIdx="1" presStyleCnt="2"/>
      <dgm:spPr/>
    </dgm:pt>
    <dgm:pt modelId="{4322D020-19CD-42F3-884A-97D6E0E782B1}" type="pres">
      <dgm:prSet presAssocID="{AA42CE8D-5518-4E4D-8D3A-E5F52D457EDC}" presName="node" presStyleLbl="node1" presStyleIdx="2" presStyleCnt="3">
        <dgm:presLayoutVars>
          <dgm:bulletEnabled val="1"/>
        </dgm:presLayoutVars>
      </dgm:prSet>
      <dgm:spPr/>
    </dgm:pt>
  </dgm:ptLst>
  <dgm:cxnLst>
    <dgm:cxn modelId="{0E7FC131-1BAC-4864-9417-8872FFE1D833}" srcId="{32273B26-913C-4A8C-93E2-12A441C532CB}" destId="{AA42CE8D-5518-4E4D-8D3A-E5F52D457EDC}" srcOrd="2" destOrd="0" parTransId="{D68DF5B0-8945-443C-963D-F940632FA576}" sibTransId="{6BEFE199-AF77-4905-82C7-C35D21302A3F}"/>
    <dgm:cxn modelId="{C8B4123B-F97C-4990-9824-325DCC71DAE3}" type="presOf" srcId="{0CE85CD1-88BA-4C3C-86D1-7BE12FE12903}" destId="{62A701F2-FE8A-4049-8065-F5869E597A8D}" srcOrd="0" destOrd="0" presId="urn:microsoft.com/office/officeart/2005/8/layout/process2"/>
    <dgm:cxn modelId="{EF36CF3F-A3D3-46DA-B5E6-FF127C3178A5}" type="presOf" srcId="{32273B26-913C-4A8C-93E2-12A441C532CB}" destId="{FD3451C0-F1CC-4A38-AC63-C5F33DB2274D}" srcOrd="0" destOrd="0" presId="urn:microsoft.com/office/officeart/2005/8/layout/process2"/>
    <dgm:cxn modelId="{22D7D159-4D2F-4086-AA5B-260B3AECF204}" type="presOf" srcId="{91D2C434-0C79-486E-B779-93E1F9545B2A}" destId="{2C278BA8-27C9-4FF6-AEAA-2B818EA610DC}" srcOrd="0" destOrd="0" presId="urn:microsoft.com/office/officeart/2005/8/layout/process2"/>
    <dgm:cxn modelId="{A75BFD79-52CD-41D5-81BE-0C8DA82F9164}" srcId="{32273B26-913C-4A8C-93E2-12A441C532CB}" destId="{40F08038-1DF1-4316-94B9-5D4364DF240D}" srcOrd="1" destOrd="0" parTransId="{BC784C31-B85D-48C6-922B-10BC922AF764}" sibTransId="{646C56D2-9349-4DB1-B3C7-91B38AEA23C1}"/>
    <dgm:cxn modelId="{008C4185-9DED-4D3D-A233-7E605C99E874}" srcId="{32273B26-913C-4A8C-93E2-12A441C532CB}" destId="{91D2C434-0C79-486E-B779-93E1F9545B2A}" srcOrd="0" destOrd="0" parTransId="{3A64CBB9-A295-442C-B9D0-E3D68A9B0AF5}" sibTransId="{0CE85CD1-88BA-4C3C-86D1-7BE12FE12903}"/>
    <dgm:cxn modelId="{5B8B21BB-B636-49CC-92D4-6C355A172A78}" type="presOf" srcId="{AA42CE8D-5518-4E4D-8D3A-E5F52D457EDC}" destId="{4322D020-19CD-42F3-884A-97D6E0E782B1}" srcOrd="0" destOrd="0" presId="urn:microsoft.com/office/officeart/2005/8/layout/process2"/>
    <dgm:cxn modelId="{936672BB-1C65-4B91-B452-0547CD26D9BA}" type="presOf" srcId="{646C56D2-9349-4DB1-B3C7-91B38AEA23C1}" destId="{42BFA9B8-A832-42A3-AD8B-9202D9EFD228}" srcOrd="1" destOrd="0" presId="urn:microsoft.com/office/officeart/2005/8/layout/process2"/>
    <dgm:cxn modelId="{4516ECC2-A33A-40CD-B2CE-5FB9ED0AEC20}" type="presOf" srcId="{40F08038-1DF1-4316-94B9-5D4364DF240D}" destId="{46F99CC7-3EF0-4561-8B32-A86ADAD37F76}" srcOrd="0" destOrd="0" presId="urn:microsoft.com/office/officeart/2005/8/layout/process2"/>
    <dgm:cxn modelId="{471857C8-52F9-4F37-9B89-329BE3B4FBF0}" type="presOf" srcId="{646C56D2-9349-4DB1-B3C7-91B38AEA23C1}" destId="{37A798AA-85D8-4AE0-B1C4-DC0F40C07A55}" srcOrd="0" destOrd="0" presId="urn:microsoft.com/office/officeart/2005/8/layout/process2"/>
    <dgm:cxn modelId="{D6F41DC9-35C3-467C-9A7D-D32133D06BC8}" type="presOf" srcId="{0CE85CD1-88BA-4C3C-86D1-7BE12FE12903}" destId="{E6DC8EF4-C690-4504-8A7A-C01808459B83}" srcOrd="1" destOrd="0" presId="urn:microsoft.com/office/officeart/2005/8/layout/process2"/>
    <dgm:cxn modelId="{5330EC11-9F62-43FC-9034-16D6B23B5EFE}" type="presParOf" srcId="{FD3451C0-F1CC-4A38-AC63-C5F33DB2274D}" destId="{2C278BA8-27C9-4FF6-AEAA-2B818EA610DC}" srcOrd="0" destOrd="0" presId="urn:microsoft.com/office/officeart/2005/8/layout/process2"/>
    <dgm:cxn modelId="{AB99C327-437F-4B01-962E-1A0739F2DBF6}" type="presParOf" srcId="{FD3451C0-F1CC-4A38-AC63-C5F33DB2274D}" destId="{62A701F2-FE8A-4049-8065-F5869E597A8D}" srcOrd="1" destOrd="0" presId="urn:microsoft.com/office/officeart/2005/8/layout/process2"/>
    <dgm:cxn modelId="{C8DF3666-700D-46EF-85DE-2E6ADBB411DE}" type="presParOf" srcId="{62A701F2-FE8A-4049-8065-F5869E597A8D}" destId="{E6DC8EF4-C690-4504-8A7A-C01808459B83}" srcOrd="0" destOrd="0" presId="urn:microsoft.com/office/officeart/2005/8/layout/process2"/>
    <dgm:cxn modelId="{A9A8B20B-B76B-4FBB-9650-1347044CC2F1}" type="presParOf" srcId="{FD3451C0-F1CC-4A38-AC63-C5F33DB2274D}" destId="{46F99CC7-3EF0-4561-8B32-A86ADAD37F76}" srcOrd="2" destOrd="0" presId="urn:microsoft.com/office/officeart/2005/8/layout/process2"/>
    <dgm:cxn modelId="{4BAC2671-8952-46FC-9AD9-8336D0E42CAD}" type="presParOf" srcId="{FD3451C0-F1CC-4A38-AC63-C5F33DB2274D}" destId="{37A798AA-85D8-4AE0-B1C4-DC0F40C07A55}" srcOrd="3" destOrd="0" presId="urn:microsoft.com/office/officeart/2005/8/layout/process2"/>
    <dgm:cxn modelId="{07578AFA-1BDF-4DD3-BEB4-3345A13E54BF}" type="presParOf" srcId="{37A798AA-85D8-4AE0-B1C4-DC0F40C07A55}" destId="{42BFA9B8-A832-42A3-AD8B-9202D9EFD228}" srcOrd="0" destOrd="0" presId="urn:microsoft.com/office/officeart/2005/8/layout/process2"/>
    <dgm:cxn modelId="{CA25E851-A9A7-4635-B34D-C73DC0BE8BFE}" type="presParOf" srcId="{FD3451C0-F1CC-4A38-AC63-C5F33DB2274D}" destId="{4322D020-19CD-42F3-884A-97D6E0E782B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273B26-913C-4A8C-93E2-12A441C532C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1D2C434-0C79-486E-B779-93E1F9545B2A}">
      <dgm:prSet phldrT="[Text]"/>
      <dgm:spPr/>
      <dgm:t>
        <a:bodyPr/>
        <a:lstStyle/>
        <a:p>
          <a:r>
            <a:rPr lang="en-US" dirty="0">
              <a:latin typeface="Calibri Light" panose="020F0302020204030204"/>
            </a:rPr>
            <a:t>169</a:t>
          </a:r>
          <a:r>
            <a:rPr lang="en-US" dirty="0"/>
            <a:t> age eligible hips with visit data</a:t>
          </a:r>
        </a:p>
      </dgm:t>
    </dgm:pt>
    <dgm:pt modelId="{3A64CBB9-A295-442C-B9D0-E3D68A9B0AF5}" type="parTrans" cxnId="{008C4185-9DED-4D3D-A233-7E605C99E874}">
      <dgm:prSet/>
      <dgm:spPr/>
      <dgm:t>
        <a:bodyPr/>
        <a:lstStyle/>
        <a:p>
          <a:endParaRPr lang="en-US"/>
        </a:p>
      </dgm:t>
    </dgm:pt>
    <dgm:pt modelId="{0CE85CD1-88BA-4C3C-86D1-7BE12FE12903}" type="sibTrans" cxnId="{008C4185-9DED-4D3D-A233-7E605C99E874}">
      <dgm:prSet/>
      <dgm:spPr/>
      <dgm:t>
        <a:bodyPr/>
        <a:lstStyle/>
        <a:p>
          <a:endParaRPr lang="en-US"/>
        </a:p>
      </dgm:t>
    </dgm:pt>
    <dgm:pt modelId="{40F08038-1DF1-4316-94B9-5D4364DF240D}">
      <dgm:prSet phldrT="[Text]"/>
      <dgm:spPr/>
      <dgm:t>
        <a:bodyPr/>
        <a:lstStyle/>
        <a:p>
          <a:r>
            <a:rPr lang="en-US" dirty="0"/>
            <a:t>123 attempted survey</a:t>
          </a:r>
        </a:p>
      </dgm:t>
    </dgm:pt>
    <dgm:pt modelId="{BC784C31-B85D-48C6-922B-10BC922AF764}" type="parTrans" cxnId="{A75BFD79-52CD-41D5-81BE-0C8DA82F9164}">
      <dgm:prSet/>
      <dgm:spPr/>
      <dgm:t>
        <a:bodyPr/>
        <a:lstStyle/>
        <a:p>
          <a:endParaRPr lang="en-US"/>
        </a:p>
      </dgm:t>
    </dgm:pt>
    <dgm:pt modelId="{646C56D2-9349-4DB1-B3C7-91B38AEA23C1}" type="sibTrans" cxnId="{A75BFD79-52CD-41D5-81BE-0C8DA82F9164}">
      <dgm:prSet/>
      <dgm:spPr/>
      <dgm:t>
        <a:bodyPr/>
        <a:lstStyle/>
        <a:p>
          <a:endParaRPr lang="en-US"/>
        </a:p>
      </dgm:t>
    </dgm:pt>
    <dgm:pt modelId="{AA42CE8D-5518-4E4D-8D3A-E5F52D457EDC}">
      <dgm:prSet phldrT="[Text]"/>
      <dgm:spPr/>
      <dgm:t>
        <a:bodyPr/>
        <a:lstStyle/>
        <a:p>
          <a:r>
            <a:rPr lang="en-US" dirty="0">
              <a:latin typeface="Calibri Light" panose="020F0302020204030204"/>
            </a:rPr>
            <a:t>120</a:t>
          </a:r>
          <a:r>
            <a:rPr lang="en-US" dirty="0"/>
            <a:t> completed survey</a:t>
          </a:r>
        </a:p>
      </dgm:t>
    </dgm:pt>
    <dgm:pt modelId="{D68DF5B0-8945-443C-963D-F940632FA576}" type="parTrans" cxnId="{0E7FC131-1BAC-4864-9417-8872FFE1D833}">
      <dgm:prSet/>
      <dgm:spPr/>
      <dgm:t>
        <a:bodyPr/>
        <a:lstStyle/>
        <a:p>
          <a:endParaRPr lang="en-US"/>
        </a:p>
      </dgm:t>
    </dgm:pt>
    <dgm:pt modelId="{6BEFE199-AF77-4905-82C7-C35D21302A3F}" type="sibTrans" cxnId="{0E7FC131-1BAC-4864-9417-8872FFE1D833}">
      <dgm:prSet/>
      <dgm:spPr/>
      <dgm:t>
        <a:bodyPr/>
        <a:lstStyle/>
        <a:p>
          <a:endParaRPr lang="en-US"/>
        </a:p>
      </dgm:t>
    </dgm:pt>
    <dgm:pt modelId="{FD3451C0-F1CC-4A38-AC63-C5F33DB2274D}" type="pres">
      <dgm:prSet presAssocID="{32273B26-913C-4A8C-93E2-12A441C532CB}" presName="linearFlow" presStyleCnt="0">
        <dgm:presLayoutVars>
          <dgm:resizeHandles val="exact"/>
        </dgm:presLayoutVars>
      </dgm:prSet>
      <dgm:spPr/>
    </dgm:pt>
    <dgm:pt modelId="{2C278BA8-27C9-4FF6-AEAA-2B818EA610DC}" type="pres">
      <dgm:prSet presAssocID="{91D2C434-0C79-486E-B779-93E1F9545B2A}" presName="node" presStyleLbl="node1" presStyleIdx="0" presStyleCnt="3">
        <dgm:presLayoutVars>
          <dgm:bulletEnabled val="1"/>
        </dgm:presLayoutVars>
      </dgm:prSet>
      <dgm:spPr/>
    </dgm:pt>
    <dgm:pt modelId="{62A701F2-FE8A-4049-8065-F5869E597A8D}" type="pres">
      <dgm:prSet presAssocID="{0CE85CD1-88BA-4C3C-86D1-7BE12FE12903}" presName="sibTrans" presStyleLbl="sibTrans2D1" presStyleIdx="0" presStyleCnt="2"/>
      <dgm:spPr/>
    </dgm:pt>
    <dgm:pt modelId="{E6DC8EF4-C690-4504-8A7A-C01808459B83}" type="pres">
      <dgm:prSet presAssocID="{0CE85CD1-88BA-4C3C-86D1-7BE12FE12903}" presName="connectorText" presStyleLbl="sibTrans2D1" presStyleIdx="0" presStyleCnt="2"/>
      <dgm:spPr/>
    </dgm:pt>
    <dgm:pt modelId="{46F99CC7-3EF0-4561-8B32-A86ADAD37F76}" type="pres">
      <dgm:prSet presAssocID="{40F08038-1DF1-4316-94B9-5D4364DF240D}" presName="node" presStyleLbl="node1" presStyleIdx="1" presStyleCnt="3">
        <dgm:presLayoutVars>
          <dgm:bulletEnabled val="1"/>
        </dgm:presLayoutVars>
      </dgm:prSet>
      <dgm:spPr/>
    </dgm:pt>
    <dgm:pt modelId="{37A798AA-85D8-4AE0-B1C4-DC0F40C07A55}" type="pres">
      <dgm:prSet presAssocID="{646C56D2-9349-4DB1-B3C7-91B38AEA23C1}" presName="sibTrans" presStyleLbl="sibTrans2D1" presStyleIdx="1" presStyleCnt="2"/>
      <dgm:spPr/>
    </dgm:pt>
    <dgm:pt modelId="{42BFA9B8-A832-42A3-AD8B-9202D9EFD228}" type="pres">
      <dgm:prSet presAssocID="{646C56D2-9349-4DB1-B3C7-91B38AEA23C1}" presName="connectorText" presStyleLbl="sibTrans2D1" presStyleIdx="1" presStyleCnt="2"/>
      <dgm:spPr/>
    </dgm:pt>
    <dgm:pt modelId="{4322D020-19CD-42F3-884A-97D6E0E782B1}" type="pres">
      <dgm:prSet presAssocID="{AA42CE8D-5518-4E4D-8D3A-E5F52D457EDC}" presName="node" presStyleLbl="node1" presStyleIdx="2" presStyleCnt="3">
        <dgm:presLayoutVars>
          <dgm:bulletEnabled val="1"/>
        </dgm:presLayoutVars>
      </dgm:prSet>
      <dgm:spPr/>
    </dgm:pt>
  </dgm:ptLst>
  <dgm:cxnLst>
    <dgm:cxn modelId="{0E7FC131-1BAC-4864-9417-8872FFE1D833}" srcId="{32273B26-913C-4A8C-93E2-12A441C532CB}" destId="{AA42CE8D-5518-4E4D-8D3A-E5F52D457EDC}" srcOrd="2" destOrd="0" parTransId="{D68DF5B0-8945-443C-963D-F940632FA576}" sibTransId="{6BEFE199-AF77-4905-82C7-C35D21302A3F}"/>
    <dgm:cxn modelId="{C8B4123B-F97C-4990-9824-325DCC71DAE3}" type="presOf" srcId="{0CE85CD1-88BA-4C3C-86D1-7BE12FE12903}" destId="{62A701F2-FE8A-4049-8065-F5869E597A8D}" srcOrd="0" destOrd="0" presId="urn:microsoft.com/office/officeart/2005/8/layout/process2"/>
    <dgm:cxn modelId="{EF36CF3F-A3D3-46DA-B5E6-FF127C3178A5}" type="presOf" srcId="{32273B26-913C-4A8C-93E2-12A441C532CB}" destId="{FD3451C0-F1CC-4A38-AC63-C5F33DB2274D}" srcOrd="0" destOrd="0" presId="urn:microsoft.com/office/officeart/2005/8/layout/process2"/>
    <dgm:cxn modelId="{22D7D159-4D2F-4086-AA5B-260B3AECF204}" type="presOf" srcId="{91D2C434-0C79-486E-B779-93E1F9545B2A}" destId="{2C278BA8-27C9-4FF6-AEAA-2B818EA610DC}" srcOrd="0" destOrd="0" presId="urn:microsoft.com/office/officeart/2005/8/layout/process2"/>
    <dgm:cxn modelId="{A75BFD79-52CD-41D5-81BE-0C8DA82F9164}" srcId="{32273B26-913C-4A8C-93E2-12A441C532CB}" destId="{40F08038-1DF1-4316-94B9-5D4364DF240D}" srcOrd="1" destOrd="0" parTransId="{BC784C31-B85D-48C6-922B-10BC922AF764}" sibTransId="{646C56D2-9349-4DB1-B3C7-91B38AEA23C1}"/>
    <dgm:cxn modelId="{008C4185-9DED-4D3D-A233-7E605C99E874}" srcId="{32273B26-913C-4A8C-93E2-12A441C532CB}" destId="{91D2C434-0C79-486E-B779-93E1F9545B2A}" srcOrd="0" destOrd="0" parTransId="{3A64CBB9-A295-442C-B9D0-E3D68A9B0AF5}" sibTransId="{0CE85CD1-88BA-4C3C-86D1-7BE12FE12903}"/>
    <dgm:cxn modelId="{5B8B21BB-B636-49CC-92D4-6C355A172A78}" type="presOf" srcId="{AA42CE8D-5518-4E4D-8D3A-E5F52D457EDC}" destId="{4322D020-19CD-42F3-884A-97D6E0E782B1}" srcOrd="0" destOrd="0" presId="urn:microsoft.com/office/officeart/2005/8/layout/process2"/>
    <dgm:cxn modelId="{936672BB-1C65-4B91-B452-0547CD26D9BA}" type="presOf" srcId="{646C56D2-9349-4DB1-B3C7-91B38AEA23C1}" destId="{42BFA9B8-A832-42A3-AD8B-9202D9EFD228}" srcOrd="1" destOrd="0" presId="urn:microsoft.com/office/officeart/2005/8/layout/process2"/>
    <dgm:cxn modelId="{4516ECC2-A33A-40CD-B2CE-5FB9ED0AEC20}" type="presOf" srcId="{40F08038-1DF1-4316-94B9-5D4364DF240D}" destId="{46F99CC7-3EF0-4561-8B32-A86ADAD37F76}" srcOrd="0" destOrd="0" presId="urn:microsoft.com/office/officeart/2005/8/layout/process2"/>
    <dgm:cxn modelId="{471857C8-52F9-4F37-9B89-329BE3B4FBF0}" type="presOf" srcId="{646C56D2-9349-4DB1-B3C7-91B38AEA23C1}" destId="{37A798AA-85D8-4AE0-B1C4-DC0F40C07A55}" srcOrd="0" destOrd="0" presId="urn:microsoft.com/office/officeart/2005/8/layout/process2"/>
    <dgm:cxn modelId="{D6F41DC9-35C3-467C-9A7D-D32133D06BC8}" type="presOf" srcId="{0CE85CD1-88BA-4C3C-86D1-7BE12FE12903}" destId="{E6DC8EF4-C690-4504-8A7A-C01808459B83}" srcOrd="1" destOrd="0" presId="urn:microsoft.com/office/officeart/2005/8/layout/process2"/>
    <dgm:cxn modelId="{5330EC11-9F62-43FC-9034-16D6B23B5EFE}" type="presParOf" srcId="{FD3451C0-F1CC-4A38-AC63-C5F33DB2274D}" destId="{2C278BA8-27C9-4FF6-AEAA-2B818EA610DC}" srcOrd="0" destOrd="0" presId="urn:microsoft.com/office/officeart/2005/8/layout/process2"/>
    <dgm:cxn modelId="{AB99C327-437F-4B01-962E-1A0739F2DBF6}" type="presParOf" srcId="{FD3451C0-F1CC-4A38-AC63-C5F33DB2274D}" destId="{62A701F2-FE8A-4049-8065-F5869E597A8D}" srcOrd="1" destOrd="0" presId="urn:microsoft.com/office/officeart/2005/8/layout/process2"/>
    <dgm:cxn modelId="{C8DF3666-700D-46EF-85DE-2E6ADBB411DE}" type="presParOf" srcId="{62A701F2-FE8A-4049-8065-F5869E597A8D}" destId="{E6DC8EF4-C690-4504-8A7A-C01808459B83}" srcOrd="0" destOrd="0" presId="urn:microsoft.com/office/officeart/2005/8/layout/process2"/>
    <dgm:cxn modelId="{A9A8B20B-B76B-4FBB-9650-1347044CC2F1}" type="presParOf" srcId="{FD3451C0-F1CC-4A38-AC63-C5F33DB2274D}" destId="{46F99CC7-3EF0-4561-8B32-A86ADAD37F76}" srcOrd="2" destOrd="0" presId="urn:microsoft.com/office/officeart/2005/8/layout/process2"/>
    <dgm:cxn modelId="{4BAC2671-8952-46FC-9AD9-8336D0E42CAD}" type="presParOf" srcId="{FD3451C0-F1CC-4A38-AC63-C5F33DB2274D}" destId="{37A798AA-85D8-4AE0-B1C4-DC0F40C07A55}" srcOrd="3" destOrd="0" presId="urn:microsoft.com/office/officeart/2005/8/layout/process2"/>
    <dgm:cxn modelId="{07578AFA-1BDF-4DD3-BEB4-3345A13E54BF}" type="presParOf" srcId="{37A798AA-85D8-4AE0-B1C4-DC0F40C07A55}" destId="{42BFA9B8-A832-42A3-AD8B-9202D9EFD228}" srcOrd="0" destOrd="0" presId="urn:microsoft.com/office/officeart/2005/8/layout/process2"/>
    <dgm:cxn modelId="{CA25E851-A9A7-4635-B34D-C73DC0BE8BFE}" type="presParOf" srcId="{FD3451C0-F1CC-4A38-AC63-C5F33DB2274D}" destId="{4322D020-19CD-42F3-884A-97D6E0E782B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7B1FD-AB75-4AA5-A2D8-B85804F504C9}">
      <dsp:nvSpPr>
        <dsp:cNvPr id="0" name=""/>
        <dsp:cNvSpPr/>
      </dsp:nvSpPr>
      <dsp:spPr>
        <a:xfrm>
          <a:off x="0" y="0"/>
          <a:ext cx="8938260" cy="1366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Over 800 initial, 3-,6-,9-, and 12-month visits completed for all enrolled participants</a:t>
          </a:r>
        </a:p>
      </dsp:txBody>
      <dsp:txXfrm>
        <a:off x="40033" y="40033"/>
        <a:ext cx="7463336" cy="1286771"/>
      </dsp:txXfrm>
    </dsp:sp>
    <dsp:sp modelId="{2546BB5C-789B-43AA-B438-FF393F689319}">
      <dsp:nvSpPr>
        <dsp:cNvPr id="0" name=""/>
        <dsp:cNvSpPr/>
      </dsp:nvSpPr>
      <dsp:spPr>
        <a:xfrm>
          <a:off x="788669" y="1594643"/>
          <a:ext cx="8938260" cy="1366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&gt;2400 visits where PROMIS was administered</a:t>
          </a:r>
        </a:p>
      </dsp:txBody>
      <dsp:txXfrm>
        <a:off x="828702" y="1634676"/>
        <a:ext cx="7181079" cy="1286771"/>
      </dsp:txXfrm>
    </dsp:sp>
    <dsp:sp modelId="{E34F5CD0-BABD-4F27-8EDD-FC0737EC019E}">
      <dsp:nvSpPr>
        <dsp:cNvPr id="0" name=""/>
        <dsp:cNvSpPr/>
      </dsp:nvSpPr>
      <dsp:spPr>
        <a:xfrm>
          <a:off x="1577339" y="3189287"/>
          <a:ext cx="8938260" cy="1366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1010 Proxy surveys (&lt;8yrs old)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 1397 Self-reported surveys (&gt;8ys old)</a:t>
          </a:r>
        </a:p>
      </dsp:txBody>
      <dsp:txXfrm>
        <a:off x="1617372" y="3229320"/>
        <a:ext cx="7181079" cy="1286771"/>
      </dsp:txXfrm>
    </dsp:sp>
    <dsp:sp modelId="{1D24E1A4-B3FA-4F95-A4D9-0E0B041246ED}">
      <dsp:nvSpPr>
        <dsp:cNvPr id="0" name=""/>
        <dsp:cNvSpPr/>
      </dsp:nvSpPr>
      <dsp:spPr>
        <a:xfrm>
          <a:off x="8049815" y="1036518"/>
          <a:ext cx="888444" cy="8884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49715" y="1036518"/>
        <a:ext cx="488644" cy="668554"/>
      </dsp:txXfrm>
    </dsp:sp>
    <dsp:sp modelId="{AC068EF2-3A61-4D52-96E9-AAD647EAD7A0}">
      <dsp:nvSpPr>
        <dsp:cNvPr id="0" name=""/>
        <dsp:cNvSpPr/>
      </dsp:nvSpPr>
      <dsp:spPr>
        <a:xfrm>
          <a:off x="8838485" y="2622049"/>
          <a:ext cx="888444" cy="8884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38385" y="2622049"/>
        <a:ext cx="488644" cy="668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78BA8-27C9-4FF6-AEAA-2B818EA610DC}">
      <dsp:nvSpPr>
        <dsp:cNvPr id="0" name=""/>
        <dsp:cNvSpPr/>
      </dsp:nvSpPr>
      <dsp:spPr>
        <a:xfrm>
          <a:off x="896166" y="0"/>
          <a:ext cx="1560466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92 age eligible hips</a:t>
          </a:r>
        </a:p>
      </dsp:txBody>
      <dsp:txXfrm>
        <a:off x="921557" y="25391"/>
        <a:ext cx="1509684" cy="816144"/>
      </dsp:txXfrm>
    </dsp:sp>
    <dsp:sp modelId="{62A701F2-FE8A-4049-8065-F5869E597A8D}">
      <dsp:nvSpPr>
        <dsp:cNvPr id="0" name=""/>
        <dsp:cNvSpPr/>
      </dsp:nvSpPr>
      <dsp:spPr>
        <a:xfrm rot="5400000">
          <a:off x="1513851" y="888599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1559365" y="921109"/>
        <a:ext cx="234070" cy="227568"/>
      </dsp:txXfrm>
    </dsp:sp>
    <dsp:sp modelId="{46F99CC7-3EF0-4561-8B32-A86ADAD37F76}">
      <dsp:nvSpPr>
        <dsp:cNvPr id="0" name=""/>
        <dsp:cNvSpPr/>
      </dsp:nvSpPr>
      <dsp:spPr>
        <a:xfrm>
          <a:off x="896166" y="1300388"/>
          <a:ext cx="1560466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 Light" panose="020F0302020204030204"/>
            </a:rPr>
            <a:t>39</a:t>
          </a:r>
          <a:r>
            <a:rPr lang="en-US" sz="1900" kern="1200" dirty="0"/>
            <a:t> attempted survey</a:t>
          </a:r>
        </a:p>
      </dsp:txBody>
      <dsp:txXfrm>
        <a:off x="921557" y="1325779"/>
        <a:ext cx="1509684" cy="816144"/>
      </dsp:txXfrm>
    </dsp:sp>
    <dsp:sp modelId="{37A798AA-85D8-4AE0-B1C4-DC0F40C07A55}">
      <dsp:nvSpPr>
        <dsp:cNvPr id="0" name=""/>
        <dsp:cNvSpPr/>
      </dsp:nvSpPr>
      <dsp:spPr>
        <a:xfrm rot="5400000">
          <a:off x="1513851" y="2188988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1559365" y="2221498"/>
        <a:ext cx="234070" cy="227568"/>
      </dsp:txXfrm>
    </dsp:sp>
    <dsp:sp modelId="{4322D020-19CD-42F3-884A-97D6E0E782B1}">
      <dsp:nvSpPr>
        <dsp:cNvPr id="0" name=""/>
        <dsp:cNvSpPr/>
      </dsp:nvSpPr>
      <dsp:spPr>
        <a:xfrm>
          <a:off x="896166" y="2600777"/>
          <a:ext cx="1560466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 Light" panose="020F0302020204030204"/>
            </a:rPr>
            <a:t>34</a:t>
          </a:r>
          <a:r>
            <a:rPr lang="en-US" sz="1900" kern="1200" dirty="0"/>
            <a:t> completed survey</a:t>
          </a:r>
        </a:p>
      </dsp:txBody>
      <dsp:txXfrm>
        <a:off x="921557" y="2626168"/>
        <a:ext cx="1509684" cy="816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78BA8-27C9-4FF6-AEAA-2B818EA610DC}">
      <dsp:nvSpPr>
        <dsp:cNvPr id="0" name=""/>
        <dsp:cNvSpPr/>
      </dsp:nvSpPr>
      <dsp:spPr>
        <a:xfrm>
          <a:off x="687562" y="0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 Light" panose="020F0302020204030204"/>
            </a:rPr>
            <a:t>167</a:t>
          </a:r>
          <a:r>
            <a:rPr lang="en-US" sz="1800" kern="1200" dirty="0"/>
            <a:t> age eligible hips with visit data</a:t>
          </a:r>
        </a:p>
      </dsp:txBody>
      <dsp:txXfrm>
        <a:off x="712953" y="25391"/>
        <a:ext cx="1926892" cy="816144"/>
      </dsp:txXfrm>
    </dsp:sp>
    <dsp:sp modelId="{62A701F2-FE8A-4049-8065-F5869E597A8D}">
      <dsp:nvSpPr>
        <dsp:cNvPr id="0" name=""/>
        <dsp:cNvSpPr/>
      </dsp:nvSpPr>
      <dsp:spPr>
        <a:xfrm rot="5400000">
          <a:off x="1513851" y="888599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921109"/>
        <a:ext cx="234070" cy="227568"/>
      </dsp:txXfrm>
    </dsp:sp>
    <dsp:sp modelId="{46F99CC7-3EF0-4561-8B32-A86ADAD37F76}">
      <dsp:nvSpPr>
        <dsp:cNvPr id="0" name=""/>
        <dsp:cNvSpPr/>
      </dsp:nvSpPr>
      <dsp:spPr>
        <a:xfrm>
          <a:off x="687562" y="1300388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 Light" panose="020F0302020204030204"/>
            </a:rPr>
            <a:t>99 attempted</a:t>
          </a:r>
          <a:r>
            <a:rPr lang="en-US" sz="1800" kern="1200" dirty="0"/>
            <a:t> survey</a:t>
          </a:r>
        </a:p>
      </dsp:txBody>
      <dsp:txXfrm>
        <a:off x="712953" y="1325779"/>
        <a:ext cx="1926892" cy="816144"/>
      </dsp:txXfrm>
    </dsp:sp>
    <dsp:sp modelId="{37A798AA-85D8-4AE0-B1C4-DC0F40C07A55}">
      <dsp:nvSpPr>
        <dsp:cNvPr id="0" name=""/>
        <dsp:cNvSpPr/>
      </dsp:nvSpPr>
      <dsp:spPr>
        <a:xfrm rot="5400000">
          <a:off x="1513851" y="2188988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2221498"/>
        <a:ext cx="234070" cy="227568"/>
      </dsp:txXfrm>
    </dsp:sp>
    <dsp:sp modelId="{4322D020-19CD-42F3-884A-97D6E0E782B1}">
      <dsp:nvSpPr>
        <dsp:cNvPr id="0" name=""/>
        <dsp:cNvSpPr/>
      </dsp:nvSpPr>
      <dsp:spPr>
        <a:xfrm>
          <a:off x="687562" y="2600777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 Light" panose="020F0302020204030204"/>
            </a:rPr>
            <a:t>94 completed</a:t>
          </a:r>
          <a:r>
            <a:rPr lang="en-US" sz="1800" kern="1200" dirty="0"/>
            <a:t> survey</a:t>
          </a:r>
        </a:p>
      </dsp:txBody>
      <dsp:txXfrm>
        <a:off x="712953" y="2626168"/>
        <a:ext cx="1926892" cy="8161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78BA8-27C9-4FF6-AEAA-2B818EA610DC}">
      <dsp:nvSpPr>
        <dsp:cNvPr id="0" name=""/>
        <dsp:cNvSpPr/>
      </dsp:nvSpPr>
      <dsp:spPr>
        <a:xfrm>
          <a:off x="687562" y="0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 Light" panose="020F0302020204030204"/>
            </a:rPr>
            <a:t>169</a:t>
          </a:r>
          <a:r>
            <a:rPr lang="en-US" sz="1800" kern="1200" dirty="0"/>
            <a:t> age eligible hips with visit data</a:t>
          </a:r>
        </a:p>
      </dsp:txBody>
      <dsp:txXfrm>
        <a:off x="712953" y="25391"/>
        <a:ext cx="1926892" cy="816144"/>
      </dsp:txXfrm>
    </dsp:sp>
    <dsp:sp modelId="{62A701F2-FE8A-4049-8065-F5869E597A8D}">
      <dsp:nvSpPr>
        <dsp:cNvPr id="0" name=""/>
        <dsp:cNvSpPr/>
      </dsp:nvSpPr>
      <dsp:spPr>
        <a:xfrm rot="5400000">
          <a:off x="1513851" y="888599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921109"/>
        <a:ext cx="234070" cy="227568"/>
      </dsp:txXfrm>
    </dsp:sp>
    <dsp:sp modelId="{46F99CC7-3EF0-4561-8B32-A86ADAD37F76}">
      <dsp:nvSpPr>
        <dsp:cNvPr id="0" name=""/>
        <dsp:cNvSpPr/>
      </dsp:nvSpPr>
      <dsp:spPr>
        <a:xfrm>
          <a:off x="687562" y="1300388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123 attempted survey</a:t>
          </a:r>
        </a:p>
      </dsp:txBody>
      <dsp:txXfrm>
        <a:off x="712953" y="1325779"/>
        <a:ext cx="1926892" cy="816144"/>
      </dsp:txXfrm>
    </dsp:sp>
    <dsp:sp modelId="{37A798AA-85D8-4AE0-B1C4-DC0F40C07A55}">
      <dsp:nvSpPr>
        <dsp:cNvPr id="0" name=""/>
        <dsp:cNvSpPr/>
      </dsp:nvSpPr>
      <dsp:spPr>
        <a:xfrm rot="5400000">
          <a:off x="1513851" y="2188988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2221498"/>
        <a:ext cx="234070" cy="227568"/>
      </dsp:txXfrm>
    </dsp:sp>
    <dsp:sp modelId="{4322D020-19CD-42F3-884A-97D6E0E782B1}">
      <dsp:nvSpPr>
        <dsp:cNvPr id="0" name=""/>
        <dsp:cNvSpPr/>
      </dsp:nvSpPr>
      <dsp:spPr>
        <a:xfrm>
          <a:off x="687562" y="2600777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 Light" panose="020F0302020204030204"/>
            </a:rPr>
            <a:t>120</a:t>
          </a:r>
          <a:r>
            <a:rPr lang="en-US" sz="1800" kern="1200" dirty="0"/>
            <a:t> completed survey</a:t>
          </a:r>
        </a:p>
      </dsp:txBody>
      <dsp:txXfrm>
        <a:off x="712953" y="2626168"/>
        <a:ext cx="1926892" cy="81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DF052-9D5A-43F9-A2B4-20F1DA5FB8F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5523F-3F85-4631-A2B8-F884BD45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6D47-B267-B847-97A6-6FCA6DB1E9B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196B-7197-4D41-8592-1B237BA7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22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*Post Op (n=13)</a:t>
            </a:r>
            <a:r>
              <a:rPr lang="en-US" baseline="0" dirty="0"/>
              <a:t> </a:t>
            </a:r>
            <a:r>
              <a:rPr lang="en-US" dirty="0"/>
              <a:t>and Pre Op visits not included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66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47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29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63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Would</a:t>
            </a:r>
            <a:r>
              <a:rPr lang="en-US" baseline="0" dirty="0"/>
              <a:t> be interesting to look at patient report of </a:t>
            </a:r>
            <a:r>
              <a:rPr lang="en-US" baseline="0" dirty="0" err="1"/>
              <a:t>mhhs</a:t>
            </a:r>
            <a:r>
              <a:rPr lang="en-US" baseline="0" dirty="0"/>
              <a:t> by cohort to see if some patients recover faster.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03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Extra Clinic Visit can fall under any time point.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25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29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59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81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6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0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</a:p>
          <a:p>
            <a:pPr marL="171450" indent="-171450">
              <a:buFontTx/>
              <a:buChar char="-"/>
            </a:pPr>
            <a:r>
              <a:rPr lang="en-US" dirty="0"/>
              <a:t>Pre</a:t>
            </a:r>
            <a:r>
              <a:rPr lang="en-US" baseline="0" dirty="0"/>
              <a:t> and Post Op surveys not included here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78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64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1C196B-7197-4D41-8592-1B237BA721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841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For entire database.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90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as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2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Content - CHAM Doing M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M_logo_2012_RGB.eps">
            <a:extLst>
              <a:ext uri="{FF2B5EF4-FFF2-40B4-BE49-F238E27FC236}">
                <a16:creationId xmlns:a16="http://schemas.microsoft.com/office/drawing/2014/main" id="{292ABBDA-CEA3-314D-8391-4EC8E68A97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03" y="5680729"/>
            <a:ext cx="1265668" cy="88490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F813CD9-EA2D-2B42-9E67-E403067A3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15306"/>
            <a:ext cx="10972801" cy="461665"/>
          </a:xfrm>
        </p:spPr>
        <p:txBody>
          <a:bodyPr/>
          <a:lstStyle>
            <a:lvl1pPr>
              <a:lnSpc>
                <a:spcPct val="80000"/>
              </a:lnSpc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17803CD0-2EBC-DF4D-910B-E027D59347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0" y="1406106"/>
            <a:ext cx="10972482" cy="4593057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94A050-0EE1-364E-8F1A-E9A752EC3A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6297" y="6046111"/>
            <a:ext cx="3327283" cy="62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86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7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PSG@tsrh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Patient-Reported Outcome Data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Eric Fornari, MD</a:t>
            </a:r>
          </a:p>
        </p:txBody>
      </p:sp>
      <p:pic>
        <p:nvPicPr>
          <p:cNvPr id="5" name="Picture 4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77FC2AF6-5419-EC41-9E0A-41E54BE8474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075" y="391948"/>
            <a:ext cx="3115159" cy="2497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Susan A. Novotny PhD">
            <a:extLst>
              <a:ext uri="{FF2B5EF4-FFF2-40B4-BE49-F238E27FC236}">
                <a16:creationId xmlns:a16="http://schemas.microsoft.com/office/drawing/2014/main" id="{15A2730D-6266-827E-37F5-F30FAEF8B9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17" r="32332" b="34704"/>
          <a:stretch/>
        </p:blipFill>
        <p:spPr bwMode="auto">
          <a:xfrm>
            <a:off x="8723671" y="558038"/>
            <a:ext cx="1135626" cy="119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3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 Parent-Report Data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515600" cy="4555553"/>
          </a:xfrm>
        </p:spPr>
        <p:txBody>
          <a:bodyPr>
            <a:normAutofit/>
          </a:bodyPr>
          <a:lstStyle/>
          <a:p>
            <a:r>
              <a:rPr lang="en-US" dirty="0"/>
              <a:t>858 age-appropriate surveys collected</a:t>
            </a:r>
          </a:p>
          <a:p>
            <a:r>
              <a:rPr lang="en-US" dirty="0"/>
              <a:t>Collected from Apr2014-April2024 at 15 Sites</a:t>
            </a:r>
          </a:p>
          <a:p>
            <a:r>
              <a:rPr lang="en-US" dirty="0"/>
              <a:t>Age range </a:t>
            </a:r>
            <a:r>
              <a:rPr lang="en-US" dirty="0">
                <a:solidFill>
                  <a:srgbClr val="FF0000"/>
                </a:solidFill>
              </a:rPr>
              <a:t>2.72</a:t>
            </a:r>
            <a:r>
              <a:rPr lang="en-US" dirty="0"/>
              <a:t>-7.99 (mean 6.06)</a:t>
            </a:r>
          </a:p>
          <a:p>
            <a:r>
              <a:rPr lang="en-US" dirty="0"/>
              <a:t>858 surveys represent 235 unique study IDs</a:t>
            </a:r>
          </a:p>
        </p:txBody>
      </p:sp>
    </p:spTree>
    <p:extLst>
      <p:ext uri="{BB962C8B-B14F-4D97-AF65-F5344CB8AC3E}">
        <p14:creationId xmlns:p14="http://schemas.microsoft.com/office/powerpoint/2010/main" val="136695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028603196"/>
              </p:ext>
            </p:extLst>
          </p:nvPr>
        </p:nvGraphicFramePr>
        <p:xfrm>
          <a:off x="363415" y="234462"/>
          <a:ext cx="11434575" cy="590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4533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61479D2-40E5-4796-B7A4-09791C14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Proxy-Report Data Through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417BBB-8BF6-6A6B-A387-3381AB82C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04" y="928685"/>
            <a:ext cx="4196011" cy="48056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633C56-7C4C-723D-BB48-7253AE701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2058" y="1502687"/>
            <a:ext cx="6409678" cy="385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766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Self-Report Data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&gt;8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1632571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Self-Report Data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515600" cy="4555553"/>
          </a:xfrm>
        </p:spPr>
        <p:txBody>
          <a:bodyPr>
            <a:normAutofit/>
          </a:bodyPr>
          <a:lstStyle/>
          <a:p>
            <a:r>
              <a:rPr lang="en-US" dirty="0"/>
              <a:t>904 age-appropriate surveys</a:t>
            </a:r>
          </a:p>
          <a:p>
            <a:r>
              <a:rPr lang="en-US" dirty="0"/>
              <a:t>Collected from Mar2015-Dec2024 at 15 sites</a:t>
            </a:r>
          </a:p>
          <a:p>
            <a:r>
              <a:rPr lang="en-US" dirty="0"/>
              <a:t>Age range 8.01-14.52 (mean 10.35)</a:t>
            </a:r>
          </a:p>
          <a:p>
            <a:r>
              <a:rPr lang="en-US" dirty="0"/>
              <a:t>904 surveys represent 297 unique 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83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860480925"/>
              </p:ext>
            </p:extLst>
          </p:nvPr>
        </p:nvGraphicFramePr>
        <p:xfrm>
          <a:off x="445477" y="246185"/>
          <a:ext cx="11352513" cy="589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1317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460F-9C90-4BAA-890F-DCCDBAA41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Self-Report Data Through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E56023-CA86-1F2C-5501-CBB3EA032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75" y="829558"/>
            <a:ext cx="2815628" cy="55867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B93A42-1262-4B34-2672-3413E5C13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3705" y="1085280"/>
            <a:ext cx="7798573" cy="468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70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with this data?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34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Sub-Study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87000" cy="4351338"/>
          </a:xfrm>
        </p:spPr>
        <p:txBody>
          <a:bodyPr/>
          <a:lstStyle/>
          <a:p>
            <a:r>
              <a:rPr lang="en-US" dirty="0"/>
              <a:t>Impact of activity restrictions and mobility restrictions on QoL</a:t>
            </a:r>
          </a:p>
          <a:p>
            <a:r>
              <a:rPr lang="en-US" dirty="0"/>
              <a:t>Describe </a:t>
            </a:r>
            <a:r>
              <a:rPr lang="en-US" dirty="0" err="1"/>
              <a:t>QoL</a:t>
            </a:r>
            <a:r>
              <a:rPr lang="en-US" dirty="0"/>
              <a:t> before and after FVO</a:t>
            </a:r>
          </a:p>
          <a:p>
            <a:r>
              <a:rPr lang="en-US" dirty="0"/>
              <a:t>Describe </a:t>
            </a:r>
            <a:r>
              <a:rPr lang="en-US" dirty="0" err="1"/>
              <a:t>QoL</a:t>
            </a:r>
            <a:r>
              <a:rPr lang="en-US" dirty="0"/>
              <a:t> before, during, and after bracing/casting</a:t>
            </a:r>
          </a:p>
          <a:p>
            <a:r>
              <a:rPr lang="en-US" dirty="0"/>
              <a:t>Understanding mobility and anxiety in Perthes patients</a:t>
            </a:r>
          </a:p>
          <a:p>
            <a:r>
              <a:rPr lang="en-US" dirty="0"/>
              <a:t>2-year cross-sectional sample: are our kids normal?</a:t>
            </a:r>
          </a:p>
          <a:p>
            <a:r>
              <a:rPr lang="en-US" dirty="0"/>
              <a:t>Impact on socioeconomic status on PROMIS scores/trends</a:t>
            </a:r>
          </a:p>
          <a:p>
            <a:r>
              <a:rPr lang="en-US" dirty="0"/>
              <a:t>Where are patients at the healed stage? </a:t>
            </a:r>
          </a:p>
          <a:p>
            <a:pPr lvl="1"/>
            <a:r>
              <a:rPr lang="en-US" dirty="0"/>
              <a:t>Back to normal?  Better than where they started?  Are improvements lasting?</a:t>
            </a:r>
          </a:p>
        </p:txBody>
      </p:sp>
    </p:spTree>
    <p:extLst>
      <p:ext uri="{BB962C8B-B14F-4D97-AF65-F5344CB8AC3E}">
        <p14:creationId xmlns:p14="http://schemas.microsoft.com/office/powerpoint/2010/main" val="1562460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Harris Hip Score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&gt;10 years old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379762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PROs are we using?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602135"/>
              </p:ext>
            </p:extLst>
          </p:nvPr>
        </p:nvGraphicFramePr>
        <p:xfrm>
          <a:off x="401256" y="1335982"/>
          <a:ext cx="11389487" cy="4881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79236">
                  <a:extLst>
                    <a:ext uri="{9D8B030D-6E8A-4147-A177-3AD203B41FA5}">
                      <a16:colId xmlns:a16="http://schemas.microsoft.com/office/drawing/2014/main" val="3533599411"/>
                    </a:ext>
                  </a:extLst>
                </a:gridCol>
                <a:gridCol w="1693167">
                  <a:extLst>
                    <a:ext uri="{9D8B030D-6E8A-4147-A177-3AD203B41FA5}">
                      <a16:colId xmlns:a16="http://schemas.microsoft.com/office/drawing/2014/main" val="3428135882"/>
                    </a:ext>
                  </a:extLst>
                </a:gridCol>
                <a:gridCol w="2673752">
                  <a:extLst>
                    <a:ext uri="{9D8B030D-6E8A-4147-A177-3AD203B41FA5}">
                      <a16:colId xmlns:a16="http://schemas.microsoft.com/office/drawing/2014/main" val="3960739402"/>
                    </a:ext>
                  </a:extLst>
                </a:gridCol>
                <a:gridCol w="5243332">
                  <a:extLst>
                    <a:ext uri="{9D8B030D-6E8A-4147-A177-3AD203B41FA5}">
                      <a16:colId xmlns:a16="http://schemas.microsoft.com/office/drawing/2014/main" val="776005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672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Clinic Visit Questionnaire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Each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Pain, Medications, Physical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IPSG</a:t>
                      </a:r>
                      <a:r>
                        <a:rPr lang="en-US" sz="1600" baseline="0" dirty="0"/>
                        <a:t> Surgeon Members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96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PROMIS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Each Visit (Proxy for 5-8 years 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Mobility, Fatigue, Anger, Anxiety, Depressive</a:t>
                      </a:r>
                      <a:r>
                        <a:rPr lang="en-US" sz="1600" baseline="0" dirty="0"/>
                        <a:t> Symptoms, Pain Interference, Peer Relationships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DeWalt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D.,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Gross, H., Gipson, D., et al. (2015). PROMIS® Pediatric Self-Report Scales Distinguish Subgroups of Children within and across Six common Pediatric Chronic Health Conditions. </a:t>
                      </a:r>
                      <a:r>
                        <a:rPr lang="en-US" sz="1600" i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Quality of Life Research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1-14.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772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Modified</a:t>
                      </a:r>
                      <a:r>
                        <a:rPr lang="en-US" sz="1600" baseline="0" dirty="0"/>
                        <a:t> Harris Hip Score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Initial,</a:t>
                      </a:r>
                      <a:r>
                        <a:rPr lang="en-US" sz="1600" baseline="0" dirty="0"/>
                        <a:t> 2-year, 5-year, and final follow-up visits (if ≥10 years old)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Pain, Hip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5563" indent="0"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Byrd, J. W. and K. S. Jones (2000). Prospective analysis of hip arthroscopy with 2-year follow-up.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Arthroscopy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16(6): 578-587.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3570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Modified HOOS-15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5-year visit, and each visit thereafter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Pain, Other Symptoms, Physical</a:t>
                      </a:r>
                      <a:r>
                        <a:rPr lang="en-US" sz="1600" baseline="0" dirty="0"/>
                        <a:t> Function in Daily Living, Function in Sport and Rec, Hip-Related QOL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indent="0" algn="l" fontAlgn="t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Klassbo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M, Larsson E,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Mannevik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E. (2003) Hip disability and osteoarthritis outcome score. An extension of the Western Ontario and McMaster Universities Osteoarthritis Index.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Scand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Rheumatol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32(1):46-51.</a:t>
                      </a:r>
                    </a:p>
                    <a:p>
                      <a:pPr algn="l" fontAlgn="t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*modified by the IPSG for younger population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0212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trike="sngStrike" baseline="0" dirty="0"/>
                        <a:t>Iowa Hip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trike="sngStrike" baseline="0" dirty="0"/>
                        <a:t>Discontinued 5/2018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5563" indent="0" algn="l" fontAlgn="t"/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Larson, C. B. (1963). Rating scale for hip disabilities. </a:t>
                      </a:r>
                      <a:r>
                        <a:rPr lang="en-US" sz="1600" b="0" i="1" u="none" strike="sng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</a:t>
                      </a:r>
                      <a:r>
                        <a:rPr lang="en-US" sz="16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sng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Orthop</a:t>
                      </a:r>
                      <a:r>
                        <a:rPr lang="en-US" sz="16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sng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</a:t>
                      </a:r>
                      <a:r>
                        <a:rPr lang="en-US" sz="16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 </a:t>
                      </a: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31: 85-93.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725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424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5A45-698F-40C7-B707-537E4E1E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Harris Hip Score Data Collection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33534309"/>
              </p:ext>
            </p:extLst>
          </p:nvPr>
        </p:nvGraphicFramePr>
        <p:xfrm>
          <a:off x="478972" y="2569029"/>
          <a:ext cx="3352800" cy="346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972457" y="1567543"/>
            <a:ext cx="2336800" cy="71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Initial Visit</a:t>
            </a:r>
          </a:p>
        </p:txBody>
      </p:sp>
      <p:sp>
        <p:nvSpPr>
          <p:cNvPr id="6" name="Rectangle 5"/>
          <p:cNvSpPr/>
          <p:nvPr/>
        </p:nvSpPr>
        <p:spPr>
          <a:xfrm>
            <a:off x="4927600" y="1545772"/>
            <a:ext cx="2336800" cy="71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2-Year Visit</a:t>
            </a:r>
          </a:p>
        </p:txBody>
      </p:sp>
      <p:sp>
        <p:nvSpPr>
          <p:cNvPr id="7" name="Rectangle 6"/>
          <p:cNvSpPr/>
          <p:nvPr/>
        </p:nvSpPr>
        <p:spPr>
          <a:xfrm>
            <a:off x="8882743" y="1545772"/>
            <a:ext cx="2336800" cy="71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5-Year Visit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64592533"/>
              </p:ext>
            </p:extLst>
          </p:nvPr>
        </p:nvGraphicFramePr>
        <p:xfrm>
          <a:off x="4419600" y="2605315"/>
          <a:ext cx="3352800" cy="346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374643201"/>
              </p:ext>
            </p:extLst>
          </p:nvPr>
        </p:nvGraphicFramePr>
        <p:xfrm>
          <a:off x="8374743" y="2598059"/>
          <a:ext cx="3352800" cy="346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506817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Average MHH Scores at Initial, 2- and 5-Year Visits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794480-3F85-294D-FA44-576C88BE6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312" y="1298862"/>
            <a:ext cx="7919633" cy="476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455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C4E996-AD4F-573B-D8C9-04203FEC6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695" y="699267"/>
            <a:ext cx="7343475" cy="47561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CDA896-FCB8-C339-4459-74EFDC1D6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30" y="699267"/>
            <a:ext cx="3070991" cy="404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3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12809B-9FA6-7C69-F963-51B3F280E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585" y="740890"/>
            <a:ext cx="8426661" cy="47077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504EDB-CCBE-4E8C-9274-609653935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509" y="740889"/>
            <a:ext cx="2646295" cy="470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84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HOOS-15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&gt;10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2126225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Average Modified HOOS-15 Domain Scores at 5-Year Visit, n=94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901EC9-5938-CA43-7FDB-2ED3AF37F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897" y="1596324"/>
            <a:ext cx="7901503" cy="460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592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464AB6-34EA-27D7-E77F-94690F86F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688" y="166213"/>
            <a:ext cx="11550769" cy="663345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Average Modified HOOS-15 Domain Scores at by age, n=373 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A8B403-D8E9-3A91-7BDF-80A316A5A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42" y="1487837"/>
            <a:ext cx="1975403" cy="36492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D6397-41F9-8F89-775E-71A5905DE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955" y="829557"/>
            <a:ext cx="9105533" cy="493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76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BBAA47D-D654-A4D0-6EFF-61FE77A3E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65" y="166213"/>
            <a:ext cx="11536392" cy="1037156"/>
          </a:xfrm>
        </p:spPr>
        <p:txBody>
          <a:bodyPr>
            <a:noAutofit/>
          </a:bodyPr>
          <a:lstStyle/>
          <a:p>
            <a:r>
              <a:rPr lang="en-US" sz="3200" dirty="0">
                <a:ea typeface="+mj-lt"/>
                <a:cs typeface="+mj-lt"/>
              </a:rPr>
              <a:t>Average Modified HOOS-15 Domain Scores at by age, n=373 </a:t>
            </a:r>
            <a:endParaRPr lang="en-US" sz="3200" dirty="0">
              <a:cs typeface="Calibri Light" panose="020F030202020403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EC88B1-3A9C-2E40-8E77-F9DF62BF4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112" y="1203369"/>
            <a:ext cx="10275899" cy="46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708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0899E9E4-4A1C-BAA3-42D1-83B2933C3A3D}"/>
              </a:ext>
            </a:extLst>
          </p:cNvPr>
          <p:cNvSpPr txBox="1">
            <a:spLocks/>
          </p:cNvSpPr>
          <p:nvPr/>
        </p:nvSpPr>
        <p:spPr>
          <a:xfrm>
            <a:off x="532065" y="166213"/>
            <a:ext cx="11536392" cy="10371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7493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ea typeface="+mj-lt"/>
                <a:cs typeface="+mj-lt"/>
              </a:rPr>
              <a:t>Average Modified HOOS-15 Domain Scores at by Timepoint, n=373 </a:t>
            </a:r>
            <a:endParaRPr lang="en-US" sz="3200" dirty="0">
              <a:cs typeface="Calibri Light" panose="020F030202020403020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3C81F7-5A5E-0912-A7D1-F8D062483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525" y="1700213"/>
            <a:ext cx="10270459" cy="38280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788A61-2EDF-062F-4605-CDC5ADBBF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166" y="1783879"/>
            <a:ext cx="1773463" cy="329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78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BBAA47D-D654-A4D0-6EFF-61FE77A3E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65" y="166213"/>
            <a:ext cx="11536392" cy="1037156"/>
          </a:xfrm>
        </p:spPr>
        <p:txBody>
          <a:bodyPr>
            <a:noAutofit/>
          </a:bodyPr>
          <a:lstStyle/>
          <a:p>
            <a:r>
              <a:rPr lang="en-US" sz="3200" dirty="0">
                <a:ea typeface="+mj-lt"/>
                <a:cs typeface="+mj-lt"/>
              </a:rPr>
              <a:t>Average Modified HOOS-15 Domain Scores at by Timepoint, n=373</a:t>
            </a:r>
            <a:endParaRPr lang="en-US" sz="3200" dirty="0">
              <a:cs typeface="Calibri Light" panose="020F030202020403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540057-7AF5-91E3-8251-E62E37C5C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913" y="1151517"/>
            <a:ext cx="10569843" cy="479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6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5604B-4A71-4A42-B1B5-6B9E4BAD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2023 -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D73CF-D091-4FE5-B77B-1F860A948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Collected more data</a:t>
            </a:r>
          </a:p>
          <a:p>
            <a:r>
              <a:rPr lang="en-US" dirty="0"/>
              <a:t>Continued to evaluate and understand the data we have</a:t>
            </a:r>
          </a:p>
          <a:p>
            <a:r>
              <a:rPr lang="en-US" dirty="0"/>
              <a:t>Partnered with Susan to oversee PRO’s</a:t>
            </a:r>
          </a:p>
          <a:p>
            <a:r>
              <a:rPr lang="en-US" dirty="0"/>
              <a:t>Two sub-studies of longitudinal PROMIS data are now underway</a:t>
            </a:r>
          </a:p>
          <a:p>
            <a:pPr lvl="1"/>
            <a:r>
              <a:rPr lang="en-US" dirty="0"/>
              <a:t>&lt;6 and 6-11 cohorts</a:t>
            </a:r>
          </a:p>
          <a:p>
            <a:pPr lvl="1"/>
            <a:r>
              <a:rPr lang="en-US" dirty="0"/>
              <a:t>Not easy due to number of variables at play</a:t>
            </a:r>
          </a:p>
          <a:p>
            <a:pPr lvl="1"/>
            <a:r>
              <a:rPr lang="en-US" dirty="0"/>
              <a:t>Thank you Jennifer, Susan, Leila, Nick, Chris, Candelaria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653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352DE-69F1-423D-BFB1-7045BA6C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F8243-000C-453F-886F-8C42358F6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Appreciate everyone’s efforts to continue to collect this critical data</a:t>
            </a:r>
          </a:p>
          <a:p>
            <a:pPr lvl="1"/>
            <a:r>
              <a:rPr lang="en-US" dirty="0"/>
              <a:t>As important to collect at as </a:t>
            </a:r>
            <a:r>
              <a:rPr lang="en-US" dirty="0" err="1"/>
              <a:t>xrays</a:t>
            </a:r>
            <a:r>
              <a:rPr lang="en-US" dirty="0"/>
              <a:t> and perfusion MRI</a:t>
            </a:r>
          </a:p>
          <a:p>
            <a:pPr lvl="1"/>
            <a:r>
              <a:rPr lang="en-US" dirty="0"/>
              <a:t>Esp as follow-up get out past 1-2 years</a:t>
            </a:r>
          </a:p>
          <a:p>
            <a:r>
              <a:rPr lang="en-US" dirty="0"/>
              <a:t>We are here to help to navigate any issues you are having with collection process</a:t>
            </a:r>
          </a:p>
          <a:p>
            <a:r>
              <a:rPr lang="en-US" dirty="0"/>
              <a:t>Reach out to me if you are interested in discussing sub-study ideas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7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Collection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Collected at each visit for kids over 5 years old</a:t>
            </a:r>
          </a:p>
        </p:txBody>
      </p:sp>
    </p:spTree>
    <p:extLst>
      <p:ext uri="{BB962C8B-B14F-4D97-AF65-F5344CB8AC3E}">
        <p14:creationId xmlns:p14="http://schemas.microsoft.com/office/powerpoint/2010/main" val="5378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1728"/>
            <a:ext cx="8315325" cy="472523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Regulatory modifications and site training is on-going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15 sites collecting total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Standard of care clinic OR research-only administration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To start collecting PROMIS, contact </a:t>
            </a:r>
            <a:r>
              <a:rPr lang="en-US" dirty="0">
                <a:hlinkClick r:id="rId3"/>
              </a:rPr>
              <a:t>IPSG@tsrh.org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DE1571-1CB0-42B8-B8A9-DCB444A847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3525" y="1086759"/>
            <a:ext cx="2324100" cy="429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61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Collection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427227"/>
              </p:ext>
            </p:extLst>
          </p:nvPr>
        </p:nvGraphicFramePr>
        <p:xfrm>
          <a:off x="838200" y="1620838"/>
          <a:ext cx="10515600" cy="455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877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C102-2DEB-4103-8F1C-5C6C250FB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Jan 2023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00621E-C0B3-464F-828B-F09BBD6EC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89" y="1605772"/>
            <a:ext cx="11287586" cy="42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04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C102-2DEB-4103-8F1C-5C6C250FB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April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D778F0-6037-F0E7-5759-46702D253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796" y="1611824"/>
            <a:ext cx="10886064" cy="353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905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Proxy-Report PROMIS Data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&lt;8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732014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12602</TotalTime>
  <Words>903</Words>
  <Application>Microsoft Office PowerPoint</Application>
  <PresentationFormat>Widescreen</PresentationFormat>
  <Paragraphs>132</Paragraphs>
  <Slides>30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Patient-Reported Outcome Data</vt:lpstr>
      <vt:lpstr>What PROs are we using?</vt:lpstr>
      <vt:lpstr>Summary of 2023 - present</vt:lpstr>
      <vt:lpstr>PROMIS Data Collection</vt:lpstr>
      <vt:lpstr>PROMIS Administration</vt:lpstr>
      <vt:lpstr>PROMIS Data Collection</vt:lpstr>
      <vt:lpstr>PROMIS Data Jan 2023</vt:lpstr>
      <vt:lpstr>PROMIS Data April 2024</vt:lpstr>
      <vt:lpstr>Proxy-Report PROMIS Data</vt:lpstr>
      <vt:lpstr>Proxy Parent-Report Data 2024</vt:lpstr>
      <vt:lpstr>PowerPoint Presentation</vt:lpstr>
      <vt:lpstr>Proxy-Report Data Through 2024</vt:lpstr>
      <vt:lpstr>Pediatric Self-Report Data</vt:lpstr>
      <vt:lpstr>Pediatric Self-Report Data 2021</vt:lpstr>
      <vt:lpstr>PowerPoint Presentation</vt:lpstr>
      <vt:lpstr>Pediatric Self-Report Data Through 2024</vt:lpstr>
      <vt:lpstr>What to do with this data?</vt:lpstr>
      <vt:lpstr>PROMIS Data Sub-Study Concepts</vt:lpstr>
      <vt:lpstr>Modified Harris Hip Score</vt:lpstr>
      <vt:lpstr>Modified Harris Hip Score Data Collection</vt:lpstr>
      <vt:lpstr>Average MHH Scores at Initial, 2- and 5-Year Visits</vt:lpstr>
      <vt:lpstr>PowerPoint Presentation</vt:lpstr>
      <vt:lpstr>PowerPoint Presentation</vt:lpstr>
      <vt:lpstr>Modified HOOS-15</vt:lpstr>
      <vt:lpstr>Average Modified HOOS-15 Domain Scores at 5-Year Visit, n=94</vt:lpstr>
      <vt:lpstr>Average Modified HOOS-15 Domain Scores at by age, n=373 </vt:lpstr>
      <vt:lpstr>Average Modified HOOS-15 Domain Scores at by age, n=373 </vt:lpstr>
      <vt:lpstr>PowerPoint Presentation</vt:lpstr>
      <vt:lpstr>Average Modified HOOS-15 Domain Scores at by Timepoint, n=373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Hyde</dc:creator>
  <cp:lastModifiedBy>Eric Fornari</cp:lastModifiedBy>
  <cp:revision>570</cp:revision>
  <dcterms:created xsi:type="dcterms:W3CDTF">2018-08-06T15:23:51Z</dcterms:created>
  <dcterms:modified xsi:type="dcterms:W3CDTF">2024-04-24T12:10:52Z</dcterms:modified>
</cp:coreProperties>
</file>