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4" r:id="rId2"/>
    <p:sldId id="278" r:id="rId3"/>
    <p:sldId id="267" r:id="rId4"/>
    <p:sldId id="268" r:id="rId5"/>
    <p:sldId id="277" r:id="rId6"/>
    <p:sldId id="270" r:id="rId7"/>
    <p:sldId id="271" r:id="rId8"/>
    <p:sldId id="272" r:id="rId9"/>
    <p:sldId id="273" r:id="rId10"/>
    <p:sldId id="274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A157"/>
    <a:srgbClr val="074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7B9625-DD51-463D-9CE5-A7A29C62C2CB}" v="10" dt="2024-04-11T20:15:55.1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1" autoAdjust="0"/>
    <p:restoredTop sz="83307" autoAdjust="0"/>
  </p:normalViewPr>
  <p:slideViewPr>
    <p:cSldViewPr snapToGrid="0" snapToObjects="1" showGuides="1">
      <p:cViewPr>
        <p:scale>
          <a:sx n="55" d="100"/>
          <a:sy n="55" d="100"/>
        </p:scale>
        <p:origin x="144" y="9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ndelaria Mercado" userId="74ea9816-0cf7-4726-a3be-771a0811795a" providerId="ADAL" clId="{6B7B9625-DD51-463D-9CE5-A7A29C62C2CB}"/>
    <pc:docChg chg="undo custSel addSld delSld modSld">
      <pc:chgData name="Candelaria Mercado" userId="74ea9816-0cf7-4726-a3be-771a0811795a" providerId="ADAL" clId="{6B7B9625-DD51-463D-9CE5-A7A29C62C2CB}" dt="2024-04-11T20:22:17.067" v="91" actId="2696"/>
      <pc:docMkLst>
        <pc:docMk/>
      </pc:docMkLst>
      <pc:sldChg chg="modSp mod">
        <pc:chgData name="Candelaria Mercado" userId="74ea9816-0cf7-4726-a3be-771a0811795a" providerId="ADAL" clId="{6B7B9625-DD51-463D-9CE5-A7A29C62C2CB}" dt="2024-04-11T15:07:01.780" v="86" actId="20577"/>
        <pc:sldMkLst>
          <pc:docMk/>
          <pc:sldMk cId="3847346350" sldId="272"/>
        </pc:sldMkLst>
        <pc:spChg chg="mod">
          <ac:chgData name="Candelaria Mercado" userId="74ea9816-0cf7-4726-a3be-771a0811795a" providerId="ADAL" clId="{6B7B9625-DD51-463D-9CE5-A7A29C62C2CB}" dt="2024-04-11T15:07:01.780" v="86" actId="20577"/>
          <ac:spMkLst>
            <pc:docMk/>
            <pc:sldMk cId="3847346350" sldId="272"/>
            <ac:spMk id="3" creationId="{00000000-0000-0000-0000-000000000000}"/>
          </ac:spMkLst>
        </pc:spChg>
      </pc:sldChg>
      <pc:sldChg chg="addSp delSp modSp mod">
        <pc:chgData name="Candelaria Mercado" userId="74ea9816-0cf7-4726-a3be-771a0811795a" providerId="ADAL" clId="{6B7B9625-DD51-463D-9CE5-A7A29C62C2CB}" dt="2024-04-11T14:34:42.477" v="18" actId="14100"/>
        <pc:sldMkLst>
          <pc:docMk/>
          <pc:sldMk cId="3083179835" sldId="273"/>
        </pc:sldMkLst>
        <pc:spChg chg="mod">
          <ac:chgData name="Candelaria Mercado" userId="74ea9816-0cf7-4726-a3be-771a0811795a" providerId="ADAL" clId="{6B7B9625-DD51-463D-9CE5-A7A29C62C2CB}" dt="2024-04-11T14:31:53.532" v="10" actId="20577"/>
          <ac:spMkLst>
            <pc:docMk/>
            <pc:sldMk cId="3083179835" sldId="273"/>
            <ac:spMk id="9" creationId="{00000000-0000-0000-0000-000000000000}"/>
          </ac:spMkLst>
        </pc:spChg>
        <pc:graphicFrameChg chg="del">
          <ac:chgData name="Candelaria Mercado" userId="74ea9816-0cf7-4726-a3be-771a0811795a" providerId="ADAL" clId="{6B7B9625-DD51-463D-9CE5-A7A29C62C2CB}" dt="2024-04-11T14:31:48.904" v="8" actId="478"/>
          <ac:graphicFrameMkLst>
            <pc:docMk/>
            <pc:sldMk cId="3083179835" sldId="273"/>
            <ac:graphicFrameMk id="8" creationId="{00000000-0000-0000-0000-000000000000}"/>
          </ac:graphicFrameMkLst>
        </pc:graphicFrameChg>
        <pc:picChg chg="add del mod">
          <ac:chgData name="Candelaria Mercado" userId="74ea9816-0cf7-4726-a3be-771a0811795a" providerId="ADAL" clId="{6B7B9625-DD51-463D-9CE5-A7A29C62C2CB}" dt="2024-04-11T14:34:29.067" v="15" actId="478"/>
          <ac:picMkLst>
            <pc:docMk/>
            <pc:sldMk cId="3083179835" sldId="273"/>
            <ac:picMk id="2" creationId="{26ED108B-D018-12FE-79A7-8AC7465466B2}"/>
          </ac:picMkLst>
        </pc:picChg>
        <pc:picChg chg="add mod">
          <ac:chgData name="Candelaria Mercado" userId="74ea9816-0cf7-4726-a3be-771a0811795a" providerId="ADAL" clId="{6B7B9625-DD51-463D-9CE5-A7A29C62C2CB}" dt="2024-04-11T14:34:42.477" v="18" actId="14100"/>
          <ac:picMkLst>
            <pc:docMk/>
            <pc:sldMk cId="3083179835" sldId="273"/>
            <ac:picMk id="3" creationId="{774D98CC-46B0-11BC-FC57-57FDB0E7FE53}"/>
          </ac:picMkLst>
        </pc:picChg>
      </pc:sldChg>
      <pc:sldChg chg="addSp delSp modSp mod">
        <pc:chgData name="Candelaria Mercado" userId="74ea9816-0cf7-4726-a3be-771a0811795a" providerId="ADAL" clId="{6B7B9625-DD51-463D-9CE5-A7A29C62C2CB}" dt="2024-04-11T14:59:01.346" v="58" actId="14100"/>
        <pc:sldMkLst>
          <pc:docMk/>
          <pc:sldMk cId="2607470206" sldId="274"/>
        </pc:sldMkLst>
        <pc:spChg chg="mod">
          <ac:chgData name="Candelaria Mercado" userId="74ea9816-0cf7-4726-a3be-771a0811795a" providerId="ADAL" clId="{6B7B9625-DD51-463D-9CE5-A7A29C62C2CB}" dt="2024-04-11T14:35:08.991" v="29" actId="20577"/>
          <ac:spMkLst>
            <pc:docMk/>
            <pc:sldMk cId="2607470206" sldId="274"/>
            <ac:spMk id="2" creationId="{00000000-0000-0000-0000-000000000000}"/>
          </ac:spMkLst>
        </pc:spChg>
        <pc:spChg chg="mod">
          <ac:chgData name="Candelaria Mercado" userId="74ea9816-0cf7-4726-a3be-771a0811795a" providerId="ADAL" clId="{6B7B9625-DD51-463D-9CE5-A7A29C62C2CB}" dt="2024-04-11T14:35:02.178" v="27" actId="20577"/>
          <ac:spMkLst>
            <pc:docMk/>
            <pc:sldMk cId="2607470206" sldId="274"/>
            <ac:spMk id="4" creationId="{00000000-0000-0000-0000-000000000000}"/>
          </ac:spMkLst>
        </pc:spChg>
        <pc:graphicFrameChg chg="add mod modGraphic">
          <ac:chgData name="Candelaria Mercado" userId="74ea9816-0cf7-4726-a3be-771a0811795a" providerId="ADAL" clId="{6B7B9625-DD51-463D-9CE5-A7A29C62C2CB}" dt="2024-04-11T14:58:34.519" v="55" actId="14100"/>
          <ac:graphicFrameMkLst>
            <pc:docMk/>
            <pc:sldMk cId="2607470206" sldId="274"/>
            <ac:graphicFrameMk id="5" creationId="{617B16ED-7EEC-B5D7-DF34-DCF1E388590E}"/>
          </ac:graphicFrameMkLst>
        </pc:graphicFrameChg>
        <pc:graphicFrameChg chg="del">
          <ac:chgData name="Candelaria Mercado" userId="74ea9816-0cf7-4726-a3be-771a0811795a" providerId="ADAL" clId="{6B7B9625-DD51-463D-9CE5-A7A29C62C2CB}" dt="2024-04-11T14:40:59.742" v="44" actId="478"/>
          <ac:graphicFrameMkLst>
            <pc:docMk/>
            <pc:sldMk cId="2607470206" sldId="274"/>
            <ac:graphicFrameMk id="6" creationId="{00000000-0000-0000-0000-000000000000}"/>
          </ac:graphicFrameMkLst>
        </pc:graphicFrameChg>
        <pc:picChg chg="add del mod">
          <ac:chgData name="Candelaria Mercado" userId="74ea9816-0cf7-4726-a3be-771a0811795a" providerId="ADAL" clId="{6B7B9625-DD51-463D-9CE5-A7A29C62C2CB}" dt="2024-04-11T14:58:17.211" v="48" actId="478"/>
          <ac:picMkLst>
            <pc:docMk/>
            <pc:sldMk cId="2607470206" sldId="274"/>
            <ac:picMk id="3" creationId="{65661CAC-987E-5D5B-8ECE-53FA9C6F02E9}"/>
          </ac:picMkLst>
        </pc:picChg>
        <pc:picChg chg="add mod">
          <ac:chgData name="Candelaria Mercado" userId="74ea9816-0cf7-4726-a3be-771a0811795a" providerId="ADAL" clId="{6B7B9625-DD51-463D-9CE5-A7A29C62C2CB}" dt="2024-04-11T14:59:01.346" v="58" actId="14100"/>
          <ac:picMkLst>
            <pc:docMk/>
            <pc:sldMk cId="2607470206" sldId="274"/>
            <ac:picMk id="7" creationId="{8002E3FE-893D-889A-558C-0C55056853C6}"/>
          </ac:picMkLst>
        </pc:picChg>
      </pc:sldChg>
      <pc:sldChg chg="addSp delSp modSp mod setBg">
        <pc:chgData name="Candelaria Mercado" userId="74ea9816-0cf7-4726-a3be-771a0811795a" providerId="ADAL" clId="{6B7B9625-DD51-463D-9CE5-A7A29C62C2CB}" dt="2024-04-11T15:06:19.631" v="80" actId="14100"/>
        <pc:sldMkLst>
          <pc:docMk/>
          <pc:sldMk cId="2624780152" sldId="277"/>
        </pc:sldMkLst>
        <pc:spChg chg="add del">
          <ac:chgData name="Candelaria Mercado" userId="74ea9816-0cf7-4726-a3be-771a0811795a" providerId="ADAL" clId="{6B7B9625-DD51-463D-9CE5-A7A29C62C2CB}" dt="2024-04-11T15:05:43.854" v="73" actId="26606"/>
          <ac:spMkLst>
            <pc:docMk/>
            <pc:sldMk cId="2624780152" sldId="277"/>
            <ac:spMk id="20" creationId="{5F9CFCE6-877F-4858-B8BD-2C52CA8AFBC4}"/>
          </ac:spMkLst>
        </pc:spChg>
        <pc:spChg chg="add del">
          <ac:chgData name="Candelaria Mercado" userId="74ea9816-0cf7-4726-a3be-771a0811795a" providerId="ADAL" clId="{6B7B9625-DD51-463D-9CE5-A7A29C62C2CB}" dt="2024-04-11T15:05:43.854" v="73" actId="26606"/>
          <ac:spMkLst>
            <pc:docMk/>
            <pc:sldMk cId="2624780152" sldId="277"/>
            <ac:spMk id="21" creationId="{8213F8A0-12AE-4514-8372-0DD766EC28EE}"/>
          </ac:spMkLst>
        </pc:spChg>
        <pc:spChg chg="add del">
          <ac:chgData name="Candelaria Mercado" userId="74ea9816-0cf7-4726-a3be-771a0811795a" providerId="ADAL" clId="{6B7B9625-DD51-463D-9CE5-A7A29C62C2CB}" dt="2024-04-11T15:05:43.854" v="73" actId="26606"/>
          <ac:spMkLst>
            <pc:docMk/>
            <pc:sldMk cId="2624780152" sldId="277"/>
            <ac:spMk id="22" creationId="{9EFF17D4-9A8C-4CE5-B096-D8CCD4400437}"/>
          </ac:spMkLst>
        </pc:spChg>
        <pc:spChg chg="add del">
          <ac:chgData name="Candelaria Mercado" userId="74ea9816-0cf7-4726-a3be-771a0811795a" providerId="ADAL" clId="{6B7B9625-DD51-463D-9CE5-A7A29C62C2CB}" dt="2024-04-11T15:05:35.821" v="69" actId="26606"/>
          <ac:spMkLst>
            <pc:docMk/>
            <pc:sldMk cId="2624780152" sldId="277"/>
            <ac:spMk id="23" creationId="{A9F529C3-C941-49FD-8C67-82F134F64BDB}"/>
          </ac:spMkLst>
        </pc:spChg>
        <pc:spChg chg="add del">
          <ac:chgData name="Candelaria Mercado" userId="74ea9816-0cf7-4726-a3be-771a0811795a" providerId="ADAL" clId="{6B7B9625-DD51-463D-9CE5-A7A29C62C2CB}" dt="2024-04-11T15:05:58.767" v="75" actId="26606"/>
          <ac:spMkLst>
            <pc:docMk/>
            <pc:sldMk cId="2624780152" sldId="277"/>
            <ac:spMk id="24" creationId="{A9F529C3-C941-49FD-8C67-82F134F64BDB}"/>
          </ac:spMkLst>
        </pc:spChg>
        <pc:spChg chg="add del">
          <ac:chgData name="Candelaria Mercado" userId="74ea9816-0cf7-4726-a3be-771a0811795a" providerId="ADAL" clId="{6B7B9625-DD51-463D-9CE5-A7A29C62C2CB}" dt="2024-04-11T15:05:35.821" v="69" actId="26606"/>
          <ac:spMkLst>
            <pc:docMk/>
            <pc:sldMk cId="2624780152" sldId="277"/>
            <ac:spMk id="25" creationId="{20586029-32A0-47E5-9AEC-AE3ABA6B94D0}"/>
          </ac:spMkLst>
        </pc:spChg>
        <pc:spChg chg="add del">
          <ac:chgData name="Candelaria Mercado" userId="74ea9816-0cf7-4726-a3be-771a0811795a" providerId="ADAL" clId="{6B7B9625-DD51-463D-9CE5-A7A29C62C2CB}" dt="2024-04-11T15:05:58.767" v="75" actId="26606"/>
          <ac:spMkLst>
            <pc:docMk/>
            <pc:sldMk cId="2624780152" sldId="277"/>
            <ac:spMk id="26" creationId="{20586029-32A0-47E5-9AEC-AE3ABA6B94D0}"/>
          </ac:spMkLst>
        </pc:spChg>
        <pc:spChg chg="add del">
          <ac:chgData name="Candelaria Mercado" userId="74ea9816-0cf7-4726-a3be-771a0811795a" providerId="ADAL" clId="{6B7B9625-DD51-463D-9CE5-A7A29C62C2CB}" dt="2024-04-11T15:06:09.425" v="77" actId="26606"/>
          <ac:spMkLst>
            <pc:docMk/>
            <pc:sldMk cId="2624780152" sldId="277"/>
            <ac:spMk id="30" creationId="{664E23E2-7440-4E36-A67B-0F88C5F7E185}"/>
          </ac:spMkLst>
        </pc:spChg>
        <pc:spChg chg="add del">
          <ac:chgData name="Candelaria Mercado" userId="74ea9816-0cf7-4726-a3be-771a0811795a" providerId="ADAL" clId="{6B7B9625-DD51-463D-9CE5-A7A29C62C2CB}" dt="2024-04-11T15:06:09.425" v="77" actId="26606"/>
          <ac:spMkLst>
            <pc:docMk/>
            <pc:sldMk cId="2624780152" sldId="277"/>
            <ac:spMk id="31" creationId="{B06949AE-010D-4C18-8AED-7872085ADD57}"/>
          </ac:spMkLst>
        </pc:spChg>
        <pc:spChg chg="add del">
          <ac:chgData name="Candelaria Mercado" userId="74ea9816-0cf7-4726-a3be-771a0811795a" providerId="ADAL" clId="{6B7B9625-DD51-463D-9CE5-A7A29C62C2CB}" dt="2024-04-11T15:06:09.425" v="77" actId="26606"/>
          <ac:spMkLst>
            <pc:docMk/>
            <pc:sldMk cId="2624780152" sldId="277"/>
            <ac:spMk id="32" creationId="{FE54AADB-50C7-4293-94C0-27361A32B8CF}"/>
          </ac:spMkLst>
        </pc:spChg>
        <pc:picChg chg="add mod ord">
          <ac:chgData name="Candelaria Mercado" userId="74ea9816-0cf7-4726-a3be-771a0811795a" providerId="ADAL" clId="{6B7B9625-DD51-463D-9CE5-A7A29C62C2CB}" dt="2024-04-11T15:06:15.604" v="79" actId="14100"/>
          <ac:picMkLst>
            <pc:docMk/>
            <pc:sldMk cId="2624780152" sldId="277"/>
            <ac:picMk id="12" creationId="{2E331855-7FCA-BA5A-0856-81325D9A554C}"/>
          </ac:picMkLst>
        </pc:picChg>
        <pc:picChg chg="add del mod">
          <ac:chgData name="Candelaria Mercado" userId="74ea9816-0cf7-4726-a3be-771a0811795a" providerId="ADAL" clId="{6B7B9625-DD51-463D-9CE5-A7A29C62C2CB}" dt="2024-04-11T15:03:42.513" v="63" actId="478"/>
          <ac:picMkLst>
            <pc:docMk/>
            <pc:sldMk cId="2624780152" sldId="277"/>
            <ac:picMk id="17" creationId="{2156C62F-59E8-F7EA-B47B-2BC8EE2915A9}"/>
          </ac:picMkLst>
        </pc:picChg>
        <pc:picChg chg="add mod">
          <ac:chgData name="Candelaria Mercado" userId="74ea9816-0cf7-4726-a3be-771a0811795a" providerId="ADAL" clId="{6B7B9625-DD51-463D-9CE5-A7A29C62C2CB}" dt="2024-04-11T15:06:19.631" v="80" actId="14100"/>
          <ac:picMkLst>
            <pc:docMk/>
            <pc:sldMk cId="2624780152" sldId="277"/>
            <ac:picMk id="18" creationId="{6542F700-BC57-D439-2AAA-EF02AD73BD4E}"/>
          </ac:picMkLst>
        </pc:picChg>
        <pc:cxnChg chg="add del">
          <ac:chgData name="Candelaria Mercado" userId="74ea9816-0cf7-4726-a3be-771a0811795a" providerId="ADAL" clId="{6B7B9625-DD51-463D-9CE5-A7A29C62C2CB}" dt="2024-04-11T15:05:35.821" v="69" actId="26606"/>
          <ac:cxnSpMkLst>
            <pc:docMk/>
            <pc:sldMk cId="2624780152" sldId="277"/>
            <ac:cxnSpMk id="27" creationId="{8C730EAB-A532-4295-A302-FB4B90DB9F5E}"/>
          </ac:cxnSpMkLst>
        </pc:cxnChg>
        <pc:cxnChg chg="add del">
          <ac:chgData name="Candelaria Mercado" userId="74ea9816-0cf7-4726-a3be-771a0811795a" providerId="ADAL" clId="{6B7B9625-DD51-463D-9CE5-A7A29C62C2CB}" dt="2024-04-11T15:05:58.767" v="75" actId="26606"/>
          <ac:cxnSpMkLst>
            <pc:docMk/>
            <pc:sldMk cId="2624780152" sldId="277"/>
            <ac:cxnSpMk id="28" creationId="{8C730EAB-A532-4295-A302-FB4B90DB9F5E}"/>
          </ac:cxnSpMkLst>
        </pc:cxnChg>
      </pc:sldChg>
      <pc:sldChg chg="delSp modSp add del mod">
        <pc:chgData name="Candelaria Mercado" userId="74ea9816-0cf7-4726-a3be-771a0811795a" providerId="ADAL" clId="{6B7B9625-DD51-463D-9CE5-A7A29C62C2CB}" dt="2024-04-11T20:22:17.067" v="91" actId="2696"/>
        <pc:sldMkLst>
          <pc:docMk/>
          <pc:sldMk cId="1543111507" sldId="279"/>
        </pc:sldMkLst>
        <pc:spChg chg="mod">
          <ac:chgData name="Candelaria Mercado" userId="74ea9816-0cf7-4726-a3be-771a0811795a" providerId="ADAL" clId="{6B7B9625-DD51-463D-9CE5-A7A29C62C2CB}" dt="2024-04-11T20:16:04.042" v="90" actId="20577"/>
          <ac:spMkLst>
            <pc:docMk/>
            <pc:sldMk cId="1543111507" sldId="279"/>
            <ac:spMk id="2" creationId="{00000000-0000-0000-0000-000000000000}"/>
          </ac:spMkLst>
        </pc:spChg>
        <pc:picChg chg="del">
          <ac:chgData name="Candelaria Mercado" userId="74ea9816-0cf7-4726-a3be-771a0811795a" providerId="ADAL" clId="{6B7B9625-DD51-463D-9CE5-A7A29C62C2CB}" dt="2024-04-11T20:16:00.429" v="88" actId="478"/>
          <ac:picMkLst>
            <pc:docMk/>
            <pc:sldMk cId="1543111507" sldId="279"/>
            <ac:picMk id="7" creationId="{8002E3FE-893D-889A-558C-0C55056853C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F6D47-B267-B847-97A6-6FCA6DB1E9B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C196B-7197-4D41-8592-1B237BA7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2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7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56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65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01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52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Other expenses include travel for Ben</a:t>
            </a:r>
            <a:r>
              <a:rPr lang="en-US" baseline="0" dirty="0"/>
              <a:t> Joseph and Hitesh Shah from 2019 Annual Meeting (was charged in 2020)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Wages/Benefits in 2019 FYTD = $70,384</a:t>
            </a:r>
            <a:r>
              <a:rPr lang="en-US" baseline="0" dirty="0"/>
              <a:t> ; </a:t>
            </a:r>
            <a:r>
              <a:rPr lang="en-US" dirty="0"/>
              <a:t>Expenses in 2019 FYTD = $13,763</a:t>
            </a:r>
          </a:p>
          <a:p>
            <a:pPr marL="171450" indent="-171450">
              <a:buFontTx/>
              <a:buChar char="-"/>
            </a:pPr>
            <a:r>
              <a:rPr lang="en-US" dirty="0"/>
              <a:t>Grant earmarked for:</a:t>
            </a:r>
            <a:r>
              <a:rPr lang="en-US" baseline="0" dirty="0"/>
              <a:t> Coordinator, Imaging software, Meeting costs, Michelle, Website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25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786" y="312291"/>
            <a:ext cx="3410428" cy="157520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2260299"/>
            <a:ext cx="12181378" cy="4597701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2196291"/>
            <a:ext cx="12188952" cy="64008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640" y="2772076"/>
            <a:ext cx="10424098" cy="1971862"/>
          </a:xfrm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951" y="4931447"/>
            <a:ext cx="10424098" cy="13109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688" y="223722"/>
            <a:ext cx="10515600" cy="605836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301" y="775250"/>
            <a:ext cx="881526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301" y="3654975"/>
            <a:ext cx="881526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08702" y="6356350"/>
            <a:ext cx="2029768" cy="365125"/>
          </a:xfrm>
        </p:spPr>
        <p:txBody>
          <a:bodyPr/>
          <a:lstStyle/>
          <a:p>
            <a:fld id="{3F358C3A-73D8-AB47-B261-9092F8039B6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683102" cy="6858000"/>
          </a:xfrm>
          <a:prstGeom prst="rect">
            <a:avLst/>
          </a:prstGeom>
          <a:solidFill>
            <a:srgbClr val="0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28" y="6197740"/>
            <a:ext cx="1633013" cy="60196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rot="5400000">
            <a:off x="-1701966" y="3392423"/>
            <a:ext cx="6858000" cy="73152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03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2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55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7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21410"/>
            <a:ext cx="10515600" cy="4555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F358C3A-73D8-AB47-B261-9092F8039B6E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8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50" r:id="rId2"/>
    <p:sldLayoutId id="2147483670" r:id="rId3"/>
    <p:sldLayoutId id="2147483651" r:id="rId4"/>
    <p:sldLayoutId id="2147483652" r:id="rId5"/>
    <p:sldLayoutId id="2147483653" r:id="rId6"/>
    <p:sldLayoutId id="2147483654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749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9A157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Membership Engagement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Derek Kelly, MD &amp; Ben Martin, MD </a:t>
            </a:r>
          </a:p>
        </p:txBody>
      </p:sp>
    </p:spTree>
    <p:extLst>
      <p:ext uri="{BB962C8B-B14F-4D97-AF65-F5344CB8AC3E}">
        <p14:creationId xmlns:p14="http://schemas.microsoft.com/office/powerpoint/2010/main" val="5880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Contributors </a:t>
            </a:r>
          </a:p>
        </p:txBody>
      </p:sp>
      <p:sp>
        <p:nvSpPr>
          <p:cNvPr id="4" name="Rectangle 3"/>
          <p:cNvSpPr/>
          <p:nvPr/>
        </p:nvSpPr>
        <p:spPr>
          <a:xfrm>
            <a:off x="7107275" y="299344"/>
            <a:ext cx="4604722" cy="1200328"/>
          </a:xfrm>
          <a:prstGeom prst="rect">
            <a:avLst/>
          </a:prstGeom>
          <a:ln w="50800">
            <a:solidFill>
              <a:srgbClr val="07493C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Suggested amounts: </a:t>
            </a:r>
          </a:p>
          <a:p>
            <a:pPr lvl="1"/>
            <a:r>
              <a:rPr lang="en-US" sz="2400" b="1" dirty="0"/>
              <a:t>$250 International/Scientific</a:t>
            </a:r>
          </a:p>
          <a:p>
            <a:pPr lvl="1"/>
            <a:r>
              <a:rPr lang="en-US" sz="2400" b="1" dirty="0"/>
              <a:t>$500 for Domestic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02E3FE-893D-889A-558C-0C5505685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932" y="1700463"/>
            <a:ext cx="10239946" cy="3368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470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1F97B10-9BFE-204C-ACDD-B31BA8253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313837"/>
              </p:ext>
            </p:extLst>
          </p:nvPr>
        </p:nvGraphicFramePr>
        <p:xfrm>
          <a:off x="2655277" y="334701"/>
          <a:ext cx="6646986" cy="5915129"/>
        </p:xfrm>
        <a:graphic>
          <a:graphicData uri="http://schemas.openxmlformats.org/drawingml/2006/table">
            <a:tbl>
              <a:tblPr/>
              <a:tblGrid>
                <a:gridCol w="1508701">
                  <a:extLst>
                    <a:ext uri="{9D8B030D-6E8A-4147-A177-3AD203B41FA5}">
                      <a16:colId xmlns:a16="http://schemas.microsoft.com/office/drawing/2014/main" val="542576513"/>
                    </a:ext>
                  </a:extLst>
                </a:gridCol>
                <a:gridCol w="1413897">
                  <a:extLst>
                    <a:ext uri="{9D8B030D-6E8A-4147-A177-3AD203B41FA5}">
                      <a16:colId xmlns:a16="http://schemas.microsoft.com/office/drawing/2014/main" val="1082532478"/>
                    </a:ext>
                  </a:extLst>
                </a:gridCol>
                <a:gridCol w="1161031">
                  <a:extLst>
                    <a:ext uri="{9D8B030D-6E8A-4147-A177-3AD203B41FA5}">
                      <a16:colId xmlns:a16="http://schemas.microsoft.com/office/drawing/2014/main" val="530380800"/>
                    </a:ext>
                  </a:extLst>
                </a:gridCol>
                <a:gridCol w="1297403">
                  <a:extLst>
                    <a:ext uri="{9D8B030D-6E8A-4147-A177-3AD203B41FA5}">
                      <a16:colId xmlns:a16="http://schemas.microsoft.com/office/drawing/2014/main" val="2970847652"/>
                    </a:ext>
                  </a:extLst>
                </a:gridCol>
                <a:gridCol w="1265954">
                  <a:extLst>
                    <a:ext uri="{9D8B030D-6E8A-4147-A177-3AD203B41FA5}">
                      <a16:colId xmlns:a16="http://schemas.microsoft.com/office/drawing/2014/main" val="3271790697"/>
                    </a:ext>
                  </a:extLst>
                </a:gridCol>
              </a:tblGrid>
              <a:tr h="53439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IPSG Treasurer's Report</a:t>
                      </a:r>
                    </a:p>
                  </a:txBody>
                  <a:tcPr marL="135177" marR="135177" marT="67589" marB="67589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014861"/>
                  </a:ext>
                </a:extLst>
              </a:tr>
              <a:tr h="348718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680717"/>
                  </a:ext>
                </a:extLst>
              </a:tr>
              <a:tr h="293657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147162"/>
                  </a:ext>
                </a:extLst>
              </a:tr>
              <a:tr h="2936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Donations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2,647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11,330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7,225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5,510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635586"/>
                  </a:ext>
                </a:extLst>
              </a:tr>
              <a:tr h="2936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Dues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15,750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13,500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14,750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13,525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189602"/>
                  </a:ext>
                </a:extLst>
              </a:tr>
              <a:tr h="2936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Grants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7775518"/>
                  </a:ext>
                </a:extLst>
              </a:tr>
              <a:tr h="293657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328279"/>
                  </a:ext>
                </a:extLst>
              </a:tr>
              <a:tr h="2936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</a:t>
                      </a:r>
                    </a:p>
                  </a:txBody>
                  <a:tcPr marL="253457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18397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24,830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71,975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69,035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575353"/>
                  </a:ext>
                </a:extLst>
              </a:tr>
              <a:tr h="293657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42978"/>
                  </a:ext>
                </a:extLst>
              </a:tr>
              <a:tr h="293657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6641865"/>
                  </a:ext>
                </a:extLst>
              </a:tr>
              <a:tr h="2936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109,974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79,300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75,853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74,101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383492"/>
                  </a:ext>
                </a:extLst>
              </a:tr>
              <a:tr h="2936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Website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57418"/>
                  </a:ext>
                </a:extLst>
              </a:tr>
              <a:tr h="55010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Meeting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2,314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3,300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8838362"/>
                  </a:ext>
                </a:extLst>
              </a:tr>
              <a:tr h="293657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369101"/>
                  </a:ext>
                </a:extLst>
              </a:tr>
              <a:tr h="2936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Expenses</a:t>
                      </a:r>
                    </a:p>
                  </a:txBody>
                  <a:tcPr marL="253457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112,866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79,450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76,435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77,401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693078"/>
                  </a:ext>
                </a:extLst>
              </a:tr>
              <a:tr h="293657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609507"/>
                  </a:ext>
                </a:extLst>
              </a:tr>
              <a:tr h="639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($94,469)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($54,620)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($4,460)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($8,366)</a:t>
                      </a:r>
                    </a:p>
                  </a:txBody>
                  <a:tcPr marL="14081" marR="14081" marT="140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06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583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229BE-67BC-416A-895E-6246B23B9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Name, Degrees, Affiliations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FAD17-FEEA-4F25-ABC0-3B3572F80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963" y="1621410"/>
            <a:ext cx="11608230" cy="4555553"/>
          </a:xfrm>
        </p:spPr>
        <p:txBody>
          <a:bodyPr>
            <a:normAutofit/>
          </a:bodyPr>
          <a:lstStyle/>
          <a:p>
            <a:r>
              <a:rPr lang="en-US" sz="3200" dirty="0"/>
              <a:t>In the Chat</a:t>
            </a:r>
          </a:p>
          <a:p>
            <a:pPr lvl="1"/>
            <a:r>
              <a:rPr lang="en-US" sz="3200" dirty="0"/>
              <a:t>Name as it should be spelled for authorship credit</a:t>
            </a:r>
          </a:p>
          <a:p>
            <a:pPr lvl="1"/>
            <a:r>
              <a:rPr lang="en-US" sz="3200" dirty="0"/>
              <a:t>Credentials and Degrees</a:t>
            </a:r>
          </a:p>
          <a:p>
            <a:pPr lvl="1"/>
            <a:r>
              <a:rPr lang="en-US" sz="3200" dirty="0"/>
              <a:t>Institutional Affiliations</a:t>
            </a:r>
          </a:p>
          <a:p>
            <a:pPr lvl="1"/>
            <a:r>
              <a:rPr lang="en-US" sz="3200" dirty="0"/>
              <a:t>Preferred email contact for authorship/acknowledgement</a:t>
            </a:r>
          </a:p>
          <a:p>
            <a:pPr lvl="1"/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Derek M. Kelly, MD</a:t>
            </a:r>
          </a:p>
          <a:p>
            <a:pPr marL="457200" lvl="1" indent="0">
              <a:buNone/>
            </a:pPr>
            <a:r>
              <a:rPr lang="en-US" sz="3200" dirty="0"/>
              <a:t>Campbell Clinic Orthopedics and Le Bonheur Children’s Hospital</a:t>
            </a:r>
          </a:p>
          <a:p>
            <a:pPr marL="457200" lvl="1" indent="0">
              <a:buNone/>
            </a:pPr>
            <a:r>
              <a:rPr lang="en-US" sz="3200" dirty="0"/>
              <a:t>dkelly@campbellclinic.com </a:t>
            </a:r>
          </a:p>
        </p:txBody>
      </p:sp>
    </p:spTree>
    <p:extLst>
      <p:ext uri="{BB962C8B-B14F-4D97-AF65-F5344CB8AC3E}">
        <p14:creationId xmlns:p14="http://schemas.microsoft.com/office/powerpoint/2010/main" val="172167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IPSG Membership Pathway</a:t>
            </a:r>
          </a:p>
        </p:txBody>
      </p:sp>
      <p:sp>
        <p:nvSpPr>
          <p:cNvPr id="3" name="Rectangle 2"/>
          <p:cNvSpPr/>
          <p:nvPr/>
        </p:nvSpPr>
        <p:spPr>
          <a:xfrm>
            <a:off x="8592948" y="1935948"/>
            <a:ext cx="2895600" cy="671220"/>
          </a:xfrm>
          <a:prstGeom prst="rect">
            <a:avLst/>
          </a:prstGeom>
          <a:noFill/>
          <a:ln w="38100">
            <a:solidFill>
              <a:srgbClr val="0749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7493C"/>
                </a:solidFill>
              </a:rPr>
              <a:t>Active Member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711185" y="1935948"/>
            <a:ext cx="2522263" cy="671220"/>
          </a:xfrm>
          <a:prstGeom prst="rect">
            <a:avLst/>
          </a:prstGeom>
          <a:noFill/>
          <a:ln w="38100">
            <a:solidFill>
              <a:srgbClr val="0749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7493C"/>
                </a:solidFill>
              </a:rPr>
              <a:t>Provisional</a:t>
            </a:r>
            <a:endParaRPr lang="en-US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8440548" y="3244484"/>
            <a:ext cx="3200400" cy="671220"/>
          </a:xfrm>
          <a:prstGeom prst="rect">
            <a:avLst/>
          </a:prstGeom>
          <a:noFill/>
          <a:ln w="38100">
            <a:solidFill>
              <a:srgbClr val="0749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7493C"/>
                </a:solidFill>
              </a:rPr>
              <a:t>Inactive Member</a:t>
            </a:r>
            <a:endParaRPr lang="en-US" sz="2800" b="1" dirty="0"/>
          </a:p>
        </p:txBody>
      </p:sp>
      <p:cxnSp>
        <p:nvCxnSpPr>
          <p:cNvPr id="8" name="Straight Arrow Connector 7"/>
          <p:cNvCxnSpPr>
            <a:stCxn id="4" idx="3"/>
            <a:endCxn id="3" idx="1"/>
          </p:cNvCxnSpPr>
          <p:nvPr/>
        </p:nvCxnSpPr>
        <p:spPr>
          <a:xfrm>
            <a:off x="3233448" y="2271558"/>
            <a:ext cx="5359500" cy="0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9763138" y="2607168"/>
            <a:ext cx="0" cy="638504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0037137" y="2607168"/>
            <a:ext cx="0" cy="638504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636268" y="5077585"/>
            <a:ext cx="3608560" cy="671220"/>
          </a:xfrm>
          <a:prstGeom prst="rect">
            <a:avLst/>
          </a:prstGeom>
          <a:noFill/>
          <a:ln w="38100">
            <a:solidFill>
              <a:srgbClr val="0749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7493C"/>
                </a:solidFill>
              </a:rPr>
              <a:t>Scientific member</a:t>
            </a:r>
            <a:endParaRPr lang="en-US" sz="2800" b="1" dirty="0"/>
          </a:p>
        </p:txBody>
      </p:sp>
      <p:cxnSp>
        <p:nvCxnSpPr>
          <p:cNvPr id="13" name="Straight Arrow Connector 12"/>
          <p:cNvCxnSpPr>
            <a:stCxn id="4" idx="3"/>
            <a:endCxn id="6" idx="1"/>
          </p:cNvCxnSpPr>
          <p:nvPr/>
        </p:nvCxnSpPr>
        <p:spPr>
          <a:xfrm>
            <a:off x="3233448" y="2271558"/>
            <a:ext cx="5207100" cy="1308536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3"/>
            <a:endCxn id="16" idx="0"/>
          </p:cNvCxnSpPr>
          <p:nvPr/>
        </p:nvCxnSpPr>
        <p:spPr>
          <a:xfrm>
            <a:off x="3233448" y="2271558"/>
            <a:ext cx="5207100" cy="2806027"/>
          </a:xfrm>
          <a:prstGeom prst="straightConnector1">
            <a:avLst/>
          </a:prstGeom>
          <a:ln w="38100">
            <a:solidFill>
              <a:srgbClr val="0749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618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considered “active” membership?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0"/>
            <a:ext cx="11353800" cy="45555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Each item below is worth 1 point.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IRB approval active for current year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Executed Data Use Agreement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At least 1 perfusion MRI approved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On average, 1 patient enrolled per year of active membership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At least 80% of data complete in </a:t>
            </a:r>
            <a:r>
              <a:rPr lang="en-US" dirty="0" err="1"/>
              <a:t>REDCap</a:t>
            </a:r>
            <a:r>
              <a:rPr lang="en-US" dirty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0000"/>
                </a:solidFill>
              </a:rPr>
              <a:t>At least 80% Data Retention (% Eligible AP Radiographs at 2y + visits)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Annual meeting attendance for previous year (2022)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Annual meeting attendance for current year (2023)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Membership contribution for previous year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Membership contribution for current year ($250 scientific/non-US; $500 US members)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5/10 points for “active” status</a:t>
            </a:r>
          </a:p>
        </p:txBody>
      </p:sp>
    </p:spTree>
    <p:extLst>
      <p:ext uri="{BB962C8B-B14F-4D97-AF65-F5344CB8AC3E}">
        <p14:creationId xmlns:p14="http://schemas.microsoft.com/office/powerpoint/2010/main" val="336140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E331855-7FCA-BA5A-0856-81325D9A55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516" y="195718"/>
            <a:ext cx="5048037" cy="601881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542F700-BC57-D439-2AAA-EF02AD73BD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4758" y="195718"/>
            <a:ext cx="5224543" cy="601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780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Authorship 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0"/>
            <a:ext cx="10664687" cy="33411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Authorship acknowledgement for 2024 includes those with “active” status AND were in attendance at the 2023 and 2024 Annual Meetings</a:t>
            </a:r>
          </a:p>
          <a:p>
            <a:r>
              <a:rPr lang="en-US" dirty="0"/>
              <a:t>Acknowledged authors for current manuscripts are generated from 2023 end of year data</a:t>
            </a:r>
          </a:p>
          <a:p>
            <a:r>
              <a:rPr lang="en-US" dirty="0"/>
              <a:t>Run your individual report to see whether you qualify</a:t>
            </a:r>
          </a:p>
          <a:p>
            <a:endParaRPr lang="en-US" dirty="0"/>
          </a:p>
          <a:p>
            <a:r>
              <a:rPr lang="en-US" dirty="0"/>
              <a:t>Active members are also listed on the IPSG Website under the Surgeon Locator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772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Donate Today!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$500 US Members / $250 Scientific and Non-US Members</a:t>
            </a:r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925" y="2208363"/>
            <a:ext cx="10007875" cy="4520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3321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 Dues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70% of active members paid dues in 2019 (28/40)</a:t>
            </a:r>
          </a:p>
          <a:p>
            <a:r>
              <a:rPr lang="en-US" dirty="0"/>
              <a:t>84% of active members paid dues in 2020 (37/44)</a:t>
            </a:r>
          </a:p>
          <a:p>
            <a:r>
              <a:rPr lang="en-US" dirty="0"/>
              <a:t>87% of active members paid dues in 2021 (40/46)</a:t>
            </a:r>
          </a:p>
          <a:p>
            <a:r>
              <a:rPr lang="en-US" dirty="0"/>
              <a:t>61% of active members paid dues in 2022 (30/49)</a:t>
            </a:r>
          </a:p>
          <a:p>
            <a:r>
              <a:rPr lang="en-US" dirty="0"/>
              <a:t>56% of active members paid dues in 2023 (28/50)</a:t>
            </a:r>
          </a:p>
          <a:p>
            <a:r>
              <a:rPr lang="en-US" dirty="0"/>
              <a:t>Fundraising goal of $20K </a:t>
            </a:r>
          </a:p>
          <a:p>
            <a:r>
              <a:rPr lang="en-US" dirty="0"/>
              <a:t>Pays for 25% of salary + fringe of coordinator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346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IPSG Dues Paid by Calendar Year, 2017-2023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4D98CC-46B0-11BC-FC57-57FDB0E7FE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0675" y="835213"/>
            <a:ext cx="9015662" cy="541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17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2164</TotalTime>
  <Words>475</Words>
  <Application>Microsoft Office PowerPoint</Application>
  <PresentationFormat>Widescreen</PresentationFormat>
  <Paragraphs>109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Membership Engagement</vt:lpstr>
      <vt:lpstr>Name, Degrees, Affiliations</vt:lpstr>
      <vt:lpstr>IPSG Membership Pathway</vt:lpstr>
      <vt:lpstr>What is considered “active” membership?</vt:lpstr>
      <vt:lpstr>PowerPoint Presentation</vt:lpstr>
      <vt:lpstr>Authorship Acknowledgement</vt:lpstr>
      <vt:lpstr>Donate Today!</vt:lpstr>
      <vt:lpstr>Membership Dues</vt:lpstr>
      <vt:lpstr>IPSG Dues Paid by Calendar Year, 2017-2023</vt:lpstr>
      <vt:lpstr>2023 Contributors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Hyde</dc:creator>
  <cp:lastModifiedBy>Kelly, MD, D. M.</cp:lastModifiedBy>
  <cp:revision>81</cp:revision>
  <dcterms:created xsi:type="dcterms:W3CDTF">2018-08-06T15:23:51Z</dcterms:created>
  <dcterms:modified xsi:type="dcterms:W3CDTF">2024-04-19T15:38:31Z</dcterms:modified>
</cp:coreProperties>
</file>