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67" r:id="rId3"/>
    <p:sldId id="268" r:id="rId4"/>
    <p:sldId id="270" r:id="rId5"/>
    <p:sldId id="271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A157"/>
    <a:srgbClr val="074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83307" autoAdjust="0"/>
  </p:normalViewPr>
  <p:slideViewPr>
    <p:cSldViewPr snapToGrid="0" snapToObjects="1" showGuides="1">
      <p:cViewPr varScale="1">
        <p:scale>
          <a:sx n="95" d="100"/>
          <a:sy n="95" d="100"/>
        </p:scale>
        <p:origin x="120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6D47-B267-B847-97A6-6FCA6DB1E9BD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196B-7197-4D41-8592-1B237BA7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6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2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40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6" y="312291"/>
            <a:ext cx="3410428" cy="15752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60299"/>
            <a:ext cx="12181378" cy="4597701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196291"/>
            <a:ext cx="12188952" cy="64008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40" y="2772076"/>
            <a:ext cx="10424098" cy="1971862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51" y="4931447"/>
            <a:ext cx="10424098" cy="13109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88" y="223722"/>
            <a:ext cx="10515600" cy="60583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01" y="775250"/>
            <a:ext cx="881526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01" y="3654975"/>
            <a:ext cx="88152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8702" y="6356350"/>
            <a:ext cx="2029768" cy="365125"/>
          </a:xfrm>
        </p:spPr>
        <p:txBody>
          <a:bodyPr/>
          <a:lstStyle/>
          <a:p>
            <a:fld id="{3F358C3A-73D8-AB47-B261-9092F8039B6E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683102" cy="6858000"/>
          </a:xfrm>
          <a:prstGeom prst="rect">
            <a:avLst/>
          </a:prstGeom>
          <a:solidFill>
            <a:srgbClr val="0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28" y="6197740"/>
            <a:ext cx="1633013" cy="6019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-1701966" y="3392423"/>
            <a:ext cx="6858000" cy="73152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2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7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1410"/>
            <a:ext cx="10515600" cy="455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F358C3A-73D8-AB47-B261-9092F8039B6E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0" r:id="rId2"/>
    <p:sldLayoutId id="214748367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49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9A157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Membership Engagement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Derek Kelly, MD &amp; Ben Martin, MD </a:t>
            </a:r>
          </a:p>
        </p:txBody>
      </p:sp>
    </p:spTree>
    <p:extLst>
      <p:ext uri="{BB962C8B-B14F-4D97-AF65-F5344CB8AC3E}">
        <p14:creationId xmlns:p14="http://schemas.microsoft.com/office/powerpoint/2010/main" val="588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IPSG Membership Pathway</a:t>
            </a:r>
          </a:p>
        </p:txBody>
      </p:sp>
      <p:sp>
        <p:nvSpPr>
          <p:cNvPr id="3" name="Rectangle 2"/>
          <p:cNvSpPr/>
          <p:nvPr/>
        </p:nvSpPr>
        <p:spPr>
          <a:xfrm>
            <a:off x="8592948" y="1935948"/>
            <a:ext cx="289560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Active Member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711185" y="1935948"/>
            <a:ext cx="2522263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Provisional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8440548" y="3244484"/>
            <a:ext cx="320040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Inactive Member</a:t>
            </a:r>
            <a:endParaRPr lang="en-US" sz="2800" b="1" dirty="0"/>
          </a:p>
        </p:txBody>
      </p:sp>
      <p:cxnSp>
        <p:nvCxnSpPr>
          <p:cNvPr id="8" name="Straight Arrow Connector 7"/>
          <p:cNvCxnSpPr>
            <a:stCxn id="4" idx="3"/>
            <a:endCxn id="3" idx="1"/>
          </p:cNvCxnSpPr>
          <p:nvPr/>
        </p:nvCxnSpPr>
        <p:spPr>
          <a:xfrm>
            <a:off x="3233448" y="2271558"/>
            <a:ext cx="5359500" cy="0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9763138" y="2607168"/>
            <a:ext cx="0" cy="638504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0037137" y="2607168"/>
            <a:ext cx="0" cy="638504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636268" y="5077585"/>
            <a:ext cx="360856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Scientific member</a:t>
            </a:r>
            <a:endParaRPr lang="en-US" sz="2800" b="1" dirty="0"/>
          </a:p>
        </p:txBody>
      </p:sp>
      <p:cxnSp>
        <p:nvCxnSpPr>
          <p:cNvPr id="13" name="Straight Arrow Connector 12"/>
          <p:cNvCxnSpPr>
            <a:stCxn id="4" idx="3"/>
            <a:endCxn id="6" idx="1"/>
          </p:cNvCxnSpPr>
          <p:nvPr/>
        </p:nvCxnSpPr>
        <p:spPr>
          <a:xfrm>
            <a:off x="3233448" y="2271558"/>
            <a:ext cx="5207100" cy="1308536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16" idx="0"/>
          </p:cNvCxnSpPr>
          <p:nvPr/>
        </p:nvCxnSpPr>
        <p:spPr>
          <a:xfrm>
            <a:off x="3233448" y="2271558"/>
            <a:ext cx="5207100" cy="2806027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61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considered “active” membership?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1353800" cy="45555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item below is worth 1 point.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IRB approval active for current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Executed Data Use Agreement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1 perfusion MRI approved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On average, 1 patient enrolled per year of active membership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80% of data complete in </a:t>
            </a:r>
            <a:r>
              <a:rPr lang="en-US" dirty="0" err="1"/>
              <a:t>REDCap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0000"/>
                </a:solidFill>
              </a:rPr>
              <a:t>At least 80% Data Retention (% Eligible AP Radiographs at 2y + visits)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Annual meeting attendance for previous year (2023)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Annual meeting attendance for current year (2024)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Membership contribution for previous year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Membership contribution for current year ($250 scientific/non-US; $500 US members)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5/10 points for “active” status</a:t>
            </a:r>
          </a:p>
        </p:txBody>
      </p:sp>
    </p:spTree>
    <p:extLst>
      <p:ext uri="{BB962C8B-B14F-4D97-AF65-F5344CB8AC3E}">
        <p14:creationId xmlns:p14="http://schemas.microsoft.com/office/powerpoint/2010/main" val="336140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Authorship 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0664687" cy="33411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Authorship acknowledgement for 2024 includes those with “active” status AND were in attendance at the 2023 and 2024 Annual Meetings</a:t>
            </a:r>
          </a:p>
          <a:p>
            <a:r>
              <a:rPr lang="en-US" dirty="0"/>
              <a:t>Acknowledged authors for current manuscripts are generated from 2023 end of year data</a:t>
            </a:r>
          </a:p>
          <a:p>
            <a:r>
              <a:rPr lang="en-US" dirty="0"/>
              <a:t>Run your individual report to see whether you qualify</a:t>
            </a:r>
          </a:p>
          <a:p>
            <a:endParaRPr lang="en-US" dirty="0"/>
          </a:p>
          <a:p>
            <a:r>
              <a:rPr lang="en-US" dirty="0"/>
              <a:t>Active members are also listed on the IPSG Website under the Surgeon Locator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772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considered “active” membership?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1353800" cy="45555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item below is worth 1 point.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IRB approval active for current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Executed Data Use Agreement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1 perfusion MRI approved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On average, 1 patient enrolled per year of active membership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80% of data complete in </a:t>
            </a:r>
            <a:r>
              <a:rPr lang="en-US" dirty="0" err="1"/>
              <a:t>REDCap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80% Data Retention (% Eligible AP Radiographs at 2y + visits)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Annual meeting attendance for previous year (2023)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Annual meeting attendance for current year (2024)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Membership contribution for previous year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Membership contribution for current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5/10 points for “active” status</a:t>
            </a:r>
          </a:p>
        </p:txBody>
      </p:sp>
    </p:spTree>
    <p:extLst>
      <p:ext uri="{BB962C8B-B14F-4D97-AF65-F5344CB8AC3E}">
        <p14:creationId xmlns:p14="http://schemas.microsoft.com/office/powerpoint/2010/main" val="301045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considered “active” membership?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1353800" cy="45555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item below is worth 1 point.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IRB approval active for current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trike="sngStrike" dirty="0"/>
              <a:t>Executed Data Use Agreement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trike="sngStrike" dirty="0"/>
              <a:t>At least 1 perfusion MRI approved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On average, 1 patient enrolled per year of active membership??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At least 80% of data complete in </a:t>
            </a:r>
            <a:r>
              <a:rPr lang="en-US" dirty="0" err="1">
                <a:solidFill>
                  <a:srgbClr val="19A157"/>
                </a:solidFill>
              </a:rPr>
              <a:t>REDCap</a:t>
            </a:r>
            <a:r>
              <a:rPr lang="en-US" dirty="0">
                <a:solidFill>
                  <a:srgbClr val="19A157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At least 80% Data Retention (% Eligible AP Radiographs at 2y + visits)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Annual meeting attendance for previous year (2023)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Annual meeting attendance for current year (2024)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Membership contribution for previous year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Membership contribution for current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5/10 points for “active” status</a:t>
            </a:r>
          </a:p>
        </p:txBody>
      </p:sp>
    </p:spTree>
    <p:extLst>
      <p:ext uri="{BB962C8B-B14F-4D97-AF65-F5344CB8AC3E}">
        <p14:creationId xmlns:p14="http://schemas.microsoft.com/office/powerpoint/2010/main" val="312308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considered “active” membership?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914670" cy="34296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Each item below is worth 1 point.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IRB approval active for current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trike="sngStrike" dirty="0"/>
              <a:t>Executed Data Use Agreement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trike="sngStrike" dirty="0"/>
              <a:t>At least 1 perfusion MRI approved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On average, 1 patient enrolled per year of active membership??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At least 80% of data complete in </a:t>
            </a:r>
            <a:r>
              <a:rPr lang="en-US" dirty="0" err="1">
                <a:solidFill>
                  <a:srgbClr val="19A157"/>
                </a:solidFill>
              </a:rPr>
              <a:t>REDCap</a:t>
            </a:r>
            <a:r>
              <a:rPr lang="en-US" dirty="0">
                <a:solidFill>
                  <a:srgbClr val="19A157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At least 80% Data Retention (% Eligible AP Radiographs at 2y + visits)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Annual meeting attendance for previous year (2023)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Annual meeting attendance for current year (2024)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Membership contribution for previous year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19A157"/>
                </a:solidFill>
              </a:rPr>
              <a:t>Membership contribution for current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5/10 points for “active” status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E901F-996C-4511-7A32-6DBA906BBA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5100" dirty="0"/>
              <a:t>Other Points?</a:t>
            </a:r>
          </a:p>
          <a:p>
            <a:endParaRPr lang="en-US" sz="5100" dirty="0"/>
          </a:p>
          <a:p>
            <a:r>
              <a:rPr lang="en-US" sz="5100" dirty="0"/>
              <a:t>5-year retention? %?</a:t>
            </a:r>
          </a:p>
          <a:p>
            <a:r>
              <a:rPr lang="en-US" sz="5100" dirty="0"/>
              <a:t>Imaging Analysis?</a:t>
            </a:r>
          </a:p>
          <a:p>
            <a:r>
              <a:rPr lang="en-US" sz="5100" dirty="0"/>
              <a:t>Subcommittee Work?</a:t>
            </a:r>
          </a:p>
          <a:p>
            <a:pPr lvl="1"/>
            <a:r>
              <a:rPr lang="en-US" sz="5000" dirty="0"/>
              <a:t>Meeting Attendance</a:t>
            </a:r>
            <a:endParaRPr lang="en-US" sz="5100" dirty="0"/>
          </a:p>
          <a:p>
            <a:r>
              <a:rPr lang="en-US" sz="5100" dirty="0"/>
              <a:t>Others?</a:t>
            </a:r>
          </a:p>
          <a:p>
            <a:endParaRPr lang="en-US" sz="5100" dirty="0"/>
          </a:p>
          <a:p>
            <a:r>
              <a:rPr lang="en-US" sz="5100" dirty="0"/>
              <a:t>5 points, more, less?</a:t>
            </a:r>
          </a:p>
          <a:p>
            <a:pPr lvl="1"/>
            <a:endParaRPr lang="en-US" sz="47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03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D4F4E-4DBA-F045-252B-EA5B2A59B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8DDFE-1053-9829-8CEF-D30FFBABEE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Retention</a:t>
            </a:r>
          </a:p>
          <a:p>
            <a:pPr lvl="1"/>
            <a:r>
              <a:rPr lang="en-US" dirty="0"/>
              <a:t>2 year</a:t>
            </a:r>
          </a:p>
          <a:p>
            <a:pPr lvl="1"/>
            <a:r>
              <a:rPr lang="en-US" dirty="0"/>
              <a:t>5 years 70%?</a:t>
            </a:r>
          </a:p>
          <a:p>
            <a:pPr lvl="1"/>
            <a:r>
              <a:rPr lang="en-US" dirty="0"/>
              <a:t>Lost patient removal after 12, 18, or </a:t>
            </a:r>
            <a:r>
              <a:rPr lang="en-US"/>
              <a:t>24 months?</a:t>
            </a:r>
          </a:p>
          <a:p>
            <a:r>
              <a:rPr lang="en-US" dirty="0"/>
              <a:t>Financial</a:t>
            </a:r>
          </a:p>
          <a:p>
            <a:pPr lvl="1"/>
            <a:r>
              <a:rPr lang="en-US" dirty="0"/>
              <a:t>Grant submissions</a:t>
            </a:r>
          </a:p>
          <a:p>
            <a:pPr lvl="1"/>
            <a:r>
              <a:rPr lang="en-US" dirty="0"/>
              <a:t>Fundraising events</a:t>
            </a:r>
          </a:p>
          <a:p>
            <a:r>
              <a:rPr lang="en-US" dirty="0"/>
              <a:t>Citizenship</a:t>
            </a:r>
          </a:p>
          <a:p>
            <a:pPr lvl="1"/>
            <a:r>
              <a:rPr lang="en-US" dirty="0"/>
              <a:t>Committees</a:t>
            </a:r>
          </a:p>
          <a:p>
            <a:pPr lvl="1"/>
            <a:r>
              <a:rPr lang="en-US" dirty="0"/>
              <a:t>Webinars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BC8F5-A724-5DC8-8119-9B68908ABD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89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</TotalTime>
  <Words>562</Words>
  <Application>Microsoft Office PowerPoint</Application>
  <PresentationFormat>Widescreen</PresentationFormat>
  <Paragraphs>90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Membership Engagement</vt:lpstr>
      <vt:lpstr>IPSG Membership Pathway</vt:lpstr>
      <vt:lpstr>What is considered “active” membership?</vt:lpstr>
      <vt:lpstr>Authorship Acknowledgement</vt:lpstr>
      <vt:lpstr>What is considered “active” membership?</vt:lpstr>
      <vt:lpstr>What is considered “active” membership?</vt:lpstr>
      <vt:lpstr>What is considered “active” membership?</vt:lpstr>
      <vt:lpstr>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Hyde</dc:creator>
  <cp:lastModifiedBy>Kelly, MD, D. M.</cp:lastModifiedBy>
  <cp:revision>83</cp:revision>
  <dcterms:created xsi:type="dcterms:W3CDTF">2018-08-06T15:23:51Z</dcterms:created>
  <dcterms:modified xsi:type="dcterms:W3CDTF">2024-04-21T12:57:56Z</dcterms:modified>
</cp:coreProperties>
</file>