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07" r:id="rId3"/>
    <p:sldId id="308" r:id="rId4"/>
    <p:sldId id="284" r:id="rId5"/>
    <p:sldId id="329" r:id="rId6"/>
    <p:sldId id="327" r:id="rId7"/>
    <p:sldId id="328" r:id="rId8"/>
    <p:sldId id="331" r:id="rId9"/>
    <p:sldId id="332" r:id="rId10"/>
    <p:sldId id="330" r:id="rId11"/>
    <p:sldId id="337" r:id="rId12"/>
    <p:sldId id="277" r:id="rId13"/>
    <p:sldId id="334" r:id="rId14"/>
    <p:sldId id="345" r:id="rId15"/>
    <p:sldId id="343" r:id="rId16"/>
    <p:sldId id="338" r:id="rId17"/>
    <p:sldId id="339" r:id="rId18"/>
    <p:sldId id="344" r:id="rId19"/>
    <p:sldId id="342" r:id="rId20"/>
    <p:sldId id="313" r:id="rId21"/>
    <p:sldId id="341" r:id="rId22"/>
    <p:sldId id="311" r:id="rId23"/>
    <p:sldId id="312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93C"/>
    <a:srgbClr val="19A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65"/>
    <p:restoredTop sz="81122" autoAdjust="0"/>
  </p:normalViewPr>
  <p:slideViewPr>
    <p:cSldViewPr snapToGrid="0" snapToObjects="1" showGuides="1">
      <p:cViewPr varScale="1">
        <p:scale>
          <a:sx n="62" d="100"/>
          <a:sy n="62" d="100"/>
        </p:scale>
        <p:origin x="232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eypc/Documents/IPSG%20MRI%20status%20year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eypc/Downloads/2017IPSGDatabase-HypoperfusionReport_DATA_LABELS_2024-04-18_16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eypc/Documents/IPSG%20MRI%20status%20yearl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eypc/Downloads/2017IPSGDatabase-HypoperfusionReport_DATA_LABELS_2024-04-18_161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ooners-my.sharepoint.com/personal/david-chong_ouhsc_edu/Documents/Research/IPSG/MRI%20reliability/pMRI%20study%20usability%2010-4-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Screened vs Unscreened MRIs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C9-904C-98C7-0B3AAF97EF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C9-904C-98C7-0B3AAF97EF55}"/>
              </c:ext>
            </c:extLst>
          </c:dPt>
          <c:cat>
            <c:strRef>
              <c:f>Sheet1!$A$3:$A$4</c:f>
              <c:strCache>
                <c:ptCount val="2"/>
                <c:pt idx="0">
                  <c:v>Screened</c:v>
                </c:pt>
                <c:pt idx="1">
                  <c:v>Unscreened</c:v>
                </c:pt>
              </c:strCache>
            </c:strRef>
          </c:cat>
          <c:val>
            <c:numRef>
              <c:f>Sheet1!$D$3:$D$4</c:f>
              <c:numCache>
                <c:formatCode>General</c:formatCode>
                <c:ptCount val="2"/>
                <c:pt idx="0">
                  <c:v>521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9-904C-98C7-0B3AAF97E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Is Hypoperfusion MRI Quality Good Enough for HipVasc?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20-A742-BAF7-FE3BE6F651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20-A742-BAF7-FE3BE6F651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Sheet1!$Q$1:$R$1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Sheet1!$Q$2:$R$2</c:f>
              <c:numCache>
                <c:formatCode>General</c:formatCode>
                <c:ptCount val="2"/>
                <c:pt idx="0">
                  <c:v>379</c:v>
                </c:pt>
                <c:pt idx="1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20-A742-BAF7-FE3BE6F651D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75370944308854"/>
          <c:y val="0.48479111986001744"/>
          <c:w val="0.10128604039060118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MRIs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MRIs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468</c:v>
                </c:pt>
                <c:pt idx="1">
                  <c:v>487</c:v>
                </c:pt>
                <c:pt idx="2">
                  <c:v>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4-5348-AAB6-0ABB90C5B90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Screened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427</c:v>
                </c:pt>
                <c:pt idx="1">
                  <c:v>434</c:v>
                </c:pt>
                <c:pt idx="2">
                  <c:v>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4-5348-AAB6-0ABB90C5B907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HipVascable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Sheet1!$B$7:$D$7</c:f>
              <c:numCache>
                <c:formatCode>General</c:formatCode>
                <c:ptCount val="3"/>
                <c:pt idx="0">
                  <c:v>320</c:v>
                </c:pt>
                <c:pt idx="1">
                  <c:v>323</c:v>
                </c:pt>
                <c:pt idx="2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B4-5348-AAB6-0ABB90C5B907}"/>
            </c:ext>
          </c:extLst>
        </c:ser>
        <c:ser>
          <c:idx val="3"/>
          <c:order val="3"/>
          <c:tx>
            <c:strRef>
              <c:f>Sheet1!$A$9</c:f>
              <c:strCache>
                <c:ptCount val="1"/>
                <c:pt idx="0">
                  <c:v>Completed Measurements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Sheet1!$B$9:$D$9</c:f>
              <c:numCache>
                <c:formatCode>General</c:formatCode>
                <c:ptCount val="3"/>
                <c:pt idx="0">
                  <c:v>128</c:v>
                </c:pt>
                <c:pt idx="1">
                  <c:v>162</c:v>
                </c:pt>
                <c:pt idx="2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B4-5348-AAB6-0ABB90C5B90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20666496"/>
        <c:axId val="1120842928"/>
      </c:barChart>
      <c:catAx>
        <c:axId val="112066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842928"/>
        <c:crosses val="autoZero"/>
        <c:auto val="1"/>
        <c:lblAlgn val="ctr"/>
        <c:lblOffset val="100"/>
        <c:noMultiLvlLbl val="0"/>
      </c:catAx>
      <c:valAx>
        <c:axId val="112084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66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Is Hypoperfusion MRI Quality Good Enough for HipVasc?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4D-C848-B435-A2BC1D9701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4D-C848-B435-A2BC1D9701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Sheet1!$Q$1:$R$1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Sheet1!$Q$2:$R$2</c:f>
              <c:numCache>
                <c:formatCode>General</c:formatCode>
                <c:ptCount val="2"/>
                <c:pt idx="0">
                  <c:v>379</c:v>
                </c:pt>
                <c:pt idx="1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4D-C848-B435-A2BC1D97010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75370944308854"/>
          <c:y val="0.48479111986001744"/>
          <c:w val="0.10128604039060118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ALL Studies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 Success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C3-4A4D-8F64-45FCB4DEFBBD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C3-4A4D-8F64-45FCB4DEFBBD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2C3-4A4D-8F64-45FCB4DEFBBD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Poor Quality
</a:t>
                    </a:r>
                    <a:fld id="{9250F07A-8894-0149-8F50-5C2C57E8E7B7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C3-4A4D-8F64-45FCB4DEFBBD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Good Quality</c:v>
                </c:pt>
                <c:pt idx="1">
                  <c:v>Bad Quality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C3-4A4D-8F64-45FCB4DEFBB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'# of mri''s per institution'!$E$1</c:f>
              <c:strCache>
                <c:ptCount val="1"/>
                <c:pt idx="0">
                  <c:v>% good studies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trendline>
            <c:spPr>
              <a:ln w="28575" cap="rnd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trendlineType val="linear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'# of mri''s per institution'!$D$2:$D$41</c:f>
              <c:numCache>
                <c:formatCode>General</c:formatCode>
                <c:ptCount val="40"/>
                <c:pt idx="0">
                  <c:v>9</c:v>
                </c:pt>
                <c:pt idx="1">
                  <c:v>7</c:v>
                </c:pt>
                <c:pt idx="2">
                  <c:v>5</c:v>
                </c:pt>
                <c:pt idx="3">
                  <c:v>15</c:v>
                </c:pt>
                <c:pt idx="4">
                  <c:v>2</c:v>
                </c:pt>
                <c:pt idx="5">
                  <c:v>18</c:v>
                </c:pt>
                <c:pt idx="6">
                  <c:v>2</c:v>
                </c:pt>
                <c:pt idx="7">
                  <c:v>4</c:v>
                </c:pt>
                <c:pt idx="8">
                  <c:v>2</c:v>
                </c:pt>
                <c:pt idx="9">
                  <c:v>6</c:v>
                </c:pt>
                <c:pt idx="10">
                  <c:v>14</c:v>
                </c:pt>
                <c:pt idx="11">
                  <c:v>58</c:v>
                </c:pt>
                <c:pt idx="12">
                  <c:v>1</c:v>
                </c:pt>
                <c:pt idx="13">
                  <c:v>11</c:v>
                </c:pt>
                <c:pt idx="14">
                  <c:v>2</c:v>
                </c:pt>
                <c:pt idx="15">
                  <c:v>40</c:v>
                </c:pt>
                <c:pt idx="16">
                  <c:v>7</c:v>
                </c:pt>
                <c:pt idx="17">
                  <c:v>8</c:v>
                </c:pt>
                <c:pt idx="18">
                  <c:v>4</c:v>
                </c:pt>
                <c:pt idx="19">
                  <c:v>62</c:v>
                </c:pt>
                <c:pt idx="20">
                  <c:v>6</c:v>
                </c:pt>
                <c:pt idx="21">
                  <c:v>11</c:v>
                </c:pt>
                <c:pt idx="22">
                  <c:v>2</c:v>
                </c:pt>
                <c:pt idx="23">
                  <c:v>16</c:v>
                </c:pt>
                <c:pt idx="24">
                  <c:v>1</c:v>
                </c:pt>
                <c:pt idx="25">
                  <c:v>11</c:v>
                </c:pt>
                <c:pt idx="26">
                  <c:v>2</c:v>
                </c:pt>
                <c:pt idx="27">
                  <c:v>7</c:v>
                </c:pt>
                <c:pt idx="28">
                  <c:v>3</c:v>
                </c:pt>
                <c:pt idx="29">
                  <c:v>3</c:v>
                </c:pt>
                <c:pt idx="30">
                  <c:v>1</c:v>
                </c:pt>
                <c:pt idx="31">
                  <c:v>11</c:v>
                </c:pt>
                <c:pt idx="32">
                  <c:v>17</c:v>
                </c:pt>
                <c:pt idx="33">
                  <c:v>14</c:v>
                </c:pt>
                <c:pt idx="34">
                  <c:v>1</c:v>
                </c:pt>
                <c:pt idx="35">
                  <c:v>82</c:v>
                </c:pt>
                <c:pt idx="36">
                  <c:v>16</c:v>
                </c:pt>
                <c:pt idx="37">
                  <c:v>3</c:v>
                </c:pt>
                <c:pt idx="38">
                  <c:v>3</c:v>
                </c:pt>
                <c:pt idx="39">
                  <c:v>1</c:v>
                </c:pt>
              </c:numCache>
            </c:numRef>
          </c:xVal>
          <c:yVal>
            <c:numRef>
              <c:f>'# of mri''s per institution'!$E$2:$E$41</c:f>
              <c:numCache>
                <c:formatCode>0.0%</c:formatCode>
                <c:ptCount val="40"/>
                <c:pt idx="0">
                  <c:v>1</c:v>
                </c:pt>
                <c:pt idx="1">
                  <c:v>0.7142857142857143</c:v>
                </c:pt>
                <c:pt idx="2">
                  <c:v>0.8</c:v>
                </c:pt>
                <c:pt idx="3">
                  <c:v>0.6</c:v>
                </c:pt>
                <c:pt idx="4">
                  <c:v>1</c:v>
                </c:pt>
                <c:pt idx="5">
                  <c:v>0.66666666666666663</c:v>
                </c:pt>
                <c:pt idx="6">
                  <c:v>1</c:v>
                </c:pt>
                <c:pt idx="7">
                  <c:v>0.5</c:v>
                </c:pt>
                <c:pt idx="8">
                  <c:v>1</c:v>
                </c:pt>
                <c:pt idx="9">
                  <c:v>0.83333333333333337</c:v>
                </c:pt>
                <c:pt idx="10">
                  <c:v>0.7857142857142857</c:v>
                </c:pt>
                <c:pt idx="11">
                  <c:v>0.72413793103448276</c:v>
                </c:pt>
                <c:pt idx="12">
                  <c:v>0</c:v>
                </c:pt>
                <c:pt idx="13">
                  <c:v>0.72727272727272729</c:v>
                </c:pt>
                <c:pt idx="14">
                  <c:v>1</c:v>
                </c:pt>
                <c:pt idx="15">
                  <c:v>0.67500000000000004</c:v>
                </c:pt>
                <c:pt idx="16">
                  <c:v>0.42857142857142855</c:v>
                </c:pt>
                <c:pt idx="17">
                  <c:v>0.625</c:v>
                </c:pt>
                <c:pt idx="18">
                  <c:v>0.75</c:v>
                </c:pt>
                <c:pt idx="19">
                  <c:v>0.77419354838709675</c:v>
                </c:pt>
                <c:pt idx="20">
                  <c:v>0.83333333333333337</c:v>
                </c:pt>
                <c:pt idx="21">
                  <c:v>0.45454545454545453</c:v>
                </c:pt>
                <c:pt idx="22">
                  <c:v>0</c:v>
                </c:pt>
                <c:pt idx="23">
                  <c:v>0.8125</c:v>
                </c:pt>
                <c:pt idx="24">
                  <c:v>1</c:v>
                </c:pt>
                <c:pt idx="25">
                  <c:v>0.72727272727272729</c:v>
                </c:pt>
                <c:pt idx="26">
                  <c:v>0</c:v>
                </c:pt>
                <c:pt idx="27">
                  <c:v>0.5714285714285714</c:v>
                </c:pt>
                <c:pt idx="28">
                  <c:v>1</c:v>
                </c:pt>
                <c:pt idx="29">
                  <c:v>0.66666666666666663</c:v>
                </c:pt>
                <c:pt idx="30">
                  <c:v>1</c:v>
                </c:pt>
                <c:pt idx="31">
                  <c:v>0.81818181818181823</c:v>
                </c:pt>
                <c:pt idx="32">
                  <c:v>0.82352941176470584</c:v>
                </c:pt>
                <c:pt idx="33">
                  <c:v>0.7142857142857143</c:v>
                </c:pt>
                <c:pt idx="34">
                  <c:v>0</c:v>
                </c:pt>
                <c:pt idx="35">
                  <c:v>0.90243902439024393</c:v>
                </c:pt>
                <c:pt idx="36">
                  <c:v>0.875</c:v>
                </c:pt>
                <c:pt idx="37">
                  <c:v>0.66666666666666663</c:v>
                </c:pt>
                <c:pt idx="38">
                  <c:v>0.66666666666666663</c:v>
                </c:pt>
                <c:pt idx="3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7D-4144-8B2D-8C67CC871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92943"/>
        <c:axId val="1953118463"/>
      </c:scatterChart>
      <c:valAx>
        <c:axId val="1741929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118463"/>
        <c:crosses val="autoZero"/>
        <c:crossBetween val="midCat"/>
      </c:valAx>
      <c:valAx>
        <c:axId val="195311846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929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F6D47-B267-B847-97A6-6FCA6DB1E9BD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C196B-7197-4D41-8592-1B237BA72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26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3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Reduced required visual estimations and </a:t>
            </a:r>
            <a:r>
              <a:rPr lang="en-US" dirty="0" err="1"/>
              <a:t>HipVasc</a:t>
            </a:r>
            <a:r>
              <a:rPr lang="en-US" baseline="0" dirty="0"/>
              <a:t> measurements to 2 observers but also reduced difference between observers to 20% (previously 3 observers within 30%). Any measurements with more than 20 percent are measured by a third observer.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2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2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3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51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priority group (8-11 Early stage) 92 are poor quality, 280 are </a:t>
            </a:r>
            <a:r>
              <a:rPr lang="en-US" dirty="0" err="1"/>
              <a:t>HipVasc</a:t>
            </a:r>
            <a:r>
              <a:rPr lang="en-US" dirty="0"/>
              <a:t>-able, 144 are complete, 120 incomplete, 16 unverified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51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90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C196B-7197-4D41-8592-1B237BA721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1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86" y="312291"/>
            <a:ext cx="3410428" cy="157520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260299"/>
            <a:ext cx="12181378" cy="4597701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196291"/>
            <a:ext cx="12188952" cy="64008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8640" y="2772076"/>
            <a:ext cx="10424098" cy="1971862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951" y="4931447"/>
            <a:ext cx="10424098" cy="13109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18117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18117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688" y="223722"/>
            <a:ext cx="10515600" cy="60583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301" y="775250"/>
            <a:ext cx="881526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301" y="3654975"/>
            <a:ext cx="881526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8702" y="6356350"/>
            <a:ext cx="2029768" cy="365125"/>
          </a:xfrm>
        </p:spPr>
        <p:txBody>
          <a:bodyPr/>
          <a:lstStyle/>
          <a:p>
            <a:fld id="{3F358C3A-73D8-AB47-B261-9092F8039B6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683102" cy="6858000"/>
          </a:xfrm>
          <a:prstGeom prst="rect">
            <a:avLst/>
          </a:prstGeom>
          <a:solidFill>
            <a:srgbClr val="0749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8" y="6197740"/>
            <a:ext cx="1633013" cy="6019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-1701966" y="3392423"/>
            <a:ext cx="6858000" cy="73152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3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11900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2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11900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49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49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5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311900"/>
            <a:ext cx="12181378" cy="546099"/>
          </a:xfrm>
          <a:prstGeom prst="rect">
            <a:avLst/>
          </a:prstGeom>
          <a:solidFill>
            <a:srgbClr val="074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6" y="6356350"/>
            <a:ext cx="1067538" cy="39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266867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7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C3A-73D8-AB47-B261-9092F8039B6E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780B4-A85A-284D-AC91-CB8369A5D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21410"/>
            <a:ext cx="10515600" cy="455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F358C3A-73D8-AB47-B261-9092F8039B6E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BE780B4-A85A-284D-AC91-CB8369A5D5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8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7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7493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9A157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9A157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83951" y="3064307"/>
            <a:ext cx="10424098" cy="1498266"/>
          </a:xfrm>
        </p:spPr>
        <p:txBody>
          <a:bodyPr/>
          <a:lstStyle/>
          <a:p>
            <a:r>
              <a:rPr lang="en-US" dirty="0"/>
              <a:t>IPSG MRI Report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889262" y="4667496"/>
            <a:ext cx="10424098" cy="950880"/>
          </a:xfrm>
        </p:spPr>
        <p:txBody>
          <a:bodyPr>
            <a:normAutofit/>
          </a:bodyPr>
          <a:lstStyle/>
          <a:p>
            <a:r>
              <a:rPr lang="en-US" dirty="0"/>
              <a:t>19 April 2024</a:t>
            </a:r>
          </a:p>
          <a:p>
            <a:r>
              <a:rPr lang="en-US" dirty="0"/>
              <a:t>David Y. Chong, MD</a:t>
            </a:r>
          </a:p>
        </p:txBody>
      </p:sp>
    </p:spTree>
    <p:extLst>
      <p:ext uri="{BB962C8B-B14F-4D97-AF65-F5344CB8AC3E}">
        <p14:creationId xmlns:p14="http://schemas.microsoft.com/office/powerpoint/2010/main" val="84140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8DF2-ADF2-834C-9EA1-647B0678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09719-710A-714F-ADC7-8E2C5CD08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533303" cy="3684588"/>
          </a:xfrm>
        </p:spPr>
        <p:txBody>
          <a:bodyPr/>
          <a:lstStyle/>
          <a:p>
            <a:r>
              <a:rPr lang="en-US" dirty="0"/>
              <a:t>10 min * 225 measurements (6-11y) = 37.5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10 min * 323 measurements (ALL) = 53 </a:t>
            </a:r>
            <a:r>
              <a:rPr lang="en-US" dirty="0" err="1"/>
              <a:t>hrs</a:t>
            </a:r>
            <a:endParaRPr lang="en-US" dirty="0"/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87DF9-3349-E549-971B-6C8DCF69A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643466"/>
            <a:ext cx="3975100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9F950-445F-BE43-8487-BDB6F673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completed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60D0047-8F32-2E45-BC29-33903C4C90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20838"/>
          <a:ext cx="10515600" cy="455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251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Work remaining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Screening incoming MRIs (David)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/>
              <a:t>essentially caught up (5 left)</a:t>
            </a:r>
          </a:p>
          <a:p>
            <a:r>
              <a:rPr lang="en-US" dirty="0"/>
              <a:t>Finish visual estimations on hips with bad MRIs </a:t>
            </a:r>
            <a:r>
              <a:rPr lang="en-US" dirty="0">
                <a:sym typeface="Wingdings" pitchFamily="2" charset="2"/>
              </a:rPr>
              <a:t> 24 left</a:t>
            </a:r>
            <a:endParaRPr lang="en-US" dirty="0"/>
          </a:p>
          <a:p>
            <a:r>
              <a:rPr lang="en-US" dirty="0"/>
              <a:t>Measure remaining hips in HipVasc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~ 323 measurements</a:t>
            </a:r>
          </a:p>
          <a:p>
            <a:pPr lvl="1"/>
            <a:r>
              <a:rPr lang="en-US" sz="2800" dirty="0"/>
              <a:t>Batches of 20 x 4 observers, could potentially be done with current backlog in 1 year if do one batch / quarter.</a:t>
            </a:r>
          </a:p>
          <a:p>
            <a:pPr lvl="1"/>
            <a:r>
              <a:rPr lang="en-US" sz="2800" dirty="0"/>
              <a:t>Continue to prioritize by sub-study needs</a:t>
            </a:r>
          </a:p>
          <a:p>
            <a:r>
              <a:rPr lang="en-US" dirty="0"/>
              <a:t>Future measurements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estimated 20-25 more MRI’s per year</a:t>
            </a:r>
          </a:p>
          <a:p>
            <a:pPr lvl="1"/>
            <a:r>
              <a:rPr lang="en-US" sz="2800" dirty="0"/>
              <a:t>Ongoing screening and measuring </a:t>
            </a:r>
          </a:p>
          <a:p>
            <a:pPr lvl="1"/>
            <a:r>
              <a:rPr lang="en-US" sz="2800" dirty="0"/>
              <a:t>Consider at some point switching completely to visual estimation?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166B-4299-4910-AD5D-A46DB6CBF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Study: Safety and Usability of Perfusion 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730E3-16E0-4D80-9104-C20FB7EB9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478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Identify factors associated with poor quality MRI’s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Demographics</a:t>
            </a:r>
          </a:p>
          <a:p>
            <a:pPr lvl="1"/>
            <a:r>
              <a:rPr lang="en-US" dirty="0"/>
              <a:t>Sedation or General Anesthesia</a:t>
            </a:r>
          </a:p>
          <a:p>
            <a:pPr lvl="1"/>
            <a:r>
              <a:rPr lang="en-US" dirty="0"/>
              <a:t>MRI scanner</a:t>
            </a:r>
          </a:p>
          <a:p>
            <a:r>
              <a:rPr lang="en-US" dirty="0"/>
              <a:t>Identify an age cut-off where general anesthesia sedation can be recommended.</a:t>
            </a:r>
          </a:p>
          <a:p>
            <a:r>
              <a:rPr lang="en-US" dirty="0"/>
              <a:t>Determine if any of the alternative sedation techniques are beneficial.</a:t>
            </a:r>
          </a:p>
          <a:p>
            <a:r>
              <a:rPr lang="en-US" dirty="0"/>
              <a:t>Confirm safety of perfusion MRI’s and report complication rates.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882CEBE-E096-9C4B-A84D-26907B82F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811426"/>
              </p:ext>
            </p:extLst>
          </p:nvPr>
        </p:nvGraphicFramePr>
        <p:xfrm>
          <a:off x="6380018" y="1978200"/>
          <a:ext cx="4866770" cy="3707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147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91A9-0966-CE4D-8A36-2734FA5C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get a good quality perfusion MRI?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91EE1-033D-4B40-B894-359D76739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65090" cy="4351338"/>
          </a:xfrm>
        </p:spPr>
        <p:txBody>
          <a:bodyPr/>
          <a:lstStyle/>
          <a:p>
            <a:r>
              <a:rPr lang="en-US" dirty="0"/>
              <a:t>Scans average about 45 minutes</a:t>
            </a:r>
          </a:p>
          <a:p>
            <a:r>
              <a:rPr lang="en-US" dirty="0"/>
              <a:t>Kids move during scans</a:t>
            </a:r>
          </a:p>
          <a:p>
            <a:r>
              <a:rPr lang="en-US" dirty="0"/>
              <a:t>Kids move in between scans</a:t>
            </a:r>
          </a:p>
          <a:p>
            <a:r>
              <a:rPr lang="en-US" dirty="0"/>
              <a:t>“Ghosting” seen on subtraction images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E696D1-0843-D548-8183-EBD87899B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12424" y="1593350"/>
            <a:ext cx="3979576" cy="3671299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484FEC0-B7FB-3C4D-A492-613F30A30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39" y="1593350"/>
            <a:ext cx="4210339" cy="3671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E2548-D201-1E41-A595-99EAFB9039F9}"/>
              </a:ext>
            </a:extLst>
          </p:cNvPr>
          <p:cNvSpPr txBox="1"/>
          <p:nvPr/>
        </p:nvSpPr>
        <p:spPr>
          <a:xfrm>
            <a:off x="4544131" y="1640959"/>
            <a:ext cx="367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Motion Artifact –motion during scan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F9253-0EB9-C448-BB86-6E56E5C7F719}"/>
              </a:ext>
            </a:extLst>
          </p:cNvPr>
          <p:cNvSpPr txBox="1"/>
          <p:nvPr/>
        </p:nvSpPr>
        <p:spPr>
          <a:xfrm>
            <a:off x="8754470" y="1637594"/>
            <a:ext cx="341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Ghosting – motion between scans</a:t>
            </a:r>
          </a:p>
        </p:txBody>
      </p:sp>
    </p:spTree>
    <p:extLst>
      <p:ext uri="{BB962C8B-B14F-4D97-AF65-F5344CB8AC3E}">
        <p14:creationId xmlns:p14="http://schemas.microsoft.com/office/powerpoint/2010/main" val="22951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BEE9-279D-F242-A424-92EB31F5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A9EBD-6316-7D4F-AF4B-667F3D429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5543740" cy="45555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 </a:t>
            </a:r>
            <a:r>
              <a:rPr lang="en-US" dirty="0" err="1"/>
              <a:t>revewied</a:t>
            </a:r>
            <a:r>
              <a:rPr lang="en-US" dirty="0"/>
              <a:t> all ”poor quality” MRIs and determined if it was due to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Motion artifact during the scan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Motion artifact between scans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Technical errors (excluded)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David </a:t>
            </a:r>
            <a:r>
              <a:rPr lang="en-US" dirty="0" err="1"/>
              <a:t>Zimmerhanzel</a:t>
            </a:r>
            <a:r>
              <a:rPr lang="en-US" dirty="0"/>
              <a:t> reviewed every MRI and measured time stamps if available.</a:t>
            </a:r>
          </a:p>
          <a:p>
            <a:r>
              <a:rPr lang="en-US" dirty="0"/>
              <a:t>Total time of MRI</a:t>
            </a:r>
          </a:p>
          <a:p>
            <a:r>
              <a:rPr lang="en-US" dirty="0"/>
              <a:t>Time of critical sequences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82BDE27-E31C-F84B-B013-D0205335B6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549289"/>
              </p:ext>
            </p:extLst>
          </p:nvPr>
        </p:nvGraphicFramePr>
        <p:xfrm>
          <a:off x="6570407" y="125333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518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08F6-53FF-4249-91F0-2FFF508D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pMRI</a:t>
            </a:r>
            <a:r>
              <a:rPr lang="en-US" dirty="0"/>
              <a:t> Usability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3DE78-90A8-FC4B-B69B-43A226C8A3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493 MRIs total</a:t>
            </a:r>
          </a:p>
          <a:p>
            <a:r>
              <a:rPr lang="en-US" dirty="0"/>
              <a:t>25 excluded for technical reasons</a:t>
            </a:r>
          </a:p>
          <a:p>
            <a:r>
              <a:rPr lang="en-US" dirty="0"/>
              <a:t>468 MRIs screened</a:t>
            </a:r>
          </a:p>
          <a:p>
            <a:pPr lvl="1"/>
            <a:r>
              <a:rPr lang="en-US" dirty="0"/>
              <a:t>369 (79%) good</a:t>
            </a:r>
          </a:p>
          <a:p>
            <a:pPr lvl="1"/>
            <a:r>
              <a:rPr lang="en-US" dirty="0"/>
              <a:t>99 (21%) poor (motion)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51E90-C9F3-B34D-969E-3CC3437887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Mean age 8.15y in both good and bad groups</a:t>
            </a:r>
          </a:p>
          <a:p>
            <a:endParaRPr lang="en-US" dirty="0"/>
          </a:p>
          <a:p>
            <a:r>
              <a:rPr lang="en-US" dirty="0"/>
              <a:t>General anesthesia mean age 7.6y</a:t>
            </a:r>
          </a:p>
          <a:p>
            <a:r>
              <a:rPr lang="en-US" dirty="0"/>
              <a:t>No anesthesia mean age 8.5y</a:t>
            </a:r>
          </a:p>
        </p:txBody>
      </p:sp>
    </p:spTree>
    <p:extLst>
      <p:ext uri="{BB962C8B-B14F-4D97-AF65-F5344CB8AC3E}">
        <p14:creationId xmlns:p14="http://schemas.microsoft.com/office/powerpoint/2010/main" val="3033197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556A72-CD59-464C-B168-5C00FAFDD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D80B6-93AC-784D-8215-0B0ABA212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9667672" cy="4555553"/>
          </a:xfrm>
        </p:spPr>
        <p:txBody>
          <a:bodyPr>
            <a:normAutofit/>
          </a:bodyPr>
          <a:lstStyle/>
          <a:p>
            <a:r>
              <a:rPr lang="en-US" dirty="0"/>
              <a:t>Sedation</a:t>
            </a:r>
          </a:p>
          <a:p>
            <a:pPr lvl="1"/>
            <a:r>
              <a:rPr lang="en-US" dirty="0"/>
              <a:t>General anesthesia (86%) best results but not significant (p=0.11)</a:t>
            </a:r>
          </a:p>
          <a:p>
            <a:pPr lvl="1"/>
            <a:r>
              <a:rPr lang="en-US" dirty="0"/>
              <a:t>Light sedation (79%)</a:t>
            </a:r>
          </a:p>
          <a:p>
            <a:pPr lvl="1"/>
            <a:r>
              <a:rPr lang="en-US" dirty="0"/>
              <a:t>No sedation (78%)</a:t>
            </a:r>
          </a:p>
          <a:p>
            <a:r>
              <a:rPr lang="en-US" dirty="0"/>
              <a:t>Duration of scan</a:t>
            </a:r>
          </a:p>
          <a:p>
            <a:pPr lvl="1"/>
            <a:r>
              <a:rPr lang="en-US" dirty="0"/>
              <a:t>Poor quality was significantly longer (52.6m vs 43.8m, p=.002)</a:t>
            </a:r>
          </a:p>
          <a:p>
            <a:r>
              <a:rPr lang="en-US" dirty="0"/>
              <a:t>Magnet Strength</a:t>
            </a:r>
          </a:p>
          <a:p>
            <a:pPr lvl="1"/>
            <a:r>
              <a:rPr lang="en-US" dirty="0"/>
              <a:t>3T faster but not more successful (76% vs 81%, p=0.24)</a:t>
            </a:r>
          </a:p>
          <a:p>
            <a:r>
              <a:rPr lang="en-US" dirty="0"/>
              <a:t>Gender</a:t>
            </a:r>
          </a:p>
          <a:p>
            <a:pPr lvl="1"/>
            <a:r>
              <a:rPr lang="en-US" dirty="0"/>
              <a:t>Males had higher success rate (80% vs 73%) but not significant (p=0.1)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CD96-EC43-414E-B656-C90E842D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for sedation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C425E-8414-7443-99EF-B1AA320E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3350342" cy="4555553"/>
          </a:xfrm>
        </p:spPr>
        <p:txBody>
          <a:bodyPr/>
          <a:lstStyle/>
          <a:p>
            <a:r>
              <a:rPr lang="en-US" dirty="0"/>
              <a:t>No significant difference found in comparing age with type of sedation.</a:t>
            </a:r>
          </a:p>
          <a:p>
            <a:r>
              <a:rPr lang="en-US" dirty="0"/>
              <a:t>Trend towards more successful MRI’s with general anesthesia below 8.5y.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E8E2A39-0DD1-2E4D-85AA-001105AB7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84" y="1219711"/>
            <a:ext cx="7698659" cy="47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B5EC-5F06-9349-9A87-94A1CB41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studies vs. Total # of studies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D7853A4-4A19-40F3-ABA6-E735607069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198760"/>
              </p:ext>
            </p:extLst>
          </p:nvPr>
        </p:nvGraphicFramePr>
        <p:xfrm>
          <a:off x="838200" y="1620838"/>
          <a:ext cx="10515600" cy="455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E26EAE4-87BB-5C44-B10A-BF77F338EF24}"/>
              </a:ext>
            </a:extLst>
          </p:cNvPr>
          <p:cNvSpPr txBox="1"/>
          <p:nvPr/>
        </p:nvSpPr>
        <p:spPr>
          <a:xfrm>
            <a:off x="3923070" y="3898900"/>
            <a:ext cx="7192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Slight upward trend for the high volume institutions, but not likely significant.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Plenty of low-number institutions that did great, and some that did badly. </a:t>
            </a:r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Very scattered at the under 20 MRI mark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62FD-E98B-0C4A-B894-094F491E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Chair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32792-8912-D04B-80BB-26FE79E849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Ongoing work:</a:t>
            </a:r>
          </a:p>
          <a:p>
            <a:pPr lvl="1"/>
            <a:r>
              <a:rPr lang="en-US" dirty="0"/>
              <a:t>Screening MRI’s</a:t>
            </a:r>
          </a:p>
          <a:p>
            <a:pPr lvl="1"/>
            <a:r>
              <a:rPr lang="en-US" dirty="0"/>
              <a:t>HipVasc Measurements</a:t>
            </a:r>
          </a:p>
          <a:p>
            <a:r>
              <a:rPr lang="en-US" dirty="0"/>
              <a:t>MRI Reliability and Usability study</a:t>
            </a:r>
          </a:p>
          <a:p>
            <a:r>
              <a:rPr lang="en-US" dirty="0"/>
              <a:t>Added boy #3</a:t>
            </a:r>
          </a:p>
        </p:txBody>
      </p:sp>
      <p:pic>
        <p:nvPicPr>
          <p:cNvPr id="5" name="Content Placeholder 8" descr="Pre (1).bmp">
            <a:extLst>
              <a:ext uri="{FF2B5EF4-FFF2-40B4-BE49-F238E27FC236}">
                <a16:creationId xmlns:a16="http://schemas.microsoft.com/office/drawing/2014/main" id="{F453A23F-DA2B-6B4B-AD9E-FBD006A8B8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451728"/>
            <a:ext cx="5181600" cy="3788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DA0C8-9B06-C54F-8DF3-D6B3D7B25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67" b="16956"/>
          <a:stretch/>
        </p:blipFill>
        <p:spPr>
          <a:xfrm>
            <a:off x="4962589" y="3468817"/>
            <a:ext cx="2266822" cy="28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460E4-EC6E-9C4E-A76D-FC5458B14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9312" y="2852382"/>
            <a:ext cx="9169412" cy="3324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AA5AA-6BF7-CB4E-A350-7FF5F669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Perfusion MRI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77E3C-33E0-9941-B611-C0661631D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33096" cy="4351338"/>
          </a:xfrm>
        </p:spPr>
        <p:txBody>
          <a:bodyPr/>
          <a:lstStyle/>
          <a:p>
            <a:r>
              <a:rPr lang="en-US" dirty="0"/>
              <a:t>493 perfusion MRIs obtained</a:t>
            </a:r>
          </a:p>
          <a:p>
            <a:endParaRPr lang="en-US" dirty="0"/>
          </a:p>
          <a:p>
            <a:r>
              <a:rPr lang="en-US" dirty="0"/>
              <a:t>3 complications (0.6%)</a:t>
            </a:r>
          </a:p>
          <a:p>
            <a:pPr lvl="1"/>
            <a:r>
              <a:rPr lang="en-US" dirty="0"/>
              <a:t>1 minor allergic reaction to contrast</a:t>
            </a:r>
          </a:p>
          <a:p>
            <a:pPr lvl="1"/>
            <a:r>
              <a:rPr lang="en-US" dirty="0"/>
              <a:t>2 nausea/vomiting</a:t>
            </a:r>
          </a:p>
          <a:p>
            <a:endParaRPr lang="en-US" dirty="0"/>
          </a:p>
          <a:p>
            <a:r>
              <a:rPr lang="en-US" dirty="0"/>
              <a:t>Verified with a poll of all IPSG centers</a:t>
            </a:r>
          </a:p>
          <a:p>
            <a:pPr lvl="1"/>
            <a:r>
              <a:rPr lang="en-US" dirty="0"/>
              <a:t>In case MRIs with complications were never submitted</a:t>
            </a:r>
          </a:p>
          <a:p>
            <a:pPr lvl="1"/>
            <a:r>
              <a:rPr lang="en-US" dirty="0"/>
              <a:t>29/45 have reported no complications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47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ED1E66-A1A9-5640-A1E4-CF07220C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F835F9-2598-094A-9301-CE4E05102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pMRI</a:t>
            </a:r>
            <a:r>
              <a:rPr lang="en-US" dirty="0"/>
              <a:t> doesn’t seem to have a learning curve </a:t>
            </a:r>
          </a:p>
          <a:p>
            <a:r>
              <a:rPr lang="en-US" dirty="0" err="1"/>
              <a:t>pMRI</a:t>
            </a:r>
            <a:r>
              <a:rPr lang="en-US" dirty="0"/>
              <a:t> had a low complication rate (0.6%), all minor</a:t>
            </a:r>
          </a:p>
          <a:p>
            <a:r>
              <a:rPr lang="en-US" dirty="0"/>
              <a:t>80% success rate in our cohort</a:t>
            </a:r>
          </a:p>
          <a:p>
            <a:r>
              <a:rPr lang="en-US" dirty="0"/>
              <a:t>Longer </a:t>
            </a:r>
            <a:r>
              <a:rPr lang="en-US" dirty="0" err="1"/>
              <a:t>pMRIs</a:t>
            </a:r>
            <a:r>
              <a:rPr lang="en-US" dirty="0"/>
              <a:t> had a significantly lower success rate</a:t>
            </a:r>
          </a:p>
          <a:p>
            <a:r>
              <a:rPr lang="en-US" dirty="0"/>
              <a:t>General anesthesia improved success rates below the age of 8.5y.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07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1B4C31-5F34-BC41-B1B1-6E0F07D0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011" y="4277205"/>
            <a:ext cx="2694516" cy="1578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B57F47-8AE9-B34D-A7EF-73E32A92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Current Core Measuring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C3F7-A282-6449-81ED-D1CE94B08C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Scott Yang</a:t>
            </a:r>
          </a:p>
          <a:p>
            <a:r>
              <a:rPr lang="en-US" dirty="0"/>
              <a:t>Yasmine Hailer</a:t>
            </a:r>
          </a:p>
          <a:p>
            <a:r>
              <a:rPr lang="en-US" dirty="0"/>
              <a:t>Luiz de </a:t>
            </a:r>
            <a:r>
              <a:rPr lang="en-US" dirty="0" err="1"/>
              <a:t>Angeli</a:t>
            </a:r>
            <a:endParaRPr lang="en-US" dirty="0"/>
          </a:p>
          <a:p>
            <a:r>
              <a:rPr lang="en-US" dirty="0"/>
              <a:t>David Chong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1E0D60-7593-7246-A919-0E1BEA957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392" y="3343262"/>
            <a:ext cx="2694517" cy="1493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7A742-BF78-7C40-BC0F-4B375EE7E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011" y="2108809"/>
            <a:ext cx="2694518" cy="1480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B5810-B816-4745-AA8B-0EB3B650F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392" y="1236967"/>
            <a:ext cx="2643756" cy="1480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D2605D-4C15-E049-A9C6-5B34E0C03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460" y="2359742"/>
            <a:ext cx="4375329" cy="24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0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E5C629-48C2-9647-9E3B-B4097879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+mn-lt"/>
              </a:rPr>
              <a:t>Motivation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F3BC52-2D38-414B-A206-0A772AD711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1409"/>
            <a:ext cx="5181600" cy="381976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6D0C3-7354-3C4C-B246-357E50EA6C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Let me know if interested to measure.</a:t>
            </a:r>
          </a:p>
          <a:p>
            <a:endParaRPr lang="en-US" dirty="0"/>
          </a:p>
          <a:p>
            <a:r>
              <a:rPr lang="en-US" dirty="0"/>
              <a:t>Thanks to Candelaria Mercado for her continued support</a:t>
            </a:r>
          </a:p>
        </p:txBody>
      </p:sp>
    </p:spTree>
    <p:extLst>
      <p:ext uri="{BB962C8B-B14F-4D97-AF65-F5344CB8AC3E}">
        <p14:creationId xmlns:p14="http://schemas.microsoft.com/office/powerpoint/2010/main" val="968387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8" y="4076149"/>
            <a:ext cx="1539224" cy="5659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" y="3655642"/>
            <a:ext cx="12188952" cy="45720"/>
          </a:xfrm>
          <a:prstGeom prst="rect">
            <a:avLst/>
          </a:prstGeom>
          <a:gradFill flip="none" rotWithShape="1">
            <a:gsLst>
              <a:gs pos="50000">
                <a:srgbClr val="19A157">
                  <a:shade val="67500"/>
                  <a:satMod val="115000"/>
                </a:srgbClr>
              </a:gs>
              <a:gs pos="0">
                <a:srgbClr val="0D9D4F">
                  <a:alpha val="0"/>
                </a:srgbClr>
              </a:gs>
              <a:gs pos="100000">
                <a:srgbClr val="19A157">
                  <a:shade val="100000"/>
                  <a:satMod val="115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838200" y="2696066"/>
            <a:ext cx="10515600" cy="909395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7493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0" i="1" dirty="0">
                <a:latin typeface="Garamond" charset="0"/>
                <a:ea typeface="Garamond" charset="0"/>
                <a:cs typeface="Garamond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0539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30003-CE9C-054F-A22F-AC1E3DF7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040" y="589936"/>
            <a:ext cx="5890960" cy="5422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CB72A4-4A6C-6145-A1AA-E5DD84F63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940" y="765031"/>
            <a:ext cx="5484070" cy="5467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E76A1-EFA6-E143-9F91-BA5D3ACB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8A76-341A-3B49-9CC4-9E47700E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4854677" cy="4555553"/>
          </a:xfrm>
        </p:spPr>
        <p:txBody>
          <a:bodyPr/>
          <a:lstStyle/>
          <a:p>
            <a:r>
              <a:rPr lang="en-US" dirty="0"/>
              <a:t>Standard radiographs have time lag</a:t>
            </a:r>
          </a:p>
          <a:p>
            <a:r>
              <a:rPr lang="en-US" dirty="0"/>
              <a:t>Determine the actual real-time severity of the femoral head AVN</a:t>
            </a:r>
          </a:p>
          <a:p>
            <a:r>
              <a:rPr lang="en-US" dirty="0"/>
              <a:t>Objective, accurate, and reliable measurements for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7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83C71-1888-0646-8180-C7621303F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00" y="1281611"/>
            <a:ext cx="3445012" cy="384634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Candelaria receives MRI from 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Candelaria audits and approves in AMBRA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Screeners review (if no good, collect visual estimation)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Candelaria moves MRI into SECTRA and flags key series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Candelaria export to files &gt; DICOM sort &gt; Order series &gt; Test in HIPVASC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First two measurer’s provide HIPVASC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Candelaria reviews to ensure measurements within 20% of each other.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Candelaria marks MRI form “complete”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96669-3671-5A4B-B53D-67CF84E3EB17}"/>
              </a:ext>
            </a:extLst>
          </p:cNvPr>
          <p:cNvSpPr/>
          <p:nvPr/>
        </p:nvSpPr>
        <p:spPr>
          <a:xfrm>
            <a:off x="5313522" y="94648"/>
            <a:ext cx="3179097" cy="583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MRI received from external site</a:t>
            </a:r>
          </a:p>
          <a:p>
            <a:pPr algn="ctr"/>
            <a:r>
              <a:rPr lang="en-US" dirty="0"/>
              <a:t>(Candelaria)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D0917-39FC-024E-9B06-920A690664E6}"/>
              </a:ext>
            </a:extLst>
          </p:cNvPr>
          <p:cNvSpPr/>
          <p:nvPr/>
        </p:nvSpPr>
        <p:spPr>
          <a:xfrm>
            <a:off x="5654512" y="1779990"/>
            <a:ext cx="2706183" cy="628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Screened for viability</a:t>
            </a:r>
          </a:p>
          <a:p>
            <a:pPr algn="ctr"/>
            <a:r>
              <a:rPr lang="en-US" dirty="0"/>
              <a:t>(Harry and David)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B752F1-AC1B-DE41-83C7-54938E428C37}"/>
              </a:ext>
            </a:extLst>
          </p:cNvPr>
          <p:cNvSpPr/>
          <p:nvPr/>
        </p:nvSpPr>
        <p:spPr>
          <a:xfrm>
            <a:off x="4535110" y="936785"/>
            <a:ext cx="5050513" cy="561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Initial audit and approval in AMBRA (Cloud PACS</a:t>
            </a:r>
          </a:p>
          <a:p>
            <a:pPr algn="ctr"/>
            <a:r>
              <a:rPr lang="en-US" dirty="0"/>
              <a:t>(Candelaria)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4C67B5-3B5E-0243-97B7-FF38ADBF79C2}"/>
              </a:ext>
            </a:extLst>
          </p:cNvPr>
          <p:cNvCxnSpPr>
            <a:cxnSpLocks/>
          </p:cNvCxnSpPr>
          <p:nvPr/>
        </p:nvCxnSpPr>
        <p:spPr>
          <a:xfrm>
            <a:off x="6903070" y="678219"/>
            <a:ext cx="0" cy="25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D19A068-DBC2-3643-AC7B-45A4EDDA32FF}"/>
              </a:ext>
            </a:extLst>
          </p:cNvPr>
          <p:cNvSpPr/>
          <p:nvPr/>
        </p:nvSpPr>
        <p:spPr>
          <a:xfrm>
            <a:off x="3397262" y="4742074"/>
            <a:ext cx="1545759" cy="643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HipVasc</a:t>
            </a:r>
          </a:p>
          <a:p>
            <a:pPr algn="ctr"/>
            <a:r>
              <a:rPr lang="en-US" dirty="0"/>
              <a:t>measurement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0C7AF4-9706-E54E-88F2-7FB6E90F82F1}"/>
              </a:ext>
            </a:extLst>
          </p:cNvPr>
          <p:cNvSpPr/>
          <p:nvPr/>
        </p:nvSpPr>
        <p:spPr>
          <a:xfrm>
            <a:off x="4073085" y="2576046"/>
            <a:ext cx="2331707" cy="875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Imported into SECTRA</a:t>
            </a:r>
          </a:p>
          <a:p>
            <a:pPr algn="ctr"/>
            <a:r>
              <a:rPr lang="en-US" dirty="0"/>
              <a:t>Key series flagged</a:t>
            </a:r>
          </a:p>
          <a:p>
            <a:pPr algn="ctr"/>
            <a:r>
              <a:rPr lang="en-US" dirty="0"/>
              <a:t>(Candelaria)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C21F2B-6488-1D4A-8200-979C8640DE00}"/>
              </a:ext>
            </a:extLst>
          </p:cNvPr>
          <p:cNvSpPr/>
          <p:nvPr/>
        </p:nvSpPr>
        <p:spPr>
          <a:xfrm>
            <a:off x="3882303" y="3601868"/>
            <a:ext cx="2743349" cy="82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DICOM files exported</a:t>
            </a:r>
          </a:p>
          <a:p>
            <a:pPr algn="ctr"/>
            <a:r>
              <a:rPr lang="en-US" dirty="0"/>
              <a:t> Sorted and ordered for </a:t>
            </a:r>
            <a:r>
              <a:rPr lang="en-US" dirty="0" err="1"/>
              <a:t>HipVasc</a:t>
            </a:r>
            <a:r>
              <a:rPr lang="en-US" dirty="0"/>
              <a:t> (Candelaria)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96DC99-BA5B-B047-925B-94250ABA96F7}"/>
              </a:ext>
            </a:extLst>
          </p:cNvPr>
          <p:cNvCxnSpPr>
            <a:cxnSpLocks/>
          </p:cNvCxnSpPr>
          <p:nvPr/>
        </p:nvCxnSpPr>
        <p:spPr>
          <a:xfrm>
            <a:off x="6903070" y="1492109"/>
            <a:ext cx="0" cy="25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162195-28A3-D440-8020-512EDB0F6C30}"/>
              </a:ext>
            </a:extLst>
          </p:cNvPr>
          <p:cNvCxnSpPr>
            <a:cxnSpLocks/>
          </p:cNvCxnSpPr>
          <p:nvPr/>
        </p:nvCxnSpPr>
        <p:spPr>
          <a:xfrm>
            <a:off x="5193969" y="3346755"/>
            <a:ext cx="0" cy="25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D1DF49-928D-9B48-8B47-E7FCE2514FE8}"/>
              </a:ext>
            </a:extLst>
          </p:cNvPr>
          <p:cNvCxnSpPr>
            <a:cxnSpLocks/>
          </p:cNvCxnSpPr>
          <p:nvPr/>
        </p:nvCxnSpPr>
        <p:spPr>
          <a:xfrm>
            <a:off x="9606197" y="2631849"/>
            <a:ext cx="0" cy="25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DC2658B-7C0C-CF43-A680-F7FC09A45CCC}"/>
              </a:ext>
            </a:extLst>
          </p:cNvPr>
          <p:cNvSpPr/>
          <p:nvPr/>
        </p:nvSpPr>
        <p:spPr>
          <a:xfrm>
            <a:off x="7773615" y="2576047"/>
            <a:ext cx="2331707" cy="628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Visual estimations x2</a:t>
            </a:r>
          </a:p>
          <a:p>
            <a:pPr algn="ctr"/>
            <a:r>
              <a:rPr lang="en-US" dirty="0"/>
              <a:t>(Harry, David, ?)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1C1287-600D-AC43-ACDF-E9B93F0E4A72}"/>
              </a:ext>
            </a:extLst>
          </p:cNvPr>
          <p:cNvSpPr txBox="1"/>
          <p:nvPr/>
        </p:nvSpPr>
        <p:spPr>
          <a:xfrm>
            <a:off x="8415640" y="1779990"/>
            <a:ext cx="52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D55920C-E34E-3044-A3B6-561F4F0CB0E9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5157040" y="2094357"/>
            <a:ext cx="497472" cy="464827"/>
          </a:xfrm>
          <a:prstGeom prst="bentConnector3">
            <a:avLst>
              <a:gd name="adj1" fmla="val 1012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52D7552D-8002-EB4D-B72B-5B23B94AB64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360695" y="2094358"/>
            <a:ext cx="441981" cy="4482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CFA02B7-2258-6F4B-810D-E7900891F06A}"/>
              </a:ext>
            </a:extLst>
          </p:cNvPr>
          <p:cNvSpPr txBox="1"/>
          <p:nvPr/>
        </p:nvSpPr>
        <p:spPr>
          <a:xfrm>
            <a:off x="5093868" y="1825696"/>
            <a:ext cx="52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E81AC8D-7E6C-544B-82C4-832356BD8446}"/>
              </a:ext>
            </a:extLst>
          </p:cNvPr>
          <p:cNvCxnSpPr>
            <a:cxnSpLocks/>
          </p:cNvCxnSpPr>
          <p:nvPr/>
        </p:nvCxnSpPr>
        <p:spPr>
          <a:xfrm flipH="1">
            <a:off x="3762531" y="4440463"/>
            <a:ext cx="407611" cy="271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9A48156-22E7-134F-BA93-D3CF96C9BED3}"/>
              </a:ext>
            </a:extLst>
          </p:cNvPr>
          <p:cNvCxnSpPr>
            <a:cxnSpLocks/>
          </p:cNvCxnSpPr>
          <p:nvPr/>
        </p:nvCxnSpPr>
        <p:spPr>
          <a:xfrm>
            <a:off x="6255132" y="4440463"/>
            <a:ext cx="370520" cy="271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8A914E1-6C7E-8442-8334-158308D4E608}"/>
              </a:ext>
            </a:extLst>
          </p:cNvPr>
          <p:cNvSpPr/>
          <p:nvPr/>
        </p:nvSpPr>
        <p:spPr>
          <a:xfrm>
            <a:off x="5445020" y="4729009"/>
            <a:ext cx="1545759" cy="643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HipVasc</a:t>
            </a:r>
          </a:p>
          <a:p>
            <a:pPr algn="ctr"/>
            <a:r>
              <a:rPr lang="en-US" dirty="0"/>
              <a:t>measurement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6EE5D50-98C5-D04B-A055-899354FE77F4}"/>
              </a:ext>
            </a:extLst>
          </p:cNvPr>
          <p:cNvCxnSpPr/>
          <p:nvPr/>
        </p:nvCxnSpPr>
        <p:spPr>
          <a:xfrm>
            <a:off x="3837333" y="5382429"/>
            <a:ext cx="356783" cy="253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D2DE51-5FE9-314A-974B-62DC4C83A56D}"/>
              </a:ext>
            </a:extLst>
          </p:cNvPr>
          <p:cNvCxnSpPr>
            <a:cxnSpLocks/>
          </p:cNvCxnSpPr>
          <p:nvPr/>
        </p:nvCxnSpPr>
        <p:spPr>
          <a:xfrm flipH="1">
            <a:off x="6215592" y="5397393"/>
            <a:ext cx="374709" cy="238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99B7A7C-0477-6546-87EF-35D48577E9FA}"/>
              </a:ext>
            </a:extLst>
          </p:cNvPr>
          <p:cNvSpPr/>
          <p:nvPr/>
        </p:nvSpPr>
        <p:spPr>
          <a:xfrm>
            <a:off x="3642621" y="5671967"/>
            <a:ext cx="2983032" cy="643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Compile scores</a:t>
            </a:r>
          </a:p>
          <a:p>
            <a:pPr algn="ctr"/>
            <a:r>
              <a:rPr lang="en-US" dirty="0"/>
              <a:t>Check measurements &lt;20%*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B0A32E-4002-CB4A-8687-C5BB4B1C89E5}"/>
              </a:ext>
            </a:extLst>
          </p:cNvPr>
          <p:cNvSpPr/>
          <p:nvPr/>
        </p:nvSpPr>
        <p:spPr>
          <a:xfrm>
            <a:off x="8006073" y="5645907"/>
            <a:ext cx="2743349" cy="6437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COMPLETED!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F2BCF00-539E-6D47-A1CB-AE6387E7CD0D}"/>
              </a:ext>
            </a:extLst>
          </p:cNvPr>
          <p:cNvCxnSpPr/>
          <p:nvPr/>
        </p:nvCxnSpPr>
        <p:spPr>
          <a:xfrm>
            <a:off x="9585623" y="3221750"/>
            <a:ext cx="0" cy="2377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E269088-2541-6443-B032-EA30CE465979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6625653" y="5993845"/>
            <a:ext cx="13729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DB56BC1-50E7-FD4B-B685-00F0944A7173}"/>
              </a:ext>
            </a:extLst>
          </p:cNvPr>
          <p:cNvSpPr/>
          <p:nvPr/>
        </p:nvSpPr>
        <p:spPr>
          <a:xfrm>
            <a:off x="7515321" y="4729009"/>
            <a:ext cx="1545759" cy="643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HipVasc</a:t>
            </a:r>
          </a:p>
          <a:p>
            <a:pPr algn="ctr"/>
            <a:r>
              <a:rPr lang="en-US" dirty="0"/>
              <a:t>measurement</a:t>
            </a:r>
          </a:p>
        </p:txBody>
      </p:sp>
      <p:sp>
        <p:nvSpPr>
          <p:cNvPr id="5" name="Cross 4">
            <a:extLst>
              <a:ext uri="{FF2B5EF4-FFF2-40B4-BE49-F238E27FC236}">
                <a16:creationId xmlns:a16="http://schemas.microsoft.com/office/drawing/2014/main" id="{0D134ED2-9ACA-8C4E-B107-DCCEA97D76BE}"/>
              </a:ext>
            </a:extLst>
          </p:cNvPr>
          <p:cNvSpPr/>
          <p:nvPr/>
        </p:nvSpPr>
        <p:spPr>
          <a:xfrm rot="2782583">
            <a:off x="7525310" y="4311100"/>
            <a:ext cx="1377654" cy="1422933"/>
          </a:xfrm>
          <a:prstGeom prst="plus">
            <a:avLst>
              <a:gd name="adj" fmla="val 4529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F70598F-BD0B-B245-A7E1-2DA5E85CD762}"/>
              </a:ext>
            </a:extLst>
          </p:cNvPr>
          <p:cNvSpPr/>
          <p:nvPr/>
        </p:nvSpPr>
        <p:spPr>
          <a:xfrm>
            <a:off x="9514693" y="2396836"/>
            <a:ext cx="707308" cy="561333"/>
          </a:xfrm>
          <a:custGeom>
            <a:avLst/>
            <a:gdLst>
              <a:gd name="connsiteX0" fmla="*/ 432871 w 707308"/>
              <a:gd name="connsiteY0" fmla="*/ 110837 h 858982"/>
              <a:gd name="connsiteX1" fmla="*/ 335889 w 707308"/>
              <a:gd name="connsiteY1" fmla="*/ 124691 h 858982"/>
              <a:gd name="connsiteX2" fmla="*/ 169634 w 707308"/>
              <a:gd name="connsiteY2" fmla="*/ 138546 h 858982"/>
              <a:gd name="connsiteX3" fmla="*/ 128071 w 707308"/>
              <a:gd name="connsiteY3" fmla="*/ 180109 h 858982"/>
              <a:gd name="connsiteX4" fmla="*/ 72652 w 707308"/>
              <a:gd name="connsiteY4" fmla="*/ 277091 h 858982"/>
              <a:gd name="connsiteX5" fmla="*/ 58798 w 707308"/>
              <a:gd name="connsiteY5" fmla="*/ 332509 h 858982"/>
              <a:gd name="connsiteX6" fmla="*/ 31089 w 707308"/>
              <a:gd name="connsiteY6" fmla="*/ 415637 h 858982"/>
              <a:gd name="connsiteX7" fmla="*/ 3380 w 707308"/>
              <a:gd name="connsiteY7" fmla="*/ 554182 h 858982"/>
              <a:gd name="connsiteX8" fmla="*/ 17234 w 707308"/>
              <a:gd name="connsiteY8" fmla="*/ 803564 h 858982"/>
              <a:gd name="connsiteX9" fmla="*/ 128071 w 707308"/>
              <a:gd name="connsiteY9" fmla="*/ 858982 h 858982"/>
              <a:gd name="connsiteX10" fmla="*/ 280471 w 707308"/>
              <a:gd name="connsiteY10" fmla="*/ 845128 h 858982"/>
              <a:gd name="connsiteX11" fmla="*/ 502143 w 707308"/>
              <a:gd name="connsiteY11" fmla="*/ 706582 h 858982"/>
              <a:gd name="connsiteX12" fmla="*/ 599125 w 707308"/>
              <a:gd name="connsiteY12" fmla="*/ 609600 h 858982"/>
              <a:gd name="connsiteX13" fmla="*/ 654543 w 707308"/>
              <a:gd name="connsiteY13" fmla="*/ 526473 h 858982"/>
              <a:gd name="connsiteX14" fmla="*/ 668398 w 707308"/>
              <a:gd name="connsiteY14" fmla="*/ 471055 h 858982"/>
              <a:gd name="connsiteX15" fmla="*/ 696107 w 707308"/>
              <a:gd name="connsiteY15" fmla="*/ 415637 h 858982"/>
              <a:gd name="connsiteX16" fmla="*/ 640689 w 707308"/>
              <a:gd name="connsiteY16" fmla="*/ 41564 h 858982"/>
              <a:gd name="connsiteX17" fmla="*/ 515998 w 707308"/>
              <a:gd name="connsiteY17" fmla="*/ 0 h 858982"/>
              <a:gd name="connsiteX18" fmla="*/ 294325 w 707308"/>
              <a:gd name="connsiteY18" fmla="*/ 13855 h 858982"/>
              <a:gd name="connsiteX19" fmla="*/ 252762 w 707308"/>
              <a:gd name="connsiteY19" fmla="*/ 27709 h 858982"/>
              <a:gd name="connsiteX20" fmla="*/ 183489 w 707308"/>
              <a:gd name="connsiteY20" fmla="*/ 96982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7308" h="858982">
                <a:moveTo>
                  <a:pt x="432871" y="110837"/>
                </a:moveTo>
                <a:cubicBezTo>
                  <a:pt x="400544" y="115455"/>
                  <a:pt x="368365" y="121272"/>
                  <a:pt x="335889" y="124691"/>
                </a:cubicBezTo>
                <a:cubicBezTo>
                  <a:pt x="280584" y="130513"/>
                  <a:pt x="223367" y="124217"/>
                  <a:pt x="169634" y="138546"/>
                </a:cubicBezTo>
                <a:cubicBezTo>
                  <a:pt x="150703" y="143594"/>
                  <a:pt x="140614" y="165057"/>
                  <a:pt x="128071" y="180109"/>
                </a:cubicBezTo>
                <a:cubicBezTo>
                  <a:pt x="103595" y="209481"/>
                  <a:pt x="89590" y="243217"/>
                  <a:pt x="72652" y="277091"/>
                </a:cubicBezTo>
                <a:cubicBezTo>
                  <a:pt x="68034" y="295564"/>
                  <a:pt x="64269" y="314271"/>
                  <a:pt x="58798" y="332509"/>
                </a:cubicBezTo>
                <a:cubicBezTo>
                  <a:pt x="50405" y="360485"/>
                  <a:pt x="38173" y="387301"/>
                  <a:pt x="31089" y="415637"/>
                </a:cubicBezTo>
                <a:cubicBezTo>
                  <a:pt x="10421" y="498307"/>
                  <a:pt x="20364" y="452273"/>
                  <a:pt x="3380" y="554182"/>
                </a:cubicBezTo>
                <a:cubicBezTo>
                  <a:pt x="7998" y="637309"/>
                  <a:pt x="-14289" y="726507"/>
                  <a:pt x="17234" y="803564"/>
                </a:cubicBezTo>
                <a:cubicBezTo>
                  <a:pt x="32874" y="841795"/>
                  <a:pt x="128071" y="858982"/>
                  <a:pt x="128071" y="858982"/>
                </a:cubicBezTo>
                <a:cubicBezTo>
                  <a:pt x="178871" y="854364"/>
                  <a:pt x="231141" y="858110"/>
                  <a:pt x="280471" y="845128"/>
                </a:cubicBezTo>
                <a:cubicBezTo>
                  <a:pt x="358596" y="824569"/>
                  <a:pt x="441015" y="752428"/>
                  <a:pt x="502143" y="706582"/>
                </a:cubicBezTo>
                <a:cubicBezTo>
                  <a:pt x="568261" y="656994"/>
                  <a:pt x="551482" y="677663"/>
                  <a:pt x="599125" y="609600"/>
                </a:cubicBezTo>
                <a:cubicBezTo>
                  <a:pt x="618222" y="582318"/>
                  <a:pt x="654543" y="526473"/>
                  <a:pt x="654543" y="526473"/>
                </a:cubicBezTo>
                <a:cubicBezTo>
                  <a:pt x="659161" y="508000"/>
                  <a:pt x="661712" y="488884"/>
                  <a:pt x="668398" y="471055"/>
                </a:cubicBezTo>
                <a:cubicBezTo>
                  <a:pt x="675650" y="451717"/>
                  <a:pt x="695343" y="436276"/>
                  <a:pt x="696107" y="415637"/>
                </a:cubicBezTo>
                <a:cubicBezTo>
                  <a:pt x="697822" y="369320"/>
                  <a:pt x="742443" y="117880"/>
                  <a:pt x="640689" y="41564"/>
                </a:cubicBezTo>
                <a:cubicBezTo>
                  <a:pt x="614605" y="22001"/>
                  <a:pt x="548940" y="8236"/>
                  <a:pt x="515998" y="0"/>
                </a:cubicBezTo>
                <a:cubicBezTo>
                  <a:pt x="442107" y="4618"/>
                  <a:pt x="367953" y="6105"/>
                  <a:pt x="294325" y="13855"/>
                </a:cubicBezTo>
                <a:cubicBezTo>
                  <a:pt x="279802" y="15384"/>
                  <a:pt x="264913" y="19608"/>
                  <a:pt x="252762" y="27709"/>
                </a:cubicBezTo>
                <a:lnTo>
                  <a:pt x="183489" y="96982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0E09-6F15-7C4F-A1DB-EFED4C9E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MRI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F7DA-D67F-7A42-BC35-4C4C88397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706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526</a:t>
            </a:r>
            <a:r>
              <a:rPr lang="en-US" sz="3200" dirty="0"/>
              <a:t> MRIs have been submitted</a:t>
            </a:r>
          </a:p>
          <a:p>
            <a:r>
              <a:rPr lang="en-US" sz="3200" dirty="0">
                <a:solidFill>
                  <a:srgbClr val="FF0000"/>
                </a:solidFill>
              </a:rPr>
              <a:t>521</a:t>
            </a:r>
            <a:r>
              <a:rPr lang="en-US" sz="3200" dirty="0"/>
              <a:t> have been screened</a:t>
            </a:r>
          </a:p>
          <a:p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need screening (Harry and David)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A3AADF-C7E4-6146-A1BC-EC65D8E0F9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81989"/>
              </p:ext>
            </p:extLst>
          </p:nvPr>
        </p:nvGraphicFramePr>
        <p:xfrm>
          <a:off x="6317672" y="681037"/>
          <a:ext cx="5874327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791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DA238-6B74-8946-864C-F7837DB3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MRI 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F98BD-3218-504A-8755-09D4F67297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~521</a:t>
            </a:r>
            <a:r>
              <a:rPr lang="en-US" sz="4400" dirty="0"/>
              <a:t> MRIs screened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131</a:t>
            </a:r>
            <a:r>
              <a:rPr lang="en-US" sz="4400" dirty="0"/>
              <a:t> poor quality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VE only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107 </a:t>
            </a:r>
            <a:r>
              <a:rPr lang="en-US" sz="3600" dirty="0"/>
              <a:t>complete,</a:t>
            </a:r>
            <a:r>
              <a:rPr lang="en-US" sz="3600" dirty="0">
                <a:solidFill>
                  <a:srgbClr val="FF0000"/>
                </a:solidFill>
              </a:rPr>
              <a:t> 24 </a:t>
            </a:r>
            <a:r>
              <a:rPr lang="en-US" sz="3600" dirty="0"/>
              <a:t>incomplete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/>
              <a:t>Essentially complete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379</a:t>
            </a:r>
            <a:r>
              <a:rPr lang="en-US" sz="4400" dirty="0"/>
              <a:t> HipVasc-able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E60F712-940B-884B-B5A2-3A72DF8C7F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692160"/>
              </p:ext>
            </p:extLst>
          </p:nvPr>
        </p:nvGraphicFramePr>
        <p:xfrm>
          <a:off x="6487030" y="1191491"/>
          <a:ext cx="4866770" cy="3707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378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46EE3-75B8-F94F-AB72-FC9363E7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MRI Status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8FE86E-2823-254A-AFA4-B49BEBC52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064" y="1465178"/>
            <a:ext cx="5606936" cy="41810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379 </a:t>
            </a:r>
            <a:r>
              <a:rPr lang="en-US" sz="4400" dirty="0"/>
              <a:t>MRIs to be measured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194</a:t>
            </a:r>
            <a:r>
              <a:rPr lang="en-US" sz="4400" dirty="0"/>
              <a:t> completed measurements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13</a:t>
            </a:r>
            <a:r>
              <a:rPr lang="en-US" sz="4400" dirty="0"/>
              <a:t> unverified – need reviewing / discrepancies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</a:rPr>
              <a:t>172</a:t>
            </a:r>
            <a:r>
              <a:rPr lang="en-US" sz="4000" dirty="0"/>
              <a:t> with incomplete measurements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21 studies partially done (need one </a:t>
            </a:r>
            <a:r>
              <a:rPr lang="en-US" sz="3600" dirty="0" err="1"/>
              <a:t>HipVasc</a:t>
            </a:r>
            <a:r>
              <a:rPr lang="en-US" sz="36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2 observers: (172 * 2) - 21 = 323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323 total </a:t>
            </a:r>
            <a:r>
              <a:rPr lang="en-US" sz="4400" dirty="0" err="1"/>
              <a:t>HipVasc</a:t>
            </a:r>
            <a:r>
              <a:rPr lang="en-US" sz="4400" dirty="0"/>
              <a:t>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7A28E-17EF-7F64-F5C7-FD1CCDBBB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5655"/>
            <a:ext cx="5401524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8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DA238-6B74-8946-864C-F7837DB3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MRI Status (6-11 Early Stage)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F98BD-3218-504A-8755-09D4F67297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420</a:t>
            </a:r>
            <a:r>
              <a:rPr lang="en-US" sz="4400" dirty="0"/>
              <a:t> MRIs screened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102</a:t>
            </a:r>
            <a:r>
              <a:rPr lang="en-US" sz="4400" dirty="0"/>
              <a:t> poor quality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VE only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90 </a:t>
            </a:r>
            <a:r>
              <a:rPr lang="en-US" sz="3600" dirty="0"/>
              <a:t>complete,</a:t>
            </a:r>
            <a:r>
              <a:rPr lang="en-US" sz="3600" dirty="0">
                <a:solidFill>
                  <a:srgbClr val="FF0000"/>
                </a:solidFill>
              </a:rPr>
              <a:t> 12 </a:t>
            </a:r>
            <a:r>
              <a:rPr lang="en-US" sz="3600" dirty="0"/>
              <a:t>incomplete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dirty="0"/>
              <a:t>Essentially complete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318</a:t>
            </a:r>
            <a:r>
              <a:rPr lang="en-US" sz="4400" dirty="0"/>
              <a:t> HipVasc-able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028DD-3AFD-9349-262C-EFD9DC51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825625"/>
            <a:ext cx="5175953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9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46EE3-75B8-F94F-AB72-FC9363E7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MRI Status (6-11 Early Stage)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8FE86E-2823-254A-AFA4-B49BEBC52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45234" cy="41810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318 </a:t>
            </a:r>
            <a:r>
              <a:rPr lang="en-US" sz="4400" dirty="0"/>
              <a:t>MRIs to be measured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185</a:t>
            </a:r>
            <a:r>
              <a:rPr lang="en-US" sz="4400" dirty="0"/>
              <a:t> completed measurements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13</a:t>
            </a:r>
            <a:r>
              <a:rPr lang="en-US" sz="4400" dirty="0"/>
              <a:t> unverified – need reviewing / discrepancies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</a:rPr>
              <a:t>120</a:t>
            </a:r>
            <a:r>
              <a:rPr lang="en-US" sz="4000" dirty="0"/>
              <a:t> with incomplete measurements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15 studies partially done (need one </a:t>
            </a:r>
            <a:r>
              <a:rPr lang="en-US" sz="3600" dirty="0" err="1"/>
              <a:t>HipVasc</a:t>
            </a:r>
            <a:r>
              <a:rPr lang="en-US" sz="36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2 observers: (120 * 2) - 15 = 225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225 total </a:t>
            </a:r>
            <a:r>
              <a:rPr lang="en-US" sz="4400" dirty="0" err="1"/>
              <a:t>HipVasc</a:t>
            </a:r>
            <a:r>
              <a:rPr lang="en-US" sz="4400" dirty="0"/>
              <a:t>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AEFAC-BEE4-A861-34DB-7FE28C83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94569"/>
            <a:ext cx="5556211" cy="33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86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30444</TotalTime>
  <Words>1073</Words>
  <Application>Microsoft Macintosh PowerPoint</Application>
  <PresentationFormat>Widescreen</PresentationFormat>
  <Paragraphs>200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Office Theme</vt:lpstr>
      <vt:lpstr>IPSG MRI Report</vt:lpstr>
      <vt:lpstr>MRI Chair Update</vt:lpstr>
      <vt:lpstr>Importance of MRI</vt:lpstr>
      <vt:lpstr>MRI Workflow</vt:lpstr>
      <vt:lpstr>Current MRI Status</vt:lpstr>
      <vt:lpstr>Current MRI Status</vt:lpstr>
      <vt:lpstr>Current MRI Status</vt:lpstr>
      <vt:lpstr>Current MRI Status (6-11 Early Stage)</vt:lpstr>
      <vt:lpstr>Current MRI Status (6-11 Early Stage)</vt:lpstr>
      <vt:lpstr>Time to measure</vt:lpstr>
      <vt:lpstr>Work completed</vt:lpstr>
      <vt:lpstr>Summary of Work remaining</vt:lpstr>
      <vt:lpstr>Study: Safety and Usability of Perfusion MRI</vt:lpstr>
      <vt:lpstr>Can we get a good quality perfusion MRI?</vt:lpstr>
      <vt:lpstr>Methods</vt:lpstr>
      <vt:lpstr>pMRI Usability</vt:lpstr>
      <vt:lpstr>Factors</vt:lpstr>
      <vt:lpstr>Age for sedation</vt:lpstr>
      <vt:lpstr>Good studies vs. Total # of studies</vt:lpstr>
      <vt:lpstr>Perfusion MRI safety</vt:lpstr>
      <vt:lpstr>Conclusion</vt:lpstr>
      <vt:lpstr>Thanks to Current Core Measuring Team</vt:lpstr>
      <vt:lpstr>Motivation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Hyde</dc:creator>
  <cp:lastModifiedBy>David Chong</cp:lastModifiedBy>
  <cp:revision>96</cp:revision>
  <dcterms:created xsi:type="dcterms:W3CDTF">2018-08-06T15:23:51Z</dcterms:created>
  <dcterms:modified xsi:type="dcterms:W3CDTF">2024-04-19T16:58:02Z</dcterms:modified>
</cp:coreProperties>
</file>