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2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64" r:id="rId2"/>
    <p:sldId id="259" r:id="rId3"/>
    <p:sldId id="265" r:id="rId4"/>
    <p:sldId id="266" r:id="rId5"/>
    <p:sldId id="321" r:id="rId6"/>
    <p:sldId id="322" r:id="rId7"/>
    <p:sldId id="270" r:id="rId8"/>
    <p:sldId id="272" r:id="rId9"/>
    <p:sldId id="273" r:id="rId10"/>
    <p:sldId id="331" r:id="rId11"/>
    <p:sldId id="330" r:id="rId12"/>
    <p:sldId id="329" r:id="rId13"/>
    <p:sldId id="327" r:id="rId14"/>
    <p:sldId id="328" r:id="rId15"/>
    <p:sldId id="291" r:id="rId16"/>
    <p:sldId id="292" r:id="rId17"/>
    <p:sldId id="289" r:id="rId18"/>
    <p:sldId id="323" r:id="rId19"/>
    <p:sldId id="269" r:id="rId20"/>
    <p:sldId id="326" r:id="rId21"/>
    <p:sldId id="282" r:id="rId22"/>
    <p:sldId id="332" r:id="rId23"/>
    <p:sldId id="274" r:id="rId24"/>
    <p:sldId id="275" r:id="rId25"/>
    <p:sldId id="26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BC9370F-04FD-AE43-88D6-D6B8408C96BF}">
          <p14:sldIdLst>
            <p14:sldId id="264"/>
            <p14:sldId id="259"/>
            <p14:sldId id="265"/>
            <p14:sldId id="266"/>
            <p14:sldId id="321"/>
            <p14:sldId id="322"/>
            <p14:sldId id="270"/>
            <p14:sldId id="272"/>
            <p14:sldId id="273"/>
            <p14:sldId id="331"/>
            <p14:sldId id="330"/>
            <p14:sldId id="329"/>
            <p14:sldId id="327"/>
            <p14:sldId id="328"/>
            <p14:sldId id="291"/>
            <p14:sldId id="292"/>
            <p14:sldId id="289"/>
            <p14:sldId id="323"/>
            <p14:sldId id="269"/>
            <p14:sldId id="326"/>
            <p14:sldId id="282"/>
            <p14:sldId id="332"/>
            <p14:sldId id="274"/>
            <p14:sldId id="275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A157"/>
    <a:srgbClr val="074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09" autoAdjust="0"/>
    <p:restoredTop sz="81752" autoAdjust="0"/>
  </p:normalViewPr>
  <p:slideViewPr>
    <p:cSldViewPr snapToGrid="0" snapToObjects="1" showGuides="1">
      <p:cViewPr varScale="1">
        <p:scale>
          <a:sx n="96" d="100"/>
          <a:sy n="96" d="100"/>
        </p:scale>
        <p:origin x="64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ankarw\Dropbox\Mac\Downloads\%5bExternal%5dRetention%20Data\5yr%20retention%20April%202024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ankarw\Dropbox\Mac\Downloads\%5bExternal%5dRetention%20Data\2yr%20retention%20April%202024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ankarw\Dropbox\Mac\Downloads\%5bExternal%5dRetention%20Data\5yr%20retention%20April%202024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ankarw\Dropbox\Mac\Downloads\%5bExternal%5dRetention%20Data\2yr%20retention%20April%202024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[Chart in Microsoft PowerPoint]Sheet1!PivotTable1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Sheet1!$A$4:$A$12</c:f>
              <c:strCach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strCache>
            </c:strRef>
          </c:cat>
          <c:val>
            <c:numRef>
              <c:f>Sheet1!$B$4:$B$12</c:f>
              <c:numCache>
                <c:formatCode>General</c:formatCode>
                <c:ptCount val="8"/>
                <c:pt idx="0">
                  <c:v>3</c:v>
                </c:pt>
                <c:pt idx="1">
                  <c:v>26</c:v>
                </c:pt>
                <c:pt idx="2">
                  <c:v>48</c:v>
                </c:pt>
                <c:pt idx="3">
                  <c:v>86</c:v>
                </c:pt>
                <c:pt idx="4">
                  <c:v>61</c:v>
                </c:pt>
                <c:pt idx="5">
                  <c:v>72</c:v>
                </c:pt>
                <c:pt idx="6">
                  <c:v>32</c:v>
                </c:pt>
                <c:pt idx="7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C9-43B6-A32D-11529F7A76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7791456"/>
        <c:axId val="577794736"/>
      </c:barChart>
      <c:catAx>
        <c:axId val="57779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794736"/>
        <c:crosses val="autoZero"/>
        <c:auto val="1"/>
        <c:lblAlgn val="ctr"/>
        <c:lblOffset val="100"/>
        <c:noMultiLvlLbl val="0"/>
      </c:catAx>
      <c:valAx>
        <c:axId val="57779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791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/>
              <a:t>5 Year Percent</a:t>
            </a:r>
            <a:r>
              <a:rPr lang="en-US" baseline="0"/>
              <a:t> Retention for the IPSG by Site, April 2024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3"/>
          <c:order val="3"/>
          <c:tx>
            <c:strRef>
              <c:f>'Retention by Site'!$E$1</c:f>
              <c:strCache>
                <c:ptCount val="1"/>
                <c:pt idx="0">
                  <c:v>% Retention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'Retention by Site'!$A$2:$A$36</c:f>
              <c:strCache>
                <c:ptCount val="35"/>
                <c:pt idx="0">
                  <c:v>CHAB</c:v>
                </c:pt>
                <c:pt idx="1">
                  <c:v>CHHB</c:v>
                </c:pt>
                <c:pt idx="2">
                  <c:v>RCHC</c:v>
                </c:pt>
                <c:pt idx="3">
                  <c:v>UUUS</c:v>
                </c:pt>
                <c:pt idx="4">
                  <c:v>CHOP</c:v>
                </c:pt>
                <c:pt idx="5">
                  <c:v>GCSH</c:v>
                </c:pt>
                <c:pt idx="6">
                  <c:v>TXCH</c:v>
                </c:pt>
                <c:pt idx="7">
                  <c:v>TSRH</c:v>
                </c:pt>
                <c:pt idx="8">
                  <c:v>CCHM</c:v>
                </c:pt>
                <c:pt idx="9">
                  <c:v>KMCH</c:v>
                </c:pt>
                <c:pt idx="10">
                  <c:v>HAMB</c:v>
                </c:pt>
                <c:pt idx="11">
                  <c:v>CHOA</c:v>
                </c:pt>
                <c:pt idx="12">
                  <c:v>CNMC</c:v>
                </c:pt>
                <c:pt idx="13">
                  <c:v>ACHC</c:v>
                </c:pt>
                <c:pt idx="14">
                  <c:v>BOCH</c:v>
                </c:pt>
                <c:pt idx="15">
                  <c:v>KPLA</c:v>
                </c:pt>
                <c:pt idx="16">
                  <c:v>CCOM</c:v>
                </c:pt>
                <c:pt idx="17">
                  <c:v>NWCH</c:v>
                </c:pt>
                <c:pt idx="18">
                  <c:v>SNCH</c:v>
                </c:pt>
                <c:pt idx="19">
                  <c:v>SPSM</c:v>
                </c:pt>
                <c:pt idx="20">
                  <c:v>BCCH</c:v>
                </c:pt>
                <c:pt idx="21">
                  <c:v>TJPO</c:v>
                </c:pt>
                <c:pt idx="22">
                  <c:v>DPHC</c:v>
                </c:pt>
                <c:pt idx="23">
                  <c:v>MFNY</c:v>
                </c:pt>
                <c:pt idx="24">
                  <c:v>OCRI</c:v>
                </c:pt>
                <c:pt idx="25">
                  <c:v>JHMD</c:v>
                </c:pt>
                <c:pt idx="26">
                  <c:v>CHCO</c:v>
                </c:pt>
                <c:pt idx="27">
                  <c:v>CCMC</c:v>
                </c:pt>
                <c:pt idx="28">
                  <c:v>CHLA</c:v>
                </c:pt>
                <c:pt idx="29">
                  <c:v>HUNJ</c:v>
                </c:pt>
                <c:pt idx="30">
                  <c:v>LCCH</c:v>
                </c:pt>
                <c:pt idx="31">
                  <c:v>OAPH</c:v>
                </c:pt>
                <c:pt idx="32">
                  <c:v>OHSU</c:v>
                </c:pt>
                <c:pt idx="33">
                  <c:v>SHNC</c:v>
                </c:pt>
                <c:pt idx="34">
                  <c:v>WCHN</c:v>
                </c:pt>
              </c:strCache>
            </c:strRef>
          </c:cat>
          <c:val>
            <c:numRef>
              <c:f>'Retention by Site'!$E$2:$E$36</c:f>
              <c:numCache>
                <c:formatCode>0%</c:formatCode>
                <c:ptCount val="3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0.87179487179487181</c:v>
                </c:pt>
                <c:pt idx="5">
                  <c:v>0.75757575757575757</c:v>
                </c:pt>
                <c:pt idx="6">
                  <c:v>0.73333333333333328</c:v>
                </c:pt>
                <c:pt idx="7">
                  <c:v>0.64</c:v>
                </c:pt>
                <c:pt idx="8">
                  <c:v>0.625</c:v>
                </c:pt>
                <c:pt idx="9">
                  <c:v>0.57692307692307687</c:v>
                </c:pt>
                <c:pt idx="10">
                  <c:v>0.5714285714285714</c:v>
                </c:pt>
                <c:pt idx="11">
                  <c:v>0.55555555555555558</c:v>
                </c:pt>
                <c:pt idx="12">
                  <c:v>0.53846153846153844</c:v>
                </c:pt>
                <c:pt idx="13">
                  <c:v>0.52631578947368418</c:v>
                </c:pt>
                <c:pt idx="14">
                  <c:v>0.5</c:v>
                </c:pt>
                <c:pt idx="15">
                  <c:v>0.5</c:v>
                </c:pt>
                <c:pt idx="16">
                  <c:v>0.47826086956521741</c:v>
                </c:pt>
                <c:pt idx="17">
                  <c:v>0.47058823529411764</c:v>
                </c:pt>
                <c:pt idx="18">
                  <c:v>0.45454545454545453</c:v>
                </c:pt>
                <c:pt idx="19">
                  <c:v>0.45454545454545453</c:v>
                </c:pt>
                <c:pt idx="20">
                  <c:v>0.33333333333333331</c:v>
                </c:pt>
                <c:pt idx="21">
                  <c:v>0.3</c:v>
                </c:pt>
                <c:pt idx="22">
                  <c:v>0.25</c:v>
                </c:pt>
                <c:pt idx="23">
                  <c:v>0.25</c:v>
                </c:pt>
                <c:pt idx="24">
                  <c:v>0.17647058823529413</c:v>
                </c:pt>
                <c:pt idx="25">
                  <c:v>0.125</c:v>
                </c:pt>
                <c:pt idx="26">
                  <c:v>0.1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49-DF41-A649-6B6AAFBB2D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993544"/>
        <c:axId val="51798731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'Retention by Site'!$B$1</c15:sqref>
                        </c15:formulaRef>
                      </c:ext>
                    </c:extLst>
                    <c:strCache>
                      <c:ptCount val="1"/>
                      <c:pt idx="0">
                        <c:v>Eligible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'Retention by Site'!$A$2:$A$36</c15:sqref>
                        </c15:formulaRef>
                      </c:ext>
                    </c:extLst>
                    <c:strCache>
                      <c:ptCount val="35"/>
                      <c:pt idx="0">
                        <c:v>CHAB</c:v>
                      </c:pt>
                      <c:pt idx="1">
                        <c:v>CHHB</c:v>
                      </c:pt>
                      <c:pt idx="2">
                        <c:v>RCHC</c:v>
                      </c:pt>
                      <c:pt idx="3">
                        <c:v>UUUS</c:v>
                      </c:pt>
                      <c:pt idx="4">
                        <c:v>CHOP</c:v>
                      </c:pt>
                      <c:pt idx="5">
                        <c:v>GCSH</c:v>
                      </c:pt>
                      <c:pt idx="6">
                        <c:v>TXCH</c:v>
                      </c:pt>
                      <c:pt idx="7">
                        <c:v>TSRH</c:v>
                      </c:pt>
                      <c:pt idx="8">
                        <c:v>CCHM</c:v>
                      </c:pt>
                      <c:pt idx="9">
                        <c:v>KMCH</c:v>
                      </c:pt>
                      <c:pt idx="10">
                        <c:v>HAMB</c:v>
                      </c:pt>
                      <c:pt idx="11">
                        <c:v>CHOA</c:v>
                      </c:pt>
                      <c:pt idx="12">
                        <c:v>CNMC</c:v>
                      </c:pt>
                      <c:pt idx="13">
                        <c:v>ACHC</c:v>
                      </c:pt>
                      <c:pt idx="14">
                        <c:v>BOCH</c:v>
                      </c:pt>
                      <c:pt idx="15">
                        <c:v>KPLA</c:v>
                      </c:pt>
                      <c:pt idx="16">
                        <c:v>CCOM</c:v>
                      </c:pt>
                      <c:pt idx="17">
                        <c:v>NWCH</c:v>
                      </c:pt>
                      <c:pt idx="18">
                        <c:v>SNCH</c:v>
                      </c:pt>
                      <c:pt idx="19">
                        <c:v>SPSM</c:v>
                      </c:pt>
                      <c:pt idx="20">
                        <c:v>BCCH</c:v>
                      </c:pt>
                      <c:pt idx="21">
                        <c:v>TJPO</c:v>
                      </c:pt>
                      <c:pt idx="22">
                        <c:v>DPHC</c:v>
                      </c:pt>
                      <c:pt idx="23">
                        <c:v>MFNY</c:v>
                      </c:pt>
                      <c:pt idx="24">
                        <c:v>OCRI</c:v>
                      </c:pt>
                      <c:pt idx="25">
                        <c:v>JHMD</c:v>
                      </c:pt>
                      <c:pt idx="26">
                        <c:v>CHCO</c:v>
                      </c:pt>
                      <c:pt idx="27">
                        <c:v>CCMC</c:v>
                      </c:pt>
                      <c:pt idx="28">
                        <c:v>CHLA</c:v>
                      </c:pt>
                      <c:pt idx="29">
                        <c:v>HUNJ</c:v>
                      </c:pt>
                      <c:pt idx="30">
                        <c:v>LCCH</c:v>
                      </c:pt>
                      <c:pt idx="31">
                        <c:v>OAPH</c:v>
                      </c:pt>
                      <c:pt idx="32">
                        <c:v>OHSU</c:v>
                      </c:pt>
                      <c:pt idx="33">
                        <c:v>SHNC</c:v>
                      </c:pt>
                      <c:pt idx="34">
                        <c:v>WCHN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'Retention by Site'!$B$2:$B$36</c15:sqref>
                        </c15:formulaRef>
                      </c:ext>
                    </c:extLst>
                    <c:numCache>
                      <c:formatCode>General</c:formatCode>
                      <c:ptCount val="35"/>
                      <c:pt idx="0">
                        <c:v>1</c:v>
                      </c:pt>
                      <c:pt idx="1">
                        <c:v>2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39</c:v>
                      </c:pt>
                      <c:pt idx="5">
                        <c:v>33</c:v>
                      </c:pt>
                      <c:pt idx="6">
                        <c:v>15</c:v>
                      </c:pt>
                      <c:pt idx="7">
                        <c:v>100</c:v>
                      </c:pt>
                      <c:pt idx="8">
                        <c:v>8</c:v>
                      </c:pt>
                      <c:pt idx="9">
                        <c:v>52</c:v>
                      </c:pt>
                      <c:pt idx="10">
                        <c:v>7</c:v>
                      </c:pt>
                      <c:pt idx="11">
                        <c:v>9</c:v>
                      </c:pt>
                      <c:pt idx="12">
                        <c:v>13</c:v>
                      </c:pt>
                      <c:pt idx="13">
                        <c:v>19</c:v>
                      </c:pt>
                      <c:pt idx="14">
                        <c:v>2</c:v>
                      </c:pt>
                      <c:pt idx="15">
                        <c:v>4</c:v>
                      </c:pt>
                      <c:pt idx="16">
                        <c:v>23</c:v>
                      </c:pt>
                      <c:pt idx="17">
                        <c:v>17</c:v>
                      </c:pt>
                      <c:pt idx="18">
                        <c:v>11</c:v>
                      </c:pt>
                      <c:pt idx="19">
                        <c:v>11</c:v>
                      </c:pt>
                      <c:pt idx="20">
                        <c:v>15</c:v>
                      </c:pt>
                      <c:pt idx="21">
                        <c:v>10</c:v>
                      </c:pt>
                      <c:pt idx="22">
                        <c:v>4</c:v>
                      </c:pt>
                      <c:pt idx="23">
                        <c:v>4</c:v>
                      </c:pt>
                      <c:pt idx="24">
                        <c:v>17</c:v>
                      </c:pt>
                      <c:pt idx="25">
                        <c:v>8</c:v>
                      </c:pt>
                      <c:pt idx="26">
                        <c:v>10</c:v>
                      </c:pt>
                      <c:pt idx="27">
                        <c:v>1</c:v>
                      </c:pt>
                      <c:pt idx="28">
                        <c:v>8</c:v>
                      </c:pt>
                      <c:pt idx="29">
                        <c:v>2</c:v>
                      </c:pt>
                      <c:pt idx="30">
                        <c:v>15</c:v>
                      </c:pt>
                      <c:pt idx="31">
                        <c:v>1</c:v>
                      </c:pt>
                      <c:pt idx="32">
                        <c:v>1</c:v>
                      </c:pt>
                      <c:pt idx="33">
                        <c:v>3</c:v>
                      </c:pt>
                      <c:pt idx="34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7149-DF41-A649-6B6AAFBB2D68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'Retention by Site'!$C$1</c15:sqref>
                        </c15:formulaRef>
                      </c:ext>
                    </c:extLst>
                    <c:strCache>
                      <c:ptCount val="1"/>
                      <c:pt idx="0">
                        <c:v>Available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'Retention by Site'!$A$2:$A$36</c15:sqref>
                        </c15:formulaRef>
                      </c:ext>
                    </c:extLst>
                    <c:strCache>
                      <c:ptCount val="35"/>
                      <c:pt idx="0">
                        <c:v>CHAB</c:v>
                      </c:pt>
                      <c:pt idx="1">
                        <c:v>CHHB</c:v>
                      </c:pt>
                      <c:pt idx="2">
                        <c:v>RCHC</c:v>
                      </c:pt>
                      <c:pt idx="3">
                        <c:v>UUUS</c:v>
                      </c:pt>
                      <c:pt idx="4">
                        <c:v>CHOP</c:v>
                      </c:pt>
                      <c:pt idx="5">
                        <c:v>GCSH</c:v>
                      </c:pt>
                      <c:pt idx="6">
                        <c:v>TXCH</c:v>
                      </c:pt>
                      <c:pt idx="7">
                        <c:v>TSRH</c:v>
                      </c:pt>
                      <c:pt idx="8">
                        <c:v>CCHM</c:v>
                      </c:pt>
                      <c:pt idx="9">
                        <c:v>KMCH</c:v>
                      </c:pt>
                      <c:pt idx="10">
                        <c:v>HAMB</c:v>
                      </c:pt>
                      <c:pt idx="11">
                        <c:v>CHOA</c:v>
                      </c:pt>
                      <c:pt idx="12">
                        <c:v>CNMC</c:v>
                      </c:pt>
                      <c:pt idx="13">
                        <c:v>ACHC</c:v>
                      </c:pt>
                      <c:pt idx="14">
                        <c:v>BOCH</c:v>
                      </c:pt>
                      <c:pt idx="15">
                        <c:v>KPLA</c:v>
                      </c:pt>
                      <c:pt idx="16">
                        <c:v>CCOM</c:v>
                      </c:pt>
                      <c:pt idx="17">
                        <c:v>NWCH</c:v>
                      </c:pt>
                      <c:pt idx="18">
                        <c:v>SNCH</c:v>
                      </c:pt>
                      <c:pt idx="19">
                        <c:v>SPSM</c:v>
                      </c:pt>
                      <c:pt idx="20">
                        <c:v>BCCH</c:v>
                      </c:pt>
                      <c:pt idx="21">
                        <c:v>TJPO</c:v>
                      </c:pt>
                      <c:pt idx="22">
                        <c:v>DPHC</c:v>
                      </c:pt>
                      <c:pt idx="23">
                        <c:v>MFNY</c:v>
                      </c:pt>
                      <c:pt idx="24">
                        <c:v>OCRI</c:v>
                      </c:pt>
                      <c:pt idx="25">
                        <c:v>JHMD</c:v>
                      </c:pt>
                      <c:pt idx="26">
                        <c:v>CHCO</c:v>
                      </c:pt>
                      <c:pt idx="27">
                        <c:v>CCMC</c:v>
                      </c:pt>
                      <c:pt idx="28">
                        <c:v>CHLA</c:v>
                      </c:pt>
                      <c:pt idx="29">
                        <c:v>HUNJ</c:v>
                      </c:pt>
                      <c:pt idx="30">
                        <c:v>LCCH</c:v>
                      </c:pt>
                      <c:pt idx="31">
                        <c:v>OAPH</c:v>
                      </c:pt>
                      <c:pt idx="32">
                        <c:v>OHSU</c:v>
                      </c:pt>
                      <c:pt idx="33">
                        <c:v>SHNC</c:v>
                      </c:pt>
                      <c:pt idx="34">
                        <c:v>WCHN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'Retention by Site'!$C$2:$C$36</c15:sqref>
                        </c15:formulaRef>
                      </c:ext>
                    </c:extLst>
                    <c:numCache>
                      <c:formatCode>General</c:formatCode>
                      <c:ptCount val="35"/>
                      <c:pt idx="0">
                        <c:v>1</c:v>
                      </c:pt>
                      <c:pt idx="1">
                        <c:v>2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34</c:v>
                      </c:pt>
                      <c:pt idx="5">
                        <c:v>25</c:v>
                      </c:pt>
                      <c:pt idx="6">
                        <c:v>11</c:v>
                      </c:pt>
                      <c:pt idx="7">
                        <c:v>64</c:v>
                      </c:pt>
                      <c:pt idx="8">
                        <c:v>5</c:v>
                      </c:pt>
                      <c:pt idx="9">
                        <c:v>30</c:v>
                      </c:pt>
                      <c:pt idx="10">
                        <c:v>4</c:v>
                      </c:pt>
                      <c:pt idx="11">
                        <c:v>5</c:v>
                      </c:pt>
                      <c:pt idx="12">
                        <c:v>7</c:v>
                      </c:pt>
                      <c:pt idx="13">
                        <c:v>10</c:v>
                      </c:pt>
                      <c:pt idx="14">
                        <c:v>1</c:v>
                      </c:pt>
                      <c:pt idx="15">
                        <c:v>2</c:v>
                      </c:pt>
                      <c:pt idx="16">
                        <c:v>11</c:v>
                      </c:pt>
                      <c:pt idx="17">
                        <c:v>8</c:v>
                      </c:pt>
                      <c:pt idx="18">
                        <c:v>5</c:v>
                      </c:pt>
                      <c:pt idx="19">
                        <c:v>5</c:v>
                      </c:pt>
                      <c:pt idx="20">
                        <c:v>5</c:v>
                      </c:pt>
                      <c:pt idx="21">
                        <c:v>3</c:v>
                      </c:pt>
                      <c:pt idx="22">
                        <c:v>1</c:v>
                      </c:pt>
                      <c:pt idx="23">
                        <c:v>1</c:v>
                      </c:pt>
                      <c:pt idx="24">
                        <c:v>3</c:v>
                      </c:pt>
                      <c:pt idx="25">
                        <c:v>1</c:v>
                      </c:pt>
                      <c:pt idx="26">
                        <c:v>1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7149-DF41-A649-6B6AAFBB2D68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'Retention by Site'!$D$1</c15:sqref>
                        </c15:formulaRef>
                      </c:ext>
                    </c:extLst>
                    <c:strCache>
                      <c:ptCount val="1"/>
                      <c:pt idx="0">
                        <c:v>Missing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'Retention by Site'!$A$2:$A$36</c15:sqref>
                        </c15:formulaRef>
                      </c:ext>
                    </c:extLst>
                    <c:strCache>
                      <c:ptCount val="35"/>
                      <c:pt idx="0">
                        <c:v>CHAB</c:v>
                      </c:pt>
                      <c:pt idx="1">
                        <c:v>CHHB</c:v>
                      </c:pt>
                      <c:pt idx="2">
                        <c:v>RCHC</c:v>
                      </c:pt>
                      <c:pt idx="3">
                        <c:v>UUUS</c:v>
                      </c:pt>
                      <c:pt idx="4">
                        <c:v>CHOP</c:v>
                      </c:pt>
                      <c:pt idx="5">
                        <c:v>GCSH</c:v>
                      </c:pt>
                      <c:pt idx="6">
                        <c:v>TXCH</c:v>
                      </c:pt>
                      <c:pt idx="7">
                        <c:v>TSRH</c:v>
                      </c:pt>
                      <c:pt idx="8">
                        <c:v>CCHM</c:v>
                      </c:pt>
                      <c:pt idx="9">
                        <c:v>KMCH</c:v>
                      </c:pt>
                      <c:pt idx="10">
                        <c:v>HAMB</c:v>
                      </c:pt>
                      <c:pt idx="11">
                        <c:v>CHOA</c:v>
                      </c:pt>
                      <c:pt idx="12">
                        <c:v>CNMC</c:v>
                      </c:pt>
                      <c:pt idx="13">
                        <c:v>ACHC</c:v>
                      </c:pt>
                      <c:pt idx="14">
                        <c:v>BOCH</c:v>
                      </c:pt>
                      <c:pt idx="15">
                        <c:v>KPLA</c:v>
                      </c:pt>
                      <c:pt idx="16">
                        <c:v>CCOM</c:v>
                      </c:pt>
                      <c:pt idx="17">
                        <c:v>NWCH</c:v>
                      </c:pt>
                      <c:pt idx="18">
                        <c:v>SNCH</c:v>
                      </c:pt>
                      <c:pt idx="19">
                        <c:v>SPSM</c:v>
                      </c:pt>
                      <c:pt idx="20">
                        <c:v>BCCH</c:v>
                      </c:pt>
                      <c:pt idx="21">
                        <c:v>TJPO</c:v>
                      </c:pt>
                      <c:pt idx="22">
                        <c:v>DPHC</c:v>
                      </c:pt>
                      <c:pt idx="23">
                        <c:v>MFNY</c:v>
                      </c:pt>
                      <c:pt idx="24">
                        <c:v>OCRI</c:v>
                      </c:pt>
                      <c:pt idx="25">
                        <c:v>JHMD</c:v>
                      </c:pt>
                      <c:pt idx="26">
                        <c:v>CHCO</c:v>
                      </c:pt>
                      <c:pt idx="27">
                        <c:v>CCMC</c:v>
                      </c:pt>
                      <c:pt idx="28">
                        <c:v>CHLA</c:v>
                      </c:pt>
                      <c:pt idx="29">
                        <c:v>HUNJ</c:v>
                      </c:pt>
                      <c:pt idx="30">
                        <c:v>LCCH</c:v>
                      </c:pt>
                      <c:pt idx="31">
                        <c:v>OAPH</c:v>
                      </c:pt>
                      <c:pt idx="32">
                        <c:v>OHSU</c:v>
                      </c:pt>
                      <c:pt idx="33">
                        <c:v>SHNC</c:v>
                      </c:pt>
                      <c:pt idx="34">
                        <c:v>WCHN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'Retention by Site'!$D$2:$D$36</c15:sqref>
                        </c15:formulaRef>
                      </c:ext>
                    </c:extLst>
                    <c:numCache>
                      <c:formatCode>General</c:formatCode>
                      <c:ptCount val="3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5</c:v>
                      </c:pt>
                      <c:pt idx="5">
                        <c:v>9</c:v>
                      </c:pt>
                      <c:pt idx="6">
                        <c:v>4</c:v>
                      </c:pt>
                      <c:pt idx="7">
                        <c:v>36</c:v>
                      </c:pt>
                      <c:pt idx="8">
                        <c:v>3</c:v>
                      </c:pt>
                      <c:pt idx="9">
                        <c:v>22</c:v>
                      </c:pt>
                      <c:pt idx="10">
                        <c:v>3</c:v>
                      </c:pt>
                      <c:pt idx="11">
                        <c:v>4</c:v>
                      </c:pt>
                      <c:pt idx="12">
                        <c:v>6</c:v>
                      </c:pt>
                      <c:pt idx="13">
                        <c:v>9</c:v>
                      </c:pt>
                      <c:pt idx="14">
                        <c:v>1</c:v>
                      </c:pt>
                      <c:pt idx="15">
                        <c:v>1</c:v>
                      </c:pt>
                      <c:pt idx="16">
                        <c:v>9</c:v>
                      </c:pt>
                      <c:pt idx="17">
                        <c:v>9</c:v>
                      </c:pt>
                      <c:pt idx="18">
                        <c:v>6</c:v>
                      </c:pt>
                      <c:pt idx="19">
                        <c:v>6</c:v>
                      </c:pt>
                      <c:pt idx="20">
                        <c:v>10</c:v>
                      </c:pt>
                      <c:pt idx="21">
                        <c:v>7</c:v>
                      </c:pt>
                      <c:pt idx="22">
                        <c:v>3</c:v>
                      </c:pt>
                      <c:pt idx="23">
                        <c:v>3</c:v>
                      </c:pt>
                      <c:pt idx="24">
                        <c:v>14</c:v>
                      </c:pt>
                      <c:pt idx="25">
                        <c:v>7</c:v>
                      </c:pt>
                      <c:pt idx="26">
                        <c:v>9</c:v>
                      </c:pt>
                      <c:pt idx="27">
                        <c:v>1</c:v>
                      </c:pt>
                      <c:pt idx="28">
                        <c:v>7</c:v>
                      </c:pt>
                      <c:pt idx="29">
                        <c:v>2</c:v>
                      </c:pt>
                      <c:pt idx="30">
                        <c:v>15</c:v>
                      </c:pt>
                      <c:pt idx="31">
                        <c:v>1</c:v>
                      </c:pt>
                      <c:pt idx="32">
                        <c:v>1</c:v>
                      </c:pt>
                      <c:pt idx="33">
                        <c:v>3</c:v>
                      </c:pt>
                      <c:pt idx="34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7149-DF41-A649-6B6AAFBB2D68}"/>
                  </c:ext>
                </c:extLst>
              </c15:ser>
            </c15:filteredBarSeries>
          </c:ext>
        </c:extLst>
      </c:barChart>
      <c:catAx>
        <c:axId val="517993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17987312"/>
        <c:crosses val="autoZero"/>
        <c:auto val="1"/>
        <c:lblAlgn val="ctr"/>
        <c:lblOffset val="100"/>
        <c:noMultiLvlLbl val="0"/>
      </c:catAx>
      <c:valAx>
        <c:axId val="517987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1799354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Data Entry (%) by Form Type</a:t>
            </a:r>
          </a:p>
        </c:rich>
      </c:tx>
      <c:layout>
        <c:manualLayout>
          <c:xMode val="edge"/>
          <c:yMode val="edge"/>
          <c:x val="0.18572968443627205"/>
          <c:y val="4.7359242719081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070766672493261"/>
          <c:y val="0.24346692296505573"/>
          <c:w val="0.82912908129939189"/>
          <c:h val="0.461919503720222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Incomplete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Demographics</c:v>
                </c:pt>
                <c:pt idx="1">
                  <c:v>Clinical Visit</c:v>
                </c:pt>
                <c:pt idx="2">
                  <c:v>Radiographic</c:v>
                </c:pt>
                <c:pt idx="3">
                  <c:v>OR</c:v>
                </c:pt>
                <c:pt idx="4">
                  <c:v>MRI</c:v>
                </c:pt>
                <c:pt idx="5">
                  <c:v>Modified HHS</c:v>
                </c:pt>
                <c:pt idx="6">
                  <c:v>HOOS</c:v>
                </c:pt>
                <c:pt idx="7">
                  <c:v>PROMIS</c:v>
                </c:pt>
              </c:strCache>
            </c:strRef>
          </c:cat>
          <c:val>
            <c:numRef>
              <c:f>Sheet1!$C$2:$C$9</c:f>
              <c:numCache>
                <c:formatCode>0</c:formatCode>
                <c:ptCount val="8"/>
                <c:pt idx="0">
                  <c:v>3</c:v>
                </c:pt>
                <c:pt idx="1">
                  <c:v>7</c:v>
                </c:pt>
                <c:pt idx="2">
                  <c:v>9</c:v>
                </c:pt>
                <c:pt idx="3">
                  <c:v>3</c:v>
                </c:pt>
                <c:pt idx="4">
                  <c:v>7</c:v>
                </c:pt>
                <c:pt idx="5">
                  <c:v>38</c:v>
                </c:pt>
                <c:pt idx="6">
                  <c:v>43</c:v>
                </c:pt>
                <c:pt idx="7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6D-45D7-AB5E-016832DC7305}"/>
            </c:ext>
          </c:extLst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Demographics</c:v>
                </c:pt>
                <c:pt idx="1">
                  <c:v>Clinical Visit</c:v>
                </c:pt>
                <c:pt idx="2">
                  <c:v>Radiographic</c:v>
                </c:pt>
                <c:pt idx="3">
                  <c:v>OR</c:v>
                </c:pt>
                <c:pt idx="4">
                  <c:v>MRI</c:v>
                </c:pt>
                <c:pt idx="5">
                  <c:v>Modified HHS</c:v>
                </c:pt>
                <c:pt idx="6">
                  <c:v>HOOS</c:v>
                </c:pt>
                <c:pt idx="7">
                  <c:v>PROMIS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6D-45D7-AB5E-016832DC7305}"/>
            </c:ext>
          </c:extLst>
        </c:ser>
        <c:ser>
          <c:idx val="2"/>
          <c:order val="2"/>
          <c:tx>
            <c:strRef>
              <c:f>Sheet1!$B$1</c:f>
              <c:strCache>
                <c:ptCount val="1"/>
                <c:pt idx="0">
                  <c:v>Complete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Demographics</c:v>
                </c:pt>
                <c:pt idx="1">
                  <c:v>Clinical Visit</c:v>
                </c:pt>
                <c:pt idx="2">
                  <c:v>Radiographic</c:v>
                </c:pt>
                <c:pt idx="3">
                  <c:v>OR</c:v>
                </c:pt>
                <c:pt idx="4">
                  <c:v>MRI</c:v>
                </c:pt>
                <c:pt idx="5">
                  <c:v>Modified HHS</c:v>
                </c:pt>
                <c:pt idx="6">
                  <c:v>HOOS</c:v>
                </c:pt>
                <c:pt idx="7">
                  <c:v>PROMIS</c:v>
                </c:pt>
              </c:strCache>
            </c:strRef>
          </c:cat>
          <c:val>
            <c:numRef>
              <c:f>Sheet1!$B$2:$B$9</c:f>
              <c:numCache>
                <c:formatCode>0</c:formatCode>
                <c:ptCount val="8"/>
                <c:pt idx="0">
                  <c:v>97</c:v>
                </c:pt>
                <c:pt idx="1">
                  <c:v>93</c:v>
                </c:pt>
                <c:pt idx="2">
                  <c:v>91</c:v>
                </c:pt>
                <c:pt idx="3">
                  <c:v>97</c:v>
                </c:pt>
                <c:pt idx="4">
                  <c:v>93</c:v>
                </c:pt>
                <c:pt idx="5">
                  <c:v>62</c:v>
                </c:pt>
                <c:pt idx="6">
                  <c:v>57</c:v>
                </c:pt>
                <c:pt idx="7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6D-45D7-AB5E-016832DC73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7468639"/>
        <c:axId val="1387470303"/>
      </c:barChart>
      <c:catAx>
        <c:axId val="1387468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7470303"/>
        <c:crosses val="autoZero"/>
        <c:auto val="1"/>
        <c:lblAlgn val="ctr"/>
        <c:lblOffset val="100"/>
        <c:noMultiLvlLbl val="0"/>
      </c:catAx>
      <c:valAx>
        <c:axId val="1387470303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74686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layout>
        <c:manualLayout>
          <c:xMode val="edge"/>
          <c:yMode val="edge"/>
          <c:x val="0.11943537713625736"/>
          <c:y val="0.12206210779149931"/>
          <c:w val="0.78584520733792484"/>
          <c:h val="6.4829257329186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*Minimum</a:t>
            </a:r>
            <a:r>
              <a:rPr lang="en-US" sz="1800" b="1" baseline="0" dirty="0"/>
              <a:t> 2-yr Follow Up</a:t>
            </a:r>
          </a:p>
          <a:p>
            <a:pPr>
              <a:defRPr sz="1800"/>
            </a:pPr>
            <a:r>
              <a:rPr lang="en-US" sz="1800" b="0" i="1" baseline="0" dirty="0"/>
              <a:t>761 hips eligible for 2-year visit</a:t>
            </a:r>
            <a:endParaRPr lang="en-US" sz="1800" b="0" i="1" dirty="0"/>
          </a:p>
        </c:rich>
      </c:tx>
      <c:layout>
        <c:manualLayout>
          <c:xMode val="edge"/>
          <c:yMode val="edge"/>
          <c:x val="0.14433510654977302"/>
          <c:y val="7.01882371146555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B12-45BB-8F18-64822E43F5D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B12-45BB-8F18-64822E43F5D7}"/>
              </c:ext>
            </c:extLst>
          </c:dPt>
          <c:dLbls>
            <c:dLbl>
              <c:idx val="0"/>
              <c:layout>
                <c:manualLayout>
                  <c:x val="-0.2021937101068513"/>
                  <c:y val="-0.1403516043815145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ED2A0F8-8FF9-4937-9BE0-54BB21EB5198}" type="VALUE">
                      <a:rPr lang="en-US" baseline="0" smtClean="0">
                        <a:solidFill>
                          <a:schemeClr val="bg1"/>
                        </a:solidFill>
                      </a:rPr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fld id="{72A910FD-6F71-435C-AFE1-301BDB855C59}" type="PERCENTAGE">
                      <a:rPr lang="en-US" baseline="0">
                        <a:solidFill>
                          <a:schemeClr val="bg1"/>
                        </a:solidFill>
                      </a:rPr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22193700458444"/>
                      <c:h val="0.260480913773474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B12-45BB-8F18-64822E43F5D7}"/>
                </c:ext>
              </c:extLst>
            </c:dLbl>
            <c:dLbl>
              <c:idx val="1"/>
              <c:layout>
                <c:manualLayout>
                  <c:x val="0.13514198354850085"/>
                  <c:y val="0.2096873583800333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AB2AA98-1231-45BF-9A2C-5888ED12CABB}" type="VALUE">
                      <a:rPr lang="en-US" baseline="0" smtClean="0">
                        <a:solidFill>
                          <a:schemeClr val="bg1"/>
                        </a:solidFill>
                      </a:rPr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fld id="{B82213C6-AD11-4805-BC14-B976B5B88620}" type="PERCENTAGE">
                      <a:rPr lang="en-US" baseline="0">
                        <a:solidFill>
                          <a:schemeClr val="bg1"/>
                        </a:solidFill>
                      </a:rPr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609868583869499"/>
                      <c:h val="0.2457203136916802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B12-45BB-8F18-64822E43F5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Have at least an AP X-Ray</c:v>
                </c:pt>
                <c:pt idx="1">
                  <c:v>No AP X-Ray Available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635</c:v>
                </c:pt>
                <c:pt idx="1">
                  <c:v>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12-45BB-8F18-64822E43F5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**Minimum</a:t>
            </a:r>
            <a:r>
              <a:rPr lang="en-US" sz="1800" b="1" baseline="0" dirty="0"/>
              <a:t> 5-yr Follow Up</a:t>
            </a:r>
          </a:p>
          <a:p>
            <a:pPr>
              <a:defRPr sz="1800"/>
            </a:pPr>
            <a:r>
              <a:rPr lang="en-US" sz="1800" b="0" i="1" baseline="0" dirty="0"/>
              <a:t>423 hips eligible for 5-year visit</a:t>
            </a:r>
            <a:endParaRPr lang="en-US" sz="1800" b="0" i="1" dirty="0"/>
          </a:p>
        </c:rich>
      </c:tx>
      <c:layout>
        <c:manualLayout>
          <c:xMode val="edge"/>
          <c:yMode val="edge"/>
          <c:x val="0.14433514136487852"/>
          <c:y val="6.559733777519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9CF-428C-AE35-80A2CC78339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9CF-428C-AE35-80A2CC783394}"/>
              </c:ext>
            </c:extLst>
          </c:dPt>
          <c:dLbls>
            <c:dLbl>
              <c:idx val="0"/>
              <c:layout>
                <c:manualLayout>
                  <c:x val="-0.17615511362087691"/>
                  <c:y val="2.721200198958360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ED2A0F8-8FF9-4937-9BE0-54BB21EB5198}" type="VALUE">
                      <a:rPr lang="en-US" baseline="0" smtClean="0">
                        <a:solidFill>
                          <a:schemeClr val="bg1"/>
                        </a:solidFill>
                      </a:rPr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fld id="{72A910FD-6F71-435C-AFE1-301BDB855C59}" type="PERCENTAGE">
                      <a:rPr lang="en-US" baseline="0">
                        <a:solidFill>
                          <a:schemeClr val="bg1"/>
                        </a:solidFill>
                      </a:rPr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788865059997428"/>
                      <c:h val="0.2191636230086089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9CF-428C-AE35-80A2CC783394}"/>
                </c:ext>
              </c:extLst>
            </c:dLbl>
            <c:dLbl>
              <c:idx val="1"/>
              <c:layout>
                <c:manualLayout>
                  <c:x val="0.16424403143355346"/>
                  <c:y val="-8.375120372699990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AB2AA98-1231-45BF-9A2C-5888ED12CABB}" type="VALUE">
                      <a:rPr lang="en-US" baseline="0" smtClean="0">
                        <a:solidFill>
                          <a:schemeClr val="bg1"/>
                        </a:solidFill>
                      </a:rPr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fld id="{B82213C6-AD11-4805-BC14-B976B5B88620}" type="PERCENTAGE">
                      <a:rPr lang="en-US" baseline="0">
                        <a:solidFill>
                          <a:schemeClr val="bg1"/>
                        </a:solidFill>
                      </a:rPr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240165315849126"/>
                      <c:h val="0.2044033273472314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9CF-428C-AE35-80A2CC7833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AP &amp; Frog X-Ray Available</c:v>
                </c:pt>
                <c:pt idx="1">
                  <c:v>No AP &amp; Frog X-Ray Available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224</c:v>
                </c:pt>
                <c:pt idx="1">
                  <c:v>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CF-428C-AE35-80A2CC7833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[Chart in Microsoft PowerPoint]Sheet1!PivotTable1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Sheet1!$B$3:$B$4</c:f>
              <c:strCache>
                <c:ptCount val="1"/>
                <c:pt idx="0">
                  <c:v>6-8 Early Stage Cohort: MRI Follow-Up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Sheet1!$A$5:$A$16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Sheet1!$B$5:$B$16</c:f>
              <c:numCache>
                <c:formatCode>General</c:formatCode>
                <c:ptCount val="11"/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3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7</c:v>
                </c:pt>
                <c:pt idx="9">
                  <c:v>3</c:v>
                </c:pt>
                <c:pt idx="1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5C-4A2F-BAD5-8299B501F0BB}"/>
            </c:ext>
          </c:extLst>
        </c:ser>
        <c:ser>
          <c:idx val="1"/>
          <c:order val="1"/>
          <c:tx>
            <c:strRef>
              <c:f>Sheet1!$C$3:$C$4</c:f>
              <c:strCache>
                <c:ptCount val="1"/>
                <c:pt idx="0">
                  <c:v>6-8 Early Stage Cohort: Non-Surgical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Sheet1!$A$5:$A$16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Sheet1!$C$5:$C$16</c:f>
              <c:numCache>
                <c:formatCode>General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4</c:v>
                </c:pt>
                <c:pt idx="3">
                  <c:v>2</c:v>
                </c:pt>
                <c:pt idx="4">
                  <c:v>6</c:v>
                </c:pt>
                <c:pt idx="5">
                  <c:v>10</c:v>
                </c:pt>
                <c:pt idx="6">
                  <c:v>11</c:v>
                </c:pt>
                <c:pt idx="7">
                  <c:v>8</c:v>
                </c:pt>
                <c:pt idx="8">
                  <c:v>9</c:v>
                </c:pt>
                <c:pt idx="9">
                  <c:v>3</c:v>
                </c:pt>
                <c:pt idx="1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5C-4A2F-BAD5-8299B501F0BB}"/>
            </c:ext>
          </c:extLst>
        </c:ser>
        <c:ser>
          <c:idx val="2"/>
          <c:order val="2"/>
          <c:tx>
            <c:strRef>
              <c:f>Sheet1!$D$3:$D$4</c:f>
              <c:strCache>
                <c:ptCount val="1"/>
                <c:pt idx="0">
                  <c:v>6-8 Early Stage Cohort: Surgical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Sheet1!$A$5:$A$16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Sheet1!$D$5:$D$16</c:f>
              <c:numCache>
                <c:formatCode>General</c:formatCode>
                <c:ptCount val="11"/>
                <c:pt idx="0">
                  <c:v>10</c:v>
                </c:pt>
                <c:pt idx="1">
                  <c:v>25</c:v>
                </c:pt>
                <c:pt idx="2">
                  <c:v>24</c:v>
                </c:pt>
                <c:pt idx="3">
                  <c:v>27</c:v>
                </c:pt>
                <c:pt idx="4">
                  <c:v>14</c:v>
                </c:pt>
                <c:pt idx="5">
                  <c:v>15</c:v>
                </c:pt>
                <c:pt idx="6">
                  <c:v>14</c:v>
                </c:pt>
                <c:pt idx="7">
                  <c:v>9</c:v>
                </c:pt>
                <c:pt idx="8">
                  <c:v>14</c:v>
                </c:pt>
                <c:pt idx="9">
                  <c:v>14</c:v>
                </c:pt>
                <c:pt idx="1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5C-4A2F-BAD5-8299B501F0B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36404424"/>
        <c:axId val="436404752"/>
      </c:barChart>
      <c:catAx>
        <c:axId val="436404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6404752"/>
        <c:crosses val="autoZero"/>
        <c:auto val="1"/>
        <c:lblAlgn val="ctr"/>
        <c:lblOffset val="100"/>
        <c:noMultiLvlLbl val="0"/>
      </c:catAx>
      <c:valAx>
        <c:axId val="436404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6404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[2017IPSGDatabase-TotalEnrollment_DATA_LABELS_2024-04-16_2004.csv]Sheet1!PivotTable1</c:name>
    <c:fmtId val="15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Sheet1!$B$3:$B$4</c:f>
              <c:strCache>
                <c:ptCount val="1"/>
                <c:pt idx="0">
                  <c:v>8-11 Early Stage Cohort: 6 months NWB post surgery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Sheet1!$A$5:$A$17</c:f>
              <c:strCach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strCache>
            </c:strRef>
          </c:cat>
          <c:val>
            <c:numRef>
              <c:f>Sheet1!$B$5:$B$17</c:f>
              <c:numCache>
                <c:formatCode>General</c:formatCode>
                <c:ptCount val="12"/>
                <c:pt idx="0">
                  <c:v>2</c:v>
                </c:pt>
                <c:pt idx="1">
                  <c:v>5</c:v>
                </c:pt>
                <c:pt idx="2">
                  <c:v>3</c:v>
                </c:pt>
                <c:pt idx="3">
                  <c:v>10</c:v>
                </c:pt>
                <c:pt idx="4">
                  <c:v>11</c:v>
                </c:pt>
                <c:pt idx="5">
                  <c:v>10</c:v>
                </c:pt>
                <c:pt idx="6">
                  <c:v>9</c:v>
                </c:pt>
                <c:pt idx="7">
                  <c:v>4</c:v>
                </c:pt>
                <c:pt idx="8">
                  <c:v>5</c:v>
                </c:pt>
                <c:pt idx="9">
                  <c:v>4</c:v>
                </c:pt>
                <c:pt idx="10">
                  <c:v>2</c:v>
                </c:pt>
                <c:pt idx="1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71-4439-847F-E90087B1DE46}"/>
            </c:ext>
          </c:extLst>
        </c:ser>
        <c:ser>
          <c:idx val="1"/>
          <c:order val="1"/>
          <c:tx>
            <c:strRef>
              <c:f>Sheet1!$C$3:$C$4</c:f>
              <c:strCache>
                <c:ptCount val="1"/>
                <c:pt idx="0">
                  <c:v>8-11 Early Stage Cohort: 6 weeks NWB post surgery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Sheet1!$A$5:$A$17</c:f>
              <c:strCach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strCache>
            </c:strRef>
          </c:cat>
          <c:val>
            <c:numRef>
              <c:f>Sheet1!$C$5:$C$17</c:f>
              <c:numCache>
                <c:formatCode>General</c:formatCode>
                <c:ptCount val="12"/>
                <c:pt idx="1">
                  <c:v>3</c:v>
                </c:pt>
                <c:pt idx="2">
                  <c:v>10</c:v>
                </c:pt>
                <c:pt idx="3">
                  <c:v>7</c:v>
                </c:pt>
                <c:pt idx="4">
                  <c:v>9</c:v>
                </c:pt>
                <c:pt idx="5">
                  <c:v>9</c:v>
                </c:pt>
                <c:pt idx="6">
                  <c:v>10</c:v>
                </c:pt>
                <c:pt idx="7">
                  <c:v>4</c:v>
                </c:pt>
                <c:pt idx="8">
                  <c:v>1</c:v>
                </c:pt>
                <c:pt idx="9">
                  <c:v>7</c:v>
                </c:pt>
                <c:pt idx="10">
                  <c:v>2</c:v>
                </c:pt>
                <c:pt idx="1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71-4439-847F-E90087B1DE46}"/>
            </c:ext>
          </c:extLst>
        </c:ser>
        <c:ser>
          <c:idx val="2"/>
          <c:order val="2"/>
          <c:tx>
            <c:strRef>
              <c:f>Sheet1!$D$3:$D$4</c:f>
              <c:strCache>
                <c:ptCount val="1"/>
                <c:pt idx="0">
                  <c:v>8-11 Early Stage Cohort: MRI Follow-Up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Sheet1!$A$5:$A$17</c:f>
              <c:strCach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strCache>
            </c:strRef>
          </c:cat>
          <c:val>
            <c:numRef>
              <c:f>Sheet1!$D$5:$D$17</c:f>
              <c:numCache>
                <c:formatCode>General</c:formatCode>
                <c:ptCount val="12"/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7</c:v>
                </c:pt>
                <c:pt idx="6">
                  <c:v>3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71-4439-847F-E90087B1DE46}"/>
            </c:ext>
          </c:extLst>
        </c:ser>
        <c:ser>
          <c:idx val="3"/>
          <c:order val="3"/>
          <c:tx>
            <c:strRef>
              <c:f>Sheet1!$E$3:$E$4</c:f>
              <c:strCache>
                <c:ptCount val="1"/>
                <c:pt idx="0">
                  <c:v>8-11 Early Stage Cohort: Non-Surgical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Sheet1!$A$5:$A$17</c:f>
              <c:strCach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strCache>
            </c:strRef>
          </c:cat>
          <c:val>
            <c:numRef>
              <c:f>Sheet1!$E$5:$E$17</c:f>
              <c:numCache>
                <c:formatCode>General</c:formatCode>
                <c:ptCount val="12"/>
                <c:pt idx="4">
                  <c:v>2</c:v>
                </c:pt>
                <c:pt idx="6">
                  <c:v>3</c:v>
                </c:pt>
                <c:pt idx="7">
                  <c:v>2</c:v>
                </c:pt>
                <c:pt idx="9">
                  <c:v>1</c:v>
                </c:pt>
                <c:pt idx="1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71-4439-847F-E90087B1DE4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36404424"/>
        <c:axId val="436404752"/>
      </c:barChart>
      <c:catAx>
        <c:axId val="436404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6404752"/>
        <c:crosses val="autoZero"/>
        <c:auto val="1"/>
        <c:lblAlgn val="ctr"/>
        <c:lblOffset val="100"/>
        <c:noMultiLvlLbl val="0"/>
      </c:catAx>
      <c:valAx>
        <c:axId val="436404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6404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888587716103996"/>
          <c:y val="0.84992217516477198"/>
          <c:w val="0.76222830841796951"/>
          <c:h val="0.147353252076367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[2017IPSGDatabase-TotalEnrollment_DATA_LABELS_2024-04-16_2004.csv]Sheet1!PivotTable1</c:name>
    <c:fmtId val="18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Sheet1!$B$3:$B$4</c:f>
              <c:strCache>
                <c:ptCount val="1"/>
                <c:pt idx="0">
                  <c:v>Late Stage: &lt; 20 degrees, Surgical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Sheet1!$A$5:$A$12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strCache>
            </c:strRef>
          </c:cat>
          <c:val>
            <c:numRef>
              <c:f>Sheet1!$B$5:$B$12</c:f>
              <c:numCache>
                <c:formatCode>General</c:formatCode>
                <c:ptCount val="7"/>
                <c:pt idx="0">
                  <c:v>4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B8-4F9A-A54D-3D8F13913008}"/>
            </c:ext>
          </c:extLst>
        </c:ser>
        <c:ser>
          <c:idx val="1"/>
          <c:order val="1"/>
          <c:tx>
            <c:strRef>
              <c:f>Sheet1!$C$3:$C$4</c:f>
              <c:strCache>
                <c:ptCount val="1"/>
                <c:pt idx="0">
                  <c:v>Late Stage: &lt; 20 degrees, Symptomatic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Sheet1!$A$5:$A$12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strCache>
            </c:strRef>
          </c:cat>
          <c:val>
            <c:numRef>
              <c:f>Sheet1!$C$5:$C$12</c:f>
              <c:numCache>
                <c:formatCode>General</c:formatCode>
                <c:ptCount val="7"/>
                <c:pt idx="0">
                  <c:v>3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B8-4F9A-A54D-3D8F13913008}"/>
            </c:ext>
          </c:extLst>
        </c:ser>
        <c:ser>
          <c:idx val="2"/>
          <c:order val="2"/>
          <c:tx>
            <c:strRef>
              <c:f>Sheet1!$D$3:$D$4</c:f>
              <c:strCache>
                <c:ptCount val="1"/>
                <c:pt idx="0">
                  <c:v>Late Stage: &gt;20 degrees, Surgical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Sheet1!$A$5:$A$12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strCache>
            </c:strRef>
          </c:cat>
          <c:val>
            <c:numRef>
              <c:f>Sheet1!$D$5:$D$12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B8-4F9A-A54D-3D8F13913008}"/>
            </c:ext>
          </c:extLst>
        </c:ser>
        <c:ser>
          <c:idx val="3"/>
          <c:order val="3"/>
          <c:tx>
            <c:strRef>
              <c:f>Sheet1!$E$3:$E$4</c:f>
              <c:strCache>
                <c:ptCount val="1"/>
                <c:pt idx="0">
                  <c:v>Late Stage: &gt;20 degrees, Symptomatic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Sheet1!$A$5:$A$12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strCache>
            </c:strRef>
          </c:cat>
          <c:val>
            <c:numRef>
              <c:f>Sheet1!$E$5:$E$12</c:f>
              <c:numCache>
                <c:formatCode>General</c:formatCode>
                <c:ptCount val="7"/>
                <c:pt idx="2">
                  <c:v>3</c:v>
                </c:pt>
                <c:pt idx="4">
                  <c:v>3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B8-4F9A-A54D-3D8F13913008}"/>
            </c:ext>
          </c:extLst>
        </c:ser>
        <c:ser>
          <c:idx val="4"/>
          <c:order val="4"/>
          <c:tx>
            <c:strRef>
              <c:f>Sheet1!$F$3:$F$4</c:f>
              <c:strCache>
                <c:ptCount val="1"/>
                <c:pt idx="0">
                  <c:v>Late Stage: Bracing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Sheet1!$A$5:$A$12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strCache>
            </c:strRef>
          </c:cat>
          <c:val>
            <c:numRef>
              <c:f>Sheet1!$F$5:$F$12</c:f>
              <c:numCache>
                <c:formatCode>General</c:formatCode>
                <c:ptCount val="7"/>
                <c:pt idx="1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FB8-4F9A-A54D-3D8F13913008}"/>
            </c:ext>
          </c:extLst>
        </c:ser>
        <c:ser>
          <c:idx val="5"/>
          <c:order val="5"/>
          <c:tx>
            <c:strRef>
              <c:f>Sheet1!$G$3:$G$4</c:f>
              <c:strCache>
                <c:ptCount val="1"/>
                <c:pt idx="0">
                  <c:v>Late Stage: Surgical, No ABD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Sheet1!$A$5:$A$12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strCache>
            </c:strRef>
          </c:cat>
          <c:val>
            <c:numRef>
              <c:f>Sheet1!$G$5:$G$12</c:f>
              <c:numCache>
                <c:formatCode>General</c:formatCode>
                <c:ptCount val="7"/>
                <c:pt idx="2">
                  <c:v>2</c:v>
                </c:pt>
                <c:pt idx="3">
                  <c:v>1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FB8-4F9A-A54D-3D8F13913008}"/>
            </c:ext>
          </c:extLst>
        </c:ser>
        <c:ser>
          <c:idx val="6"/>
          <c:order val="6"/>
          <c:tx>
            <c:strRef>
              <c:f>Sheet1!$H$3:$H$4</c:f>
              <c:strCache>
                <c:ptCount val="1"/>
                <c:pt idx="0">
                  <c:v>Late Stage: Symptomatic, No ABD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Sheet1!$A$5:$A$12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strCache>
            </c:strRef>
          </c:cat>
          <c:val>
            <c:numRef>
              <c:f>Sheet1!$H$5:$H$12</c:f>
              <c:numCache>
                <c:formatCode>General</c:formatCode>
                <c:ptCount val="7"/>
                <c:pt idx="3">
                  <c:v>1</c:v>
                </c:pt>
                <c:pt idx="5">
                  <c:v>1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FB8-4F9A-A54D-3D8F1391300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36404424"/>
        <c:axId val="436404752"/>
      </c:barChart>
      <c:catAx>
        <c:axId val="436404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6404752"/>
        <c:crosses val="autoZero"/>
        <c:auto val="1"/>
        <c:lblAlgn val="ctr"/>
        <c:lblOffset val="100"/>
        <c:noMultiLvlLbl val="0"/>
      </c:catAx>
      <c:valAx>
        <c:axId val="436404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6404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8714001841743227E-2"/>
          <c:y val="0.8891066893371663"/>
          <c:w val="0.88223491911451135"/>
          <c:h val="0.110893310662833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[2017IPSGDatabase-TotalEnrollment_DATA_LABELS_2024-04-16_2004.csv]Sheet1!PivotTable1</c:name>
    <c:fmtId val="2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Sheet1!$B$3:$B$4</c:f>
              <c:strCache>
                <c:ptCount val="1"/>
                <c:pt idx="0">
                  <c:v>&gt;11 Registry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Sheet1!$A$5:$A$15</c:f>
              <c:strCach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strCache>
            </c:strRef>
          </c:cat>
          <c:val>
            <c:numRef>
              <c:f>Sheet1!$B$5:$B$15</c:f>
              <c:numCache>
                <c:formatCode>General</c:formatCode>
                <c:ptCount val="10"/>
                <c:pt idx="0">
                  <c:v>4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7</c:v>
                </c:pt>
                <c:pt idx="6">
                  <c:v>8</c:v>
                </c:pt>
                <c:pt idx="7">
                  <c:v>2</c:v>
                </c:pt>
                <c:pt idx="8">
                  <c:v>3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00-458E-BC66-B78442F7E2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36404424"/>
        <c:axId val="436404752"/>
      </c:barChart>
      <c:catAx>
        <c:axId val="436404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6404752"/>
        <c:crosses val="autoZero"/>
        <c:auto val="1"/>
        <c:lblAlgn val="ctr"/>
        <c:lblOffset val="100"/>
        <c:noMultiLvlLbl val="0"/>
      </c:catAx>
      <c:valAx>
        <c:axId val="436404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6404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[2017IPSGDatabase-TotalEnrollment_DATA_LABELS_2024-04-16_2004.csv]Sheet1!PivotTable1</c:name>
    <c:fmtId val="24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Sheet1!$A$4:$A$11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strCache>
            </c:strRef>
          </c:cat>
          <c:val>
            <c:numRef>
              <c:f>Sheet1!$B$4:$B$11</c:f>
              <c:numCache>
                <c:formatCode>General</c:formatCode>
                <c:ptCount val="7"/>
                <c:pt idx="0">
                  <c:v>9</c:v>
                </c:pt>
                <c:pt idx="1">
                  <c:v>6</c:v>
                </c:pt>
                <c:pt idx="2">
                  <c:v>9</c:v>
                </c:pt>
                <c:pt idx="3">
                  <c:v>9</c:v>
                </c:pt>
                <c:pt idx="4">
                  <c:v>11</c:v>
                </c:pt>
                <c:pt idx="5">
                  <c:v>10</c:v>
                </c:pt>
                <c:pt idx="6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25-4D88-A836-F41D55BE34F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36404424"/>
        <c:axId val="436404752"/>
      </c:barChart>
      <c:catAx>
        <c:axId val="436404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6404752"/>
        <c:crosses val="autoZero"/>
        <c:auto val="1"/>
        <c:lblAlgn val="ctr"/>
        <c:lblOffset val="100"/>
        <c:noMultiLvlLbl val="0"/>
      </c:catAx>
      <c:valAx>
        <c:axId val="436404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6404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1800"/>
              <a:t>2</a:t>
            </a:r>
            <a:r>
              <a:rPr lang="en-US" sz="1800" baseline="0"/>
              <a:t> Year Enrollment and Retention by Cohort for the IPSG, April 2024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'Retention by cohort'!$H$1</c:f>
              <c:strCache>
                <c:ptCount val="1"/>
                <c:pt idx="0">
                  <c:v>Eligible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('Retention by cohort'!$G$2:$G$3,'Retention by cohort'!$G$5:$G$8,'Retention by cohort'!$G$11)</c:f>
              <c:strCache>
                <c:ptCount val="7"/>
                <c:pt idx="0">
                  <c:v>&lt; 6 Registry</c:v>
                </c:pt>
                <c:pt idx="1">
                  <c:v>&gt;11 Registry</c:v>
                </c:pt>
                <c:pt idx="2">
                  <c:v>6-8 Early Stage Cohort: Non-Surgical</c:v>
                </c:pt>
                <c:pt idx="3">
                  <c:v>6-8 Early Stage Cohort: Surgical</c:v>
                </c:pt>
                <c:pt idx="4">
                  <c:v>8-11 Early Stage Cohort: 6 months NWB post surgery</c:v>
                </c:pt>
                <c:pt idx="5">
                  <c:v>8-11 Early Stage Cohort: 6 weeks NWB post surgery</c:v>
                </c:pt>
                <c:pt idx="6">
                  <c:v>Late Stage</c:v>
                </c:pt>
              </c:strCache>
              <c:extLst/>
            </c:strRef>
          </c:cat>
          <c:val>
            <c:numRef>
              <c:f>('Retention by cohort'!$H$2:$H$3,'Retention by cohort'!$H$5:$H$8,'Retention by cohort'!$H$11)</c:f>
              <c:numCache>
                <c:formatCode>General</c:formatCode>
                <c:ptCount val="7"/>
                <c:pt idx="0">
                  <c:v>318</c:v>
                </c:pt>
                <c:pt idx="1">
                  <c:v>34</c:v>
                </c:pt>
                <c:pt idx="2">
                  <c:v>55</c:v>
                </c:pt>
                <c:pt idx="3">
                  <c:v>155</c:v>
                </c:pt>
                <c:pt idx="4">
                  <c:v>64</c:v>
                </c:pt>
                <c:pt idx="5">
                  <c:v>61</c:v>
                </c:pt>
                <c:pt idx="6">
                  <c:v>48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903-7E4B-A648-11422ECA7B52}"/>
            </c:ext>
          </c:extLst>
        </c:ser>
        <c:ser>
          <c:idx val="1"/>
          <c:order val="1"/>
          <c:tx>
            <c:strRef>
              <c:f>'Retention by cohort'!$I$1</c:f>
              <c:strCache>
                <c:ptCount val="1"/>
                <c:pt idx="0">
                  <c:v>Available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('Retention by cohort'!$G$2:$G$3,'Retention by cohort'!$G$5:$G$8,'Retention by cohort'!$G$11)</c:f>
              <c:strCache>
                <c:ptCount val="7"/>
                <c:pt idx="0">
                  <c:v>&lt; 6 Registry</c:v>
                </c:pt>
                <c:pt idx="1">
                  <c:v>&gt;11 Registry</c:v>
                </c:pt>
                <c:pt idx="2">
                  <c:v>6-8 Early Stage Cohort: Non-Surgical</c:v>
                </c:pt>
                <c:pt idx="3">
                  <c:v>6-8 Early Stage Cohort: Surgical</c:v>
                </c:pt>
                <c:pt idx="4">
                  <c:v>8-11 Early Stage Cohort: 6 months NWB post surgery</c:v>
                </c:pt>
                <c:pt idx="5">
                  <c:v>8-11 Early Stage Cohort: 6 weeks NWB post surgery</c:v>
                </c:pt>
                <c:pt idx="6">
                  <c:v>Late Stage</c:v>
                </c:pt>
              </c:strCache>
              <c:extLst/>
            </c:strRef>
          </c:cat>
          <c:val>
            <c:numRef>
              <c:f>('Retention by cohort'!$I$2:$I$3,'Retention by cohort'!$I$5:$I$8,'Retention by cohort'!$I$11)</c:f>
              <c:numCache>
                <c:formatCode>General</c:formatCode>
                <c:ptCount val="7"/>
                <c:pt idx="0">
                  <c:v>248</c:v>
                </c:pt>
                <c:pt idx="1">
                  <c:v>24</c:v>
                </c:pt>
                <c:pt idx="2">
                  <c:v>40</c:v>
                </c:pt>
                <c:pt idx="3">
                  <c:v>141</c:v>
                </c:pt>
                <c:pt idx="4">
                  <c:v>54</c:v>
                </c:pt>
                <c:pt idx="5">
                  <c:v>48</c:v>
                </c:pt>
                <c:pt idx="6">
                  <c:v>37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2903-7E4B-A648-11422ECA7B5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1855840"/>
        <c:axId val="461849608"/>
      </c:barChart>
      <c:catAx>
        <c:axId val="46185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461849608"/>
        <c:crosses val="autoZero"/>
        <c:auto val="1"/>
        <c:lblAlgn val="ctr"/>
        <c:lblOffset val="100"/>
        <c:noMultiLvlLbl val="0"/>
      </c:catAx>
      <c:valAx>
        <c:axId val="461849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46185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/>
              <a:t>Enrollment</a:t>
            </a:r>
            <a:r>
              <a:rPr lang="en-US" baseline="0"/>
              <a:t> and Retention for the IPSG by Key Cohort, April 2024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'Retention by cohort'!$E$1</c:f>
              <c:strCache>
                <c:ptCount val="1"/>
                <c:pt idx="0">
                  <c:v>Eligible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('Retention by cohort'!$D$2:$D$3,'Retention by cohort'!$D$5:$D$8,'Retention by cohort'!$D$11)</c:f>
              <c:strCache>
                <c:ptCount val="7"/>
                <c:pt idx="0">
                  <c:v>&lt; 6 Registry</c:v>
                </c:pt>
                <c:pt idx="1">
                  <c:v>&gt;11 Registry</c:v>
                </c:pt>
                <c:pt idx="2">
                  <c:v>6-8 Early Stage Cohort: Non-Surgical</c:v>
                </c:pt>
                <c:pt idx="3">
                  <c:v>6-8 Early Stage Cohort: Surgical</c:v>
                </c:pt>
                <c:pt idx="4">
                  <c:v>8-11 Early Stage Cohort: 6 months NWB post surgery</c:v>
                </c:pt>
                <c:pt idx="5">
                  <c:v>8-11 Early Stage Cohort: 6 weeks NWB post surgery</c:v>
                </c:pt>
                <c:pt idx="6">
                  <c:v>Late Stage</c:v>
                </c:pt>
              </c:strCache>
              <c:extLst/>
            </c:strRef>
          </c:cat>
          <c:val>
            <c:numRef>
              <c:f>('Retention by cohort'!$E$2:$E$3,'Retention by cohort'!$E$5:$E$8,'Retention by cohort'!$E$11)</c:f>
              <c:numCache>
                <c:formatCode>General</c:formatCode>
                <c:ptCount val="7"/>
                <c:pt idx="0">
                  <c:v>132</c:v>
                </c:pt>
                <c:pt idx="1">
                  <c:v>16</c:v>
                </c:pt>
                <c:pt idx="2">
                  <c:v>32</c:v>
                </c:pt>
                <c:pt idx="3">
                  <c:v>121</c:v>
                </c:pt>
                <c:pt idx="4">
                  <c:v>53</c:v>
                </c:pt>
                <c:pt idx="5">
                  <c:v>45</c:v>
                </c:pt>
                <c:pt idx="6">
                  <c:v>19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179-C544-AE24-C70F115C25F6}"/>
            </c:ext>
          </c:extLst>
        </c:ser>
        <c:ser>
          <c:idx val="1"/>
          <c:order val="1"/>
          <c:tx>
            <c:strRef>
              <c:f>'Retention by cohort'!$F$1</c:f>
              <c:strCache>
                <c:ptCount val="1"/>
                <c:pt idx="0">
                  <c:v>Available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('Retention by cohort'!$D$2:$D$3,'Retention by cohort'!$D$5:$D$8,'Retention by cohort'!$D$11)</c:f>
              <c:strCache>
                <c:ptCount val="7"/>
                <c:pt idx="0">
                  <c:v>&lt; 6 Registry</c:v>
                </c:pt>
                <c:pt idx="1">
                  <c:v>&gt;11 Registry</c:v>
                </c:pt>
                <c:pt idx="2">
                  <c:v>6-8 Early Stage Cohort: Non-Surgical</c:v>
                </c:pt>
                <c:pt idx="3">
                  <c:v>6-8 Early Stage Cohort: Surgical</c:v>
                </c:pt>
                <c:pt idx="4">
                  <c:v>8-11 Early Stage Cohort: 6 months NWB post surgery</c:v>
                </c:pt>
                <c:pt idx="5">
                  <c:v>8-11 Early Stage Cohort: 6 weeks NWB post surgery</c:v>
                </c:pt>
                <c:pt idx="6">
                  <c:v>Late Stage</c:v>
                </c:pt>
              </c:strCache>
              <c:extLst/>
            </c:strRef>
          </c:cat>
          <c:val>
            <c:numRef>
              <c:f>('Retention by cohort'!$F$2:$F$3,'Retention by cohort'!$F$5:$F$8,'Retention by cohort'!$F$11)</c:f>
              <c:numCache>
                <c:formatCode>General</c:formatCode>
                <c:ptCount val="7"/>
                <c:pt idx="0">
                  <c:v>64</c:v>
                </c:pt>
                <c:pt idx="1">
                  <c:v>5</c:v>
                </c:pt>
                <c:pt idx="2">
                  <c:v>15</c:v>
                </c:pt>
                <c:pt idx="3">
                  <c:v>73</c:v>
                </c:pt>
                <c:pt idx="4">
                  <c:v>26</c:v>
                </c:pt>
                <c:pt idx="5">
                  <c:v>29</c:v>
                </c:pt>
                <c:pt idx="6">
                  <c:v>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A179-C544-AE24-C70F115C25F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21556296"/>
        <c:axId val="521555312"/>
      </c:barChart>
      <c:catAx>
        <c:axId val="521556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21555312"/>
        <c:crosses val="autoZero"/>
        <c:auto val="1"/>
        <c:lblAlgn val="ctr"/>
        <c:lblOffset val="100"/>
        <c:noMultiLvlLbl val="0"/>
      </c:catAx>
      <c:valAx>
        <c:axId val="521555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21556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baseline="0">
                <a:latin typeface="Calibri" panose="020F0502020204030204" pitchFamily="34" charset="0"/>
                <a:cs typeface="Calibri" panose="020F0502020204030204" pitchFamily="34" charset="0"/>
              </a:rPr>
              <a:t> Year Retention by Site for the IPSG, April 2024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3"/>
          <c:order val="3"/>
          <c:tx>
            <c:strRef>
              <c:f>'%Retention by Site'!$F$1</c:f>
              <c:strCache>
                <c:ptCount val="1"/>
                <c:pt idx="0">
                  <c:v>%Retention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('%Retention by Site'!$B$2:$B$18,'%Retention by Site'!$B$20:$B$42)</c:f>
              <c:strCache>
                <c:ptCount val="40"/>
                <c:pt idx="0">
                  <c:v>CHAB</c:v>
                </c:pt>
                <c:pt idx="1">
                  <c:v>CHHB</c:v>
                </c:pt>
                <c:pt idx="2">
                  <c:v>CHUV</c:v>
                </c:pt>
                <c:pt idx="3">
                  <c:v>DPHC</c:v>
                </c:pt>
                <c:pt idx="4">
                  <c:v>MFNY</c:v>
                </c:pt>
                <c:pt idx="5">
                  <c:v>SNCH</c:v>
                </c:pt>
                <c:pt idx="6">
                  <c:v>UUUS</c:v>
                </c:pt>
                <c:pt idx="7">
                  <c:v>CHOP</c:v>
                </c:pt>
                <c:pt idx="8">
                  <c:v>CCHM</c:v>
                </c:pt>
                <c:pt idx="9">
                  <c:v>GCSH</c:v>
                </c:pt>
                <c:pt idx="10">
                  <c:v>TXCH</c:v>
                </c:pt>
                <c:pt idx="11">
                  <c:v>BCCH</c:v>
                </c:pt>
                <c:pt idx="12">
                  <c:v>ACHC</c:v>
                </c:pt>
                <c:pt idx="13">
                  <c:v>TSRH</c:v>
                </c:pt>
                <c:pt idx="14">
                  <c:v>KMCH</c:v>
                </c:pt>
                <c:pt idx="15">
                  <c:v>HUNJ</c:v>
                </c:pt>
                <c:pt idx="16">
                  <c:v>KPLA</c:v>
                </c:pt>
                <c:pt idx="17">
                  <c:v>TJPO</c:v>
                </c:pt>
                <c:pt idx="18">
                  <c:v>UCSF</c:v>
                </c:pt>
                <c:pt idx="19">
                  <c:v>CNMC</c:v>
                </c:pt>
                <c:pt idx="20">
                  <c:v>CCOM</c:v>
                </c:pt>
                <c:pt idx="21">
                  <c:v>HAMB</c:v>
                </c:pt>
                <c:pt idx="22">
                  <c:v>OCRI</c:v>
                </c:pt>
                <c:pt idx="23">
                  <c:v>JHMD</c:v>
                </c:pt>
                <c:pt idx="24">
                  <c:v>SPSM</c:v>
                </c:pt>
                <c:pt idx="25">
                  <c:v>NWCH</c:v>
                </c:pt>
                <c:pt idx="26">
                  <c:v>CHCO</c:v>
                </c:pt>
                <c:pt idx="27">
                  <c:v>BOCH</c:v>
                </c:pt>
                <c:pt idx="28">
                  <c:v>CHLA</c:v>
                </c:pt>
                <c:pt idx="29">
                  <c:v>RCHC</c:v>
                </c:pt>
                <c:pt idx="30">
                  <c:v>LCCH</c:v>
                </c:pt>
                <c:pt idx="31">
                  <c:v>OHSU</c:v>
                </c:pt>
                <c:pt idx="32">
                  <c:v>WCHN</c:v>
                </c:pt>
                <c:pt idx="33">
                  <c:v>CCMC</c:v>
                </c:pt>
                <c:pt idx="34">
                  <c:v>OAPH</c:v>
                </c:pt>
                <c:pt idx="35">
                  <c:v>OUHS</c:v>
                </c:pt>
                <c:pt idx="36">
                  <c:v>SECH</c:v>
                </c:pt>
                <c:pt idx="37">
                  <c:v>SHNC</c:v>
                </c:pt>
                <c:pt idx="38">
                  <c:v>SJCH</c:v>
                </c:pt>
                <c:pt idx="39">
                  <c:v>TSCH</c:v>
                </c:pt>
              </c:strCache>
              <c:extLst/>
            </c:strRef>
          </c:cat>
          <c:val>
            <c:numRef>
              <c:f>('%Retention by Site'!$F$2:$F$18,'%Retention by Site'!$F$20:$F$42)</c:f>
              <c:numCache>
                <c:formatCode>0%</c:formatCode>
                <c:ptCount val="4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0.95522388059701491</c:v>
                </c:pt>
                <c:pt idx="8">
                  <c:v>0.92592592592592593</c:v>
                </c:pt>
                <c:pt idx="9">
                  <c:v>0.91549295774647887</c:v>
                </c:pt>
                <c:pt idx="10">
                  <c:v>0.90909090909090906</c:v>
                </c:pt>
                <c:pt idx="11">
                  <c:v>0.89473684210526316</c:v>
                </c:pt>
                <c:pt idx="12">
                  <c:v>0.88235294117647056</c:v>
                </c:pt>
                <c:pt idx="13">
                  <c:v>0.88165680473372776</c:v>
                </c:pt>
                <c:pt idx="14">
                  <c:v>0.86206896551724133</c:v>
                </c:pt>
                <c:pt idx="15">
                  <c:v>0.8571428571428571</c:v>
                </c:pt>
                <c:pt idx="16">
                  <c:v>0.81818181818181823</c:v>
                </c:pt>
                <c:pt idx="17">
                  <c:v>0.8</c:v>
                </c:pt>
                <c:pt idx="18">
                  <c:v>0.75</c:v>
                </c:pt>
                <c:pt idx="19">
                  <c:v>0.72222222222222221</c:v>
                </c:pt>
                <c:pt idx="20">
                  <c:v>0.7142857142857143</c:v>
                </c:pt>
                <c:pt idx="21">
                  <c:v>0.7142857142857143</c:v>
                </c:pt>
                <c:pt idx="22">
                  <c:v>0.70370370370370372</c:v>
                </c:pt>
                <c:pt idx="23">
                  <c:v>0.66666666666666663</c:v>
                </c:pt>
                <c:pt idx="24">
                  <c:v>0.66666666666666663</c:v>
                </c:pt>
                <c:pt idx="25">
                  <c:v>0.65517241379310343</c:v>
                </c:pt>
                <c:pt idx="26">
                  <c:v>0.6428571428571429</c:v>
                </c:pt>
                <c:pt idx="27">
                  <c:v>0.6</c:v>
                </c:pt>
                <c:pt idx="28">
                  <c:v>0.6</c:v>
                </c:pt>
                <c:pt idx="29">
                  <c:v>0.55555555555555558</c:v>
                </c:pt>
                <c:pt idx="30">
                  <c:v>0.41176470588235292</c:v>
                </c:pt>
                <c:pt idx="31">
                  <c:v>0.4</c:v>
                </c:pt>
                <c:pt idx="32">
                  <c:v>0.33333333333333331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94B3-CB4B-A67F-94A86C75E2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7212936"/>
        <c:axId val="46721490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'%Retention by Site'!$C$1</c15:sqref>
                        </c15:formulaRef>
                      </c:ext>
                    </c:extLst>
                    <c:strCache>
                      <c:ptCount val="1"/>
                      <c:pt idx="0">
                        <c:v>Eligible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('%Retention by Site'!$B$2:$B$18,'%Retention by Site'!$B$20:$B$42)</c15:sqref>
                        </c15:formulaRef>
                      </c:ext>
                    </c:extLst>
                    <c:strCache>
                      <c:ptCount val="40"/>
                      <c:pt idx="0">
                        <c:v>CHAB</c:v>
                      </c:pt>
                      <c:pt idx="1">
                        <c:v>CHHB</c:v>
                      </c:pt>
                      <c:pt idx="2">
                        <c:v>CHUV</c:v>
                      </c:pt>
                      <c:pt idx="3">
                        <c:v>DPHC</c:v>
                      </c:pt>
                      <c:pt idx="4">
                        <c:v>MFNY</c:v>
                      </c:pt>
                      <c:pt idx="5">
                        <c:v>SNCH</c:v>
                      </c:pt>
                      <c:pt idx="6">
                        <c:v>UUUS</c:v>
                      </c:pt>
                      <c:pt idx="7">
                        <c:v>CHOP</c:v>
                      </c:pt>
                      <c:pt idx="8">
                        <c:v>CCHM</c:v>
                      </c:pt>
                      <c:pt idx="9">
                        <c:v>GCSH</c:v>
                      </c:pt>
                      <c:pt idx="10">
                        <c:v>TXCH</c:v>
                      </c:pt>
                      <c:pt idx="11">
                        <c:v>BCCH</c:v>
                      </c:pt>
                      <c:pt idx="12">
                        <c:v>ACHC</c:v>
                      </c:pt>
                      <c:pt idx="13">
                        <c:v>TSRH</c:v>
                      </c:pt>
                      <c:pt idx="14">
                        <c:v>KMCH</c:v>
                      </c:pt>
                      <c:pt idx="15">
                        <c:v>HUNJ</c:v>
                      </c:pt>
                      <c:pt idx="16">
                        <c:v>KPLA</c:v>
                      </c:pt>
                      <c:pt idx="17">
                        <c:v>TJPO</c:v>
                      </c:pt>
                      <c:pt idx="18">
                        <c:v>UCSF</c:v>
                      </c:pt>
                      <c:pt idx="19">
                        <c:v>CNMC</c:v>
                      </c:pt>
                      <c:pt idx="20">
                        <c:v>CCOM</c:v>
                      </c:pt>
                      <c:pt idx="21">
                        <c:v>HAMB</c:v>
                      </c:pt>
                      <c:pt idx="22">
                        <c:v>OCRI</c:v>
                      </c:pt>
                      <c:pt idx="23">
                        <c:v>JHMD</c:v>
                      </c:pt>
                      <c:pt idx="24">
                        <c:v>SPSM</c:v>
                      </c:pt>
                      <c:pt idx="25">
                        <c:v>NWCH</c:v>
                      </c:pt>
                      <c:pt idx="26">
                        <c:v>CHCO</c:v>
                      </c:pt>
                      <c:pt idx="27">
                        <c:v>BOCH</c:v>
                      </c:pt>
                      <c:pt idx="28">
                        <c:v>CHLA</c:v>
                      </c:pt>
                      <c:pt idx="29">
                        <c:v>RCHC</c:v>
                      </c:pt>
                      <c:pt idx="30">
                        <c:v>LCCH</c:v>
                      </c:pt>
                      <c:pt idx="31">
                        <c:v>OHSU</c:v>
                      </c:pt>
                      <c:pt idx="32">
                        <c:v>WCHN</c:v>
                      </c:pt>
                      <c:pt idx="33">
                        <c:v>CCMC</c:v>
                      </c:pt>
                      <c:pt idx="34">
                        <c:v>OAPH</c:v>
                      </c:pt>
                      <c:pt idx="35">
                        <c:v>OUHS</c:v>
                      </c:pt>
                      <c:pt idx="36">
                        <c:v>SECH</c:v>
                      </c:pt>
                      <c:pt idx="37">
                        <c:v>SHNC</c:v>
                      </c:pt>
                      <c:pt idx="38">
                        <c:v>SJCH</c:v>
                      </c:pt>
                      <c:pt idx="39">
                        <c:v>TSCH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('%Retention by Site'!$C$2:$C$18,'%Retention by Site'!$C$20:$C$42)</c15:sqref>
                        </c15:formulaRef>
                      </c:ext>
                    </c:extLst>
                    <c:numCache>
                      <c:formatCode>General</c:formatCode>
                      <c:ptCount val="40"/>
                      <c:pt idx="0">
                        <c:v>3</c:v>
                      </c:pt>
                      <c:pt idx="1">
                        <c:v>2</c:v>
                      </c:pt>
                      <c:pt idx="2">
                        <c:v>1</c:v>
                      </c:pt>
                      <c:pt idx="3">
                        <c:v>8</c:v>
                      </c:pt>
                      <c:pt idx="4">
                        <c:v>5</c:v>
                      </c:pt>
                      <c:pt idx="5">
                        <c:v>11</c:v>
                      </c:pt>
                      <c:pt idx="6">
                        <c:v>8</c:v>
                      </c:pt>
                      <c:pt idx="7">
                        <c:v>67</c:v>
                      </c:pt>
                      <c:pt idx="8">
                        <c:v>27</c:v>
                      </c:pt>
                      <c:pt idx="9">
                        <c:v>71</c:v>
                      </c:pt>
                      <c:pt idx="10">
                        <c:v>22</c:v>
                      </c:pt>
                      <c:pt idx="11">
                        <c:v>19</c:v>
                      </c:pt>
                      <c:pt idx="12">
                        <c:v>34</c:v>
                      </c:pt>
                      <c:pt idx="13">
                        <c:v>169</c:v>
                      </c:pt>
                      <c:pt idx="14">
                        <c:v>58</c:v>
                      </c:pt>
                      <c:pt idx="15">
                        <c:v>7</c:v>
                      </c:pt>
                      <c:pt idx="16">
                        <c:v>11</c:v>
                      </c:pt>
                      <c:pt idx="17">
                        <c:v>10</c:v>
                      </c:pt>
                      <c:pt idx="18">
                        <c:v>4</c:v>
                      </c:pt>
                      <c:pt idx="19">
                        <c:v>18</c:v>
                      </c:pt>
                      <c:pt idx="20">
                        <c:v>35</c:v>
                      </c:pt>
                      <c:pt idx="21">
                        <c:v>7</c:v>
                      </c:pt>
                      <c:pt idx="22">
                        <c:v>27</c:v>
                      </c:pt>
                      <c:pt idx="23">
                        <c:v>9</c:v>
                      </c:pt>
                      <c:pt idx="24">
                        <c:v>33</c:v>
                      </c:pt>
                      <c:pt idx="25">
                        <c:v>29</c:v>
                      </c:pt>
                      <c:pt idx="26">
                        <c:v>28</c:v>
                      </c:pt>
                      <c:pt idx="27">
                        <c:v>10</c:v>
                      </c:pt>
                      <c:pt idx="28">
                        <c:v>15</c:v>
                      </c:pt>
                      <c:pt idx="29">
                        <c:v>9</c:v>
                      </c:pt>
                      <c:pt idx="30">
                        <c:v>17</c:v>
                      </c:pt>
                      <c:pt idx="31">
                        <c:v>5</c:v>
                      </c:pt>
                      <c:pt idx="32">
                        <c:v>3</c:v>
                      </c:pt>
                      <c:pt idx="33">
                        <c:v>3</c:v>
                      </c:pt>
                      <c:pt idx="34">
                        <c:v>1</c:v>
                      </c:pt>
                      <c:pt idx="35">
                        <c:v>1</c:v>
                      </c:pt>
                      <c:pt idx="36">
                        <c:v>1</c:v>
                      </c:pt>
                      <c:pt idx="37">
                        <c:v>3</c:v>
                      </c:pt>
                      <c:pt idx="38">
                        <c:v>1</c:v>
                      </c:pt>
                      <c:pt idx="39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94B3-CB4B-A67F-94A86C75E203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'%Retention by Site'!$D$1</c15:sqref>
                        </c15:formulaRef>
                      </c:ext>
                    </c:extLst>
                    <c:strCache>
                      <c:ptCount val="1"/>
                      <c:pt idx="0">
                        <c:v>Available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('%Retention by Site'!$B$2:$B$18,'%Retention by Site'!$B$20:$B$42)</c15:sqref>
                        </c15:formulaRef>
                      </c:ext>
                    </c:extLst>
                    <c:strCache>
                      <c:ptCount val="40"/>
                      <c:pt idx="0">
                        <c:v>CHAB</c:v>
                      </c:pt>
                      <c:pt idx="1">
                        <c:v>CHHB</c:v>
                      </c:pt>
                      <c:pt idx="2">
                        <c:v>CHUV</c:v>
                      </c:pt>
                      <c:pt idx="3">
                        <c:v>DPHC</c:v>
                      </c:pt>
                      <c:pt idx="4">
                        <c:v>MFNY</c:v>
                      </c:pt>
                      <c:pt idx="5">
                        <c:v>SNCH</c:v>
                      </c:pt>
                      <c:pt idx="6">
                        <c:v>UUUS</c:v>
                      </c:pt>
                      <c:pt idx="7">
                        <c:v>CHOP</c:v>
                      </c:pt>
                      <c:pt idx="8">
                        <c:v>CCHM</c:v>
                      </c:pt>
                      <c:pt idx="9">
                        <c:v>GCSH</c:v>
                      </c:pt>
                      <c:pt idx="10">
                        <c:v>TXCH</c:v>
                      </c:pt>
                      <c:pt idx="11">
                        <c:v>BCCH</c:v>
                      </c:pt>
                      <c:pt idx="12">
                        <c:v>ACHC</c:v>
                      </c:pt>
                      <c:pt idx="13">
                        <c:v>TSRH</c:v>
                      </c:pt>
                      <c:pt idx="14">
                        <c:v>KMCH</c:v>
                      </c:pt>
                      <c:pt idx="15">
                        <c:v>HUNJ</c:v>
                      </c:pt>
                      <c:pt idx="16">
                        <c:v>KPLA</c:v>
                      </c:pt>
                      <c:pt idx="17">
                        <c:v>TJPO</c:v>
                      </c:pt>
                      <c:pt idx="18">
                        <c:v>UCSF</c:v>
                      </c:pt>
                      <c:pt idx="19">
                        <c:v>CNMC</c:v>
                      </c:pt>
                      <c:pt idx="20">
                        <c:v>CCOM</c:v>
                      </c:pt>
                      <c:pt idx="21">
                        <c:v>HAMB</c:v>
                      </c:pt>
                      <c:pt idx="22">
                        <c:v>OCRI</c:v>
                      </c:pt>
                      <c:pt idx="23">
                        <c:v>JHMD</c:v>
                      </c:pt>
                      <c:pt idx="24">
                        <c:v>SPSM</c:v>
                      </c:pt>
                      <c:pt idx="25">
                        <c:v>NWCH</c:v>
                      </c:pt>
                      <c:pt idx="26">
                        <c:v>CHCO</c:v>
                      </c:pt>
                      <c:pt idx="27">
                        <c:v>BOCH</c:v>
                      </c:pt>
                      <c:pt idx="28">
                        <c:v>CHLA</c:v>
                      </c:pt>
                      <c:pt idx="29">
                        <c:v>RCHC</c:v>
                      </c:pt>
                      <c:pt idx="30">
                        <c:v>LCCH</c:v>
                      </c:pt>
                      <c:pt idx="31">
                        <c:v>OHSU</c:v>
                      </c:pt>
                      <c:pt idx="32">
                        <c:v>WCHN</c:v>
                      </c:pt>
                      <c:pt idx="33">
                        <c:v>CCMC</c:v>
                      </c:pt>
                      <c:pt idx="34">
                        <c:v>OAPH</c:v>
                      </c:pt>
                      <c:pt idx="35">
                        <c:v>OUHS</c:v>
                      </c:pt>
                      <c:pt idx="36">
                        <c:v>SECH</c:v>
                      </c:pt>
                      <c:pt idx="37">
                        <c:v>SHNC</c:v>
                      </c:pt>
                      <c:pt idx="38">
                        <c:v>SJCH</c:v>
                      </c:pt>
                      <c:pt idx="39">
                        <c:v>TSCH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('%Retention by Site'!$D$2:$D$18,'%Retention by Site'!$D$20:$D$42)</c15:sqref>
                        </c15:formulaRef>
                      </c:ext>
                    </c:extLst>
                    <c:numCache>
                      <c:formatCode>General</c:formatCode>
                      <c:ptCount val="40"/>
                      <c:pt idx="0">
                        <c:v>3</c:v>
                      </c:pt>
                      <c:pt idx="1">
                        <c:v>2</c:v>
                      </c:pt>
                      <c:pt idx="2">
                        <c:v>1</c:v>
                      </c:pt>
                      <c:pt idx="3">
                        <c:v>8</c:v>
                      </c:pt>
                      <c:pt idx="4">
                        <c:v>5</c:v>
                      </c:pt>
                      <c:pt idx="5">
                        <c:v>11</c:v>
                      </c:pt>
                      <c:pt idx="6">
                        <c:v>8</c:v>
                      </c:pt>
                      <c:pt idx="7">
                        <c:v>64</c:v>
                      </c:pt>
                      <c:pt idx="8">
                        <c:v>25</c:v>
                      </c:pt>
                      <c:pt idx="9">
                        <c:v>65</c:v>
                      </c:pt>
                      <c:pt idx="10">
                        <c:v>20</c:v>
                      </c:pt>
                      <c:pt idx="11">
                        <c:v>17</c:v>
                      </c:pt>
                      <c:pt idx="12">
                        <c:v>30</c:v>
                      </c:pt>
                      <c:pt idx="13">
                        <c:v>149</c:v>
                      </c:pt>
                      <c:pt idx="14">
                        <c:v>50</c:v>
                      </c:pt>
                      <c:pt idx="15">
                        <c:v>6</c:v>
                      </c:pt>
                      <c:pt idx="16">
                        <c:v>9</c:v>
                      </c:pt>
                      <c:pt idx="17">
                        <c:v>8</c:v>
                      </c:pt>
                      <c:pt idx="18">
                        <c:v>3</c:v>
                      </c:pt>
                      <c:pt idx="19">
                        <c:v>13</c:v>
                      </c:pt>
                      <c:pt idx="20">
                        <c:v>25</c:v>
                      </c:pt>
                      <c:pt idx="21">
                        <c:v>5</c:v>
                      </c:pt>
                      <c:pt idx="22">
                        <c:v>19</c:v>
                      </c:pt>
                      <c:pt idx="23">
                        <c:v>6</c:v>
                      </c:pt>
                      <c:pt idx="24">
                        <c:v>22</c:v>
                      </c:pt>
                      <c:pt idx="25">
                        <c:v>19</c:v>
                      </c:pt>
                      <c:pt idx="26">
                        <c:v>18</c:v>
                      </c:pt>
                      <c:pt idx="27">
                        <c:v>6</c:v>
                      </c:pt>
                      <c:pt idx="28">
                        <c:v>9</c:v>
                      </c:pt>
                      <c:pt idx="29">
                        <c:v>5</c:v>
                      </c:pt>
                      <c:pt idx="30">
                        <c:v>7</c:v>
                      </c:pt>
                      <c:pt idx="31">
                        <c:v>2</c:v>
                      </c:pt>
                      <c:pt idx="32">
                        <c:v>1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94B3-CB4B-A67F-94A86C75E203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'%Retention by Site'!$E$1</c15:sqref>
                        </c15:formulaRef>
                      </c:ext>
                    </c:extLst>
                    <c:strCache>
                      <c:ptCount val="1"/>
                      <c:pt idx="0">
                        <c:v>Missing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('%Retention by Site'!$B$2:$B$18,'%Retention by Site'!$B$20:$B$42)</c15:sqref>
                        </c15:formulaRef>
                      </c:ext>
                    </c:extLst>
                    <c:strCache>
                      <c:ptCount val="40"/>
                      <c:pt idx="0">
                        <c:v>CHAB</c:v>
                      </c:pt>
                      <c:pt idx="1">
                        <c:v>CHHB</c:v>
                      </c:pt>
                      <c:pt idx="2">
                        <c:v>CHUV</c:v>
                      </c:pt>
                      <c:pt idx="3">
                        <c:v>DPHC</c:v>
                      </c:pt>
                      <c:pt idx="4">
                        <c:v>MFNY</c:v>
                      </c:pt>
                      <c:pt idx="5">
                        <c:v>SNCH</c:v>
                      </c:pt>
                      <c:pt idx="6">
                        <c:v>UUUS</c:v>
                      </c:pt>
                      <c:pt idx="7">
                        <c:v>CHOP</c:v>
                      </c:pt>
                      <c:pt idx="8">
                        <c:v>CCHM</c:v>
                      </c:pt>
                      <c:pt idx="9">
                        <c:v>GCSH</c:v>
                      </c:pt>
                      <c:pt idx="10">
                        <c:v>TXCH</c:v>
                      </c:pt>
                      <c:pt idx="11">
                        <c:v>BCCH</c:v>
                      </c:pt>
                      <c:pt idx="12">
                        <c:v>ACHC</c:v>
                      </c:pt>
                      <c:pt idx="13">
                        <c:v>TSRH</c:v>
                      </c:pt>
                      <c:pt idx="14">
                        <c:v>KMCH</c:v>
                      </c:pt>
                      <c:pt idx="15">
                        <c:v>HUNJ</c:v>
                      </c:pt>
                      <c:pt idx="16">
                        <c:v>KPLA</c:v>
                      </c:pt>
                      <c:pt idx="17">
                        <c:v>TJPO</c:v>
                      </c:pt>
                      <c:pt idx="18">
                        <c:v>UCSF</c:v>
                      </c:pt>
                      <c:pt idx="19">
                        <c:v>CNMC</c:v>
                      </c:pt>
                      <c:pt idx="20">
                        <c:v>CCOM</c:v>
                      </c:pt>
                      <c:pt idx="21">
                        <c:v>HAMB</c:v>
                      </c:pt>
                      <c:pt idx="22">
                        <c:v>OCRI</c:v>
                      </c:pt>
                      <c:pt idx="23">
                        <c:v>JHMD</c:v>
                      </c:pt>
                      <c:pt idx="24">
                        <c:v>SPSM</c:v>
                      </c:pt>
                      <c:pt idx="25">
                        <c:v>NWCH</c:v>
                      </c:pt>
                      <c:pt idx="26">
                        <c:v>CHCO</c:v>
                      </c:pt>
                      <c:pt idx="27">
                        <c:v>BOCH</c:v>
                      </c:pt>
                      <c:pt idx="28">
                        <c:v>CHLA</c:v>
                      </c:pt>
                      <c:pt idx="29">
                        <c:v>RCHC</c:v>
                      </c:pt>
                      <c:pt idx="30">
                        <c:v>LCCH</c:v>
                      </c:pt>
                      <c:pt idx="31">
                        <c:v>OHSU</c:v>
                      </c:pt>
                      <c:pt idx="32">
                        <c:v>WCHN</c:v>
                      </c:pt>
                      <c:pt idx="33">
                        <c:v>CCMC</c:v>
                      </c:pt>
                      <c:pt idx="34">
                        <c:v>OAPH</c:v>
                      </c:pt>
                      <c:pt idx="35">
                        <c:v>OUHS</c:v>
                      </c:pt>
                      <c:pt idx="36">
                        <c:v>SECH</c:v>
                      </c:pt>
                      <c:pt idx="37">
                        <c:v>SHNC</c:v>
                      </c:pt>
                      <c:pt idx="38">
                        <c:v>SJCH</c:v>
                      </c:pt>
                      <c:pt idx="39">
                        <c:v>TSCH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('%Retention by Site'!$E$2:$E$18,'%Retention by Site'!$E$20:$E$42)</c15:sqref>
                        </c15:formulaRef>
                      </c:ext>
                    </c:extLst>
                    <c:numCache>
                      <c:formatCode>General</c:formatCode>
                      <c:ptCount val="4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3</c:v>
                      </c:pt>
                      <c:pt idx="8">
                        <c:v>2</c:v>
                      </c:pt>
                      <c:pt idx="9">
                        <c:v>6</c:v>
                      </c:pt>
                      <c:pt idx="10">
                        <c:v>2</c:v>
                      </c:pt>
                      <c:pt idx="11">
                        <c:v>2</c:v>
                      </c:pt>
                      <c:pt idx="12">
                        <c:v>4</c:v>
                      </c:pt>
                      <c:pt idx="13">
                        <c:v>20</c:v>
                      </c:pt>
                      <c:pt idx="14">
                        <c:v>8</c:v>
                      </c:pt>
                      <c:pt idx="15">
                        <c:v>1</c:v>
                      </c:pt>
                      <c:pt idx="16">
                        <c:v>2</c:v>
                      </c:pt>
                      <c:pt idx="17">
                        <c:v>2</c:v>
                      </c:pt>
                      <c:pt idx="18">
                        <c:v>1</c:v>
                      </c:pt>
                      <c:pt idx="19">
                        <c:v>5</c:v>
                      </c:pt>
                      <c:pt idx="20">
                        <c:v>10</c:v>
                      </c:pt>
                      <c:pt idx="21">
                        <c:v>2</c:v>
                      </c:pt>
                      <c:pt idx="22">
                        <c:v>8</c:v>
                      </c:pt>
                      <c:pt idx="23">
                        <c:v>3</c:v>
                      </c:pt>
                      <c:pt idx="24">
                        <c:v>11</c:v>
                      </c:pt>
                      <c:pt idx="25">
                        <c:v>10</c:v>
                      </c:pt>
                      <c:pt idx="26">
                        <c:v>10</c:v>
                      </c:pt>
                      <c:pt idx="27">
                        <c:v>4</c:v>
                      </c:pt>
                      <c:pt idx="28">
                        <c:v>6</c:v>
                      </c:pt>
                      <c:pt idx="29">
                        <c:v>4</c:v>
                      </c:pt>
                      <c:pt idx="30">
                        <c:v>10</c:v>
                      </c:pt>
                      <c:pt idx="31">
                        <c:v>3</c:v>
                      </c:pt>
                      <c:pt idx="32">
                        <c:v>2</c:v>
                      </c:pt>
                      <c:pt idx="33">
                        <c:v>3</c:v>
                      </c:pt>
                      <c:pt idx="34">
                        <c:v>1</c:v>
                      </c:pt>
                      <c:pt idx="35">
                        <c:v>1</c:v>
                      </c:pt>
                      <c:pt idx="36">
                        <c:v>1</c:v>
                      </c:pt>
                      <c:pt idx="37">
                        <c:v>3</c:v>
                      </c:pt>
                      <c:pt idx="38">
                        <c:v>1</c:v>
                      </c:pt>
                      <c:pt idx="39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94B3-CB4B-A67F-94A86C75E203}"/>
                  </c:ext>
                </c:extLst>
              </c15:ser>
            </c15:filteredBarSeries>
          </c:ext>
        </c:extLst>
      </c:barChart>
      <c:catAx>
        <c:axId val="467212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467214904"/>
        <c:crosses val="autoZero"/>
        <c:auto val="1"/>
        <c:lblAlgn val="ctr"/>
        <c:lblOffset val="100"/>
        <c:noMultiLvlLbl val="0"/>
      </c:catAx>
      <c:valAx>
        <c:axId val="467214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467212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0.06654</cdr:x>
      <cdr:y>0.29812</cdr:y>
    </cdr:from>
    <cdr:to>
      <cdr:x>0.96886</cdr:x>
      <cdr:y>0.30159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5252E92B-8171-3BB3-BF36-E3ADD3331F99}"/>
            </a:ext>
          </a:extLst>
        </cdr:cNvPr>
        <cdr:cNvCxnSpPr/>
      </cdr:nvCxnSpPr>
      <cdr:spPr>
        <a:xfrm xmlns:a="http://schemas.openxmlformats.org/drawingml/2006/main">
          <a:off x="573010" y="1363012"/>
          <a:ext cx="7770766" cy="1586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0.13156</cdr:x>
      <cdr:y>0.34562</cdr:y>
    </cdr:from>
    <cdr:to>
      <cdr:x>0.94829</cdr:x>
      <cdr:y>0.34562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519D01CA-ECF3-4F70-B6DB-E9104DC5111D}"/>
            </a:ext>
          </a:extLst>
        </cdr:cNvPr>
        <cdr:cNvCxnSpPr/>
      </cdr:nvCxnSpPr>
      <cdr:spPr>
        <a:xfrm xmlns:a="http://schemas.openxmlformats.org/drawingml/2006/main">
          <a:off x="491738" y="1385545"/>
          <a:ext cx="3052764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F6D47-B267-B847-97A6-6FCA6DB1E9BD}" type="datetimeFigureOut">
              <a:rPr lang="en-US" smtClean="0"/>
              <a:t>4/16/24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C196B-7197-4D41-8592-1B237BA72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28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i="1" dirty="0"/>
              <a:t>*Enrolled = Screening/Calculations form complete, Final approval granted, Cohort assigned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- Overall increase of 158 since last Annual Meeting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i="1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C196B-7197-4D41-8592-1B237BA721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40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i="1" dirty="0"/>
              <a:t>*Enrolled = Screening/Calculations form complete, Final approval granted, Cohort assigned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- Overall increase of XXX since last Annual Meeting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i="1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C196B-7197-4D41-8592-1B237BA7214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5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7A31B-4DA7-401F-9FA8-2F9E65F8D3E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87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C196B-7197-4D41-8592-1B237BA7214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22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C196B-7197-4D41-8592-1B237BA7214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04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C196B-7197-4D41-8592-1B237BA721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42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C196B-7197-4D41-8592-1B237BA721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20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C196B-7197-4D41-8592-1B237BA721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62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C196B-7197-4D41-8592-1B237BA721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3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Updated enrollment criteria for this group (&lt;2mm collapse requires</a:t>
            </a:r>
            <a:r>
              <a:rPr lang="en-US" baseline="0" dirty="0"/>
              <a:t> MRI)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C196B-7197-4D41-8592-1B237BA721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58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Based on entered data.  Missing data counted as no FU.  Partial data counted as full FU</a:t>
            </a:r>
          </a:p>
          <a:p>
            <a:pPr marL="171450" indent="-171450">
              <a:buFontTx/>
              <a:buChar char="-"/>
            </a:pPr>
            <a:r>
              <a:rPr lang="en-US" dirty="0"/>
              <a:t>Based on Total Enrollment</a:t>
            </a:r>
            <a:r>
              <a:rPr lang="en-US" baseline="0" dirty="0"/>
              <a:t> report generated 1/25/2021, added clinical visit status at 2- and 5-year visit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Blank values are represented as “missed” visits (i.e. – not having visit data)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C196B-7197-4D41-8592-1B237BA7214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39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/>
              <a:t>Some of these are drilling patients, and were not assigned a weight-bearing cohort.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C196B-7197-4D41-8592-1B237BA7214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10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i="1" dirty="0"/>
              <a:t>*Enrolled = Screening/Calculations form complete, Final approval granted, Cohort assigned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- Overall increase of XXX since last Annual Meeting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i="1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C196B-7197-4D41-8592-1B237BA7214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02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786" y="312291"/>
            <a:ext cx="3410428" cy="157520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2260299"/>
            <a:ext cx="12181378" cy="4597701"/>
          </a:xfrm>
          <a:prstGeom prst="rect">
            <a:avLst/>
          </a:prstGeom>
          <a:solidFill>
            <a:srgbClr val="07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2196291"/>
            <a:ext cx="12188952" cy="64008"/>
          </a:xfrm>
          <a:prstGeom prst="rect">
            <a:avLst/>
          </a:prstGeom>
          <a:gradFill flip="none" rotWithShape="1">
            <a:gsLst>
              <a:gs pos="50000">
                <a:srgbClr val="19A157">
                  <a:shade val="67500"/>
                  <a:satMod val="115000"/>
                </a:srgbClr>
              </a:gs>
              <a:gs pos="0">
                <a:srgbClr val="0D9D4F">
                  <a:alpha val="0"/>
                </a:srgbClr>
              </a:gs>
              <a:gs pos="100000">
                <a:srgbClr val="19A157">
                  <a:shade val="100000"/>
                  <a:satMod val="115000"/>
                  <a:alpha val="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8640" y="2772076"/>
            <a:ext cx="10424098" cy="1971862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3951" y="4931447"/>
            <a:ext cx="10424098" cy="131092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18117"/>
            <a:ext cx="12181378" cy="546099"/>
          </a:xfrm>
          <a:prstGeom prst="rect">
            <a:avLst/>
          </a:prstGeom>
          <a:solidFill>
            <a:srgbClr val="07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326" y="6356350"/>
            <a:ext cx="1067538" cy="39351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266867"/>
            <a:ext cx="12188952" cy="45720"/>
          </a:xfrm>
          <a:prstGeom prst="rect">
            <a:avLst/>
          </a:prstGeom>
          <a:gradFill flip="none" rotWithShape="1">
            <a:gsLst>
              <a:gs pos="50000">
                <a:srgbClr val="19A157">
                  <a:shade val="67500"/>
                  <a:satMod val="115000"/>
                </a:srgbClr>
              </a:gs>
              <a:gs pos="0">
                <a:srgbClr val="0D9D4F">
                  <a:alpha val="0"/>
                </a:srgbClr>
              </a:gs>
              <a:gs pos="100000">
                <a:srgbClr val="19A157">
                  <a:shade val="100000"/>
                  <a:satMod val="115000"/>
                  <a:alpha val="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8C3A-73D8-AB47-B261-9092F8039B6E}" type="datetimeFigureOut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80B4-A85A-284D-AC91-CB8369A5D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18117"/>
            <a:ext cx="12181378" cy="546099"/>
          </a:xfrm>
          <a:prstGeom prst="rect">
            <a:avLst/>
          </a:prstGeom>
          <a:solidFill>
            <a:srgbClr val="07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326" y="6356350"/>
            <a:ext cx="1067538" cy="39351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266867"/>
            <a:ext cx="12188952" cy="45720"/>
          </a:xfrm>
          <a:prstGeom prst="rect">
            <a:avLst/>
          </a:prstGeom>
          <a:gradFill flip="none" rotWithShape="1">
            <a:gsLst>
              <a:gs pos="50000">
                <a:srgbClr val="19A157">
                  <a:shade val="67500"/>
                  <a:satMod val="115000"/>
                </a:srgbClr>
              </a:gs>
              <a:gs pos="0">
                <a:srgbClr val="0D9D4F">
                  <a:alpha val="0"/>
                </a:srgbClr>
              </a:gs>
              <a:gs pos="100000">
                <a:srgbClr val="19A157">
                  <a:shade val="100000"/>
                  <a:satMod val="115000"/>
                  <a:alpha val="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688" y="223722"/>
            <a:ext cx="10515600" cy="605836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8C3A-73D8-AB47-B261-9092F8039B6E}" type="datetimeFigureOut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80B4-A85A-284D-AC91-CB8369A5D5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301" y="775250"/>
            <a:ext cx="881526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0301" y="3654975"/>
            <a:ext cx="881526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08702" y="6356350"/>
            <a:ext cx="2029768" cy="365125"/>
          </a:xfrm>
        </p:spPr>
        <p:txBody>
          <a:bodyPr/>
          <a:lstStyle/>
          <a:p>
            <a:fld id="{3F358C3A-73D8-AB47-B261-9092F8039B6E}" type="datetimeFigureOut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80B4-A85A-284D-AC91-CB8369A5D55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1" y="0"/>
            <a:ext cx="1683102" cy="6858000"/>
          </a:xfrm>
          <a:prstGeom prst="rect">
            <a:avLst/>
          </a:prstGeom>
          <a:solidFill>
            <a:srgbClr val="0749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28" y="6197740"/>
            <a:ext cx="1633013" cy="60196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5400000">
            <a:off x="-1701966" y="3392423"/>
            <a:ext cx="6858000" cy="73152"/>
          </a:xfrm>
          <a:prstGeom prst="rect">
            <a:avLst/>
          </a:prstGeom>
          <a:gradFill flip="none" rotWithShape="1">
            <a:gsLst>
              <a:gs pos="50000">
                <a:srgbClr val="19A157">
                  <a:shade val="67500"/>
                  <a:satMod val="115000"/>
                </a:srgbClr>
              </a:gs>
              <a:gs pos="0">
                <a:srgbClr val="0D9D4F">
                  <a:alpha val="0"/>
                </a:srgbClr>
              </a:gs>
              <a:gs pos="100000">
                <a:srgbClr val="19A157">
                  <a:shade val="100000"/>
                  <a:satMod val="115000"/>
                  <a:alpha val="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036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11900"/>
            <a:ext cx="12181378" cy="546099"/>
          </a:xfrm>
          <a:prstGeom prst="rect">
            <a:avLst/>
          </a:prstGeom>
          <a:solidFill>
            <a:srgbClr val="07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326" y="6356350"/>
            <a:ext cx="1067538" cy="39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8C3A-73D8-AB47-B261-9092F8039B6E}" type="datetimeFigureOut">
              <a:rPr lang="en-US" smtClean="0"/>
              <a:t>4/16/24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80B4-A85A-284D-AC91-CB8369A5D55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266867"/>
            <a:ext cx="12188952" cy="45720"/>
          </a:xfrm>
          <a:prstGeom prst="rect">
            <a:avLst/>
          </a:prstGeom>
          <a:gradFill flip="none" rotWithShape="1">
            <a:gsLst>
              <a:gs pos="50000">
                <a:srgbClr val="19A157">
                  <a:shade val="67500"/>
                  <a:satMod val="115000"/>
                </a:srgbClr>
              </a:gs>
              <a:gs pos="0">
                <a:srgbClr val="0D9D4F">
                  <a:alpha val="0"/>
                </a:srgbClr>
              </a:gs>
              <a:gs pos="100000">
                <a:srgbClr val="19A157">
                  <a:shade val="100000"/>
                  <a:satMod val="115000"/>
                  <a:alpha val="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625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11900"/>
            <a:ext cx="12181378" cy="546099"/>
          </a:xfrm>
          <a:prstGeom prst="rect">
            <a:avLst/>
          </a:prstGeom>
          <a:solidFill>
            <a:srgbClr val="07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326" y="6356350"/>
            <a:ext cx="1067538" cy="39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7493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7493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8C3A-73D8-AB47-B261-9092F8039B6E}" type="datetimeFigureOut">
              <a:rPr lang="en-US" smtClean="0"/>
              <a:t>4/16/24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80B4-A85A-284D-AC91-CB8369A5D55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6266867"/>
            <a:ext cx="12188952" cy="45720"/>
          </a:xfrm>
          <a:prstGeom prst="rect">
            <a:avLst/>
          </a:prstGeom>
          <a:gradFill flip="none" rotWithShape="1">
            <a:gsLst>
              <a:gs pos="50000">
                <a:srgbClr val="19A157">
                  <a:shade val="67500"/>
                  <a:satMod val="115000"/>
                </a:srgbClr>
              </a:gs>
              <a:gs pos="0">
                <a:srgbClr val="0D9D4F">
                  <a:alpha val="0"/>
                </a:srgbClr>
              </a:gs>
              <a:gs pos="100000">
                <a:srgbClr val="19A157">
                  <a:shade val="100000"/>
                  <a:satMod val="115000"/>
                  <a:alpha val="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559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11900"/>
            <a:ext cx="12181378" cy="546099"/>
          </a:xfrm>
          <a:prstGeom prst="rect">
            <a:avLst/>
          </a:prstGeom>
          <a:solidFill>
            <a:srgbClr val="07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326" y="6356350"/>
            <a:ext cx="1067538" cy="39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8C3A-73D8-AB47-B261-9092F8039B6E}" type="datetimeFigureOut">
              <a:rPr lang="en-US" smtClean="0"/>
              <a:t>4/16/24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80B4-A85A-284D-AC91-CB8369A5D55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266867"/>
            <a:ext cx="12188952" cy="45720"/>
          </a:xfrm>
          <a:prstGeom prst="rect">
            <a:avLst/>
          </a:prstGeom>
          <a:gradFill flip="none" rotWithShape="1">
            <a:gsLst>
              <a:gs pos="50000">
                <a:srgbClr val="19A157">
                  <a:shade val="67500"/>
                  <a:satMod val="115000"/>
                </a:srgbClr>
              </a:gs>
              <a:gs pos="0">
                <a:srgbClr val="0D9D4F">
                  <a:alpha val="0"/>
                </a:srgbClr>
              </a:gs>
              <a:gs pos="100000">
                <a:srgbClr val="19A157">
                  <a:shade val="100000"/>
                  <a:satMod val="115000"/>
                  <a:alpha val="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678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8C3A-73D8-AB47-B261-9092F8039B6E}" type="datetimeFigureOut">
              <a:rPr lang="en-US" smtClean="0"/>
              <a:pPr/>
              <a:t>4/16/24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780B4-A85A-284D-AC91-CB8369A5D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21410"/>
            <a:ext cx="10515600" cy="4555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F358C3A-73D8-AB47-B261-9092F8039B6E}" type="datetimeFigureOut">
              <a:rPr lang="en-US" smtClean="0"/>
              <a:pPr/>
              <a:t>4/16/24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BE780B4-A85A-284D-AC91-CB8369A5D5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8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50" r:id="rId2"/>
    <p:sldLayoutId id="2147483670" r:id="rId3"/>
    <p:sldLayoutId id="2147483651" r:id="rId4"/>
    <p:sldLayoutId id="2147483652" r:id="rId5"/>
    <p:sldLayoutId id="2147483653" r:id="rId6"/>
    <p:sldLayoutId id="2147483654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7493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9A157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9A157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9A157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9A157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9A157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chart" Target="../charts/char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hyperlink" Target="https://redcap.tsrh.org/redcap_v10.1.5/DataExport/index.php?pid=568&amp;report_id=4603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Enrollment, Data Completion &amp; Retention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78640" y="4523232"/>
            <a:ext cx="10424098" cy="1310926"/>
          </a:xfrm>
        </p:spPr>
        <p:txBody>
          <a:bodyPr/>
          <a:lstStyle/>
          <a:p>
            <a:r>
              <a:rPr lang="en-US" dirty="0"/>
              <a:t>Wudbhav Sankar, MD – 15 minutes</a:t>
            </a:r>
          </a:p>
        </p:txBody>
      </p:sp>
    </p:spTree>
    <p:extLst>
      <p:ext uri="{BB962C8B-B14F-4D97-AF65-F5344CB8AC3E}">
        <p14:creationId xmlns:p14="http://schemas.microsoft.com/office/powerpoint/2010/main" val="3902247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55C2A-EE89-C55F-A0FE-774B0E46B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Late stage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3730090"/>
              </p:ext>
            </p:extLst>
          </p:nvPr>
        </p:nvGraphicFramePr>
        <p:xfrm>
          <a:off x="1654628" y="1466542"/>
          <a:ext cx="8882743" cy="4540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7130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1B160C-B349-9531-BF92-32354CCF6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</a:t>
            </a:r>
            <a:r>
              <a:rPr lang="en-US" dirty="0" err="1"/>
              <a:t>yr</a:t>
            </a:r>
            <a:r>
              <a:rPr lang="en-US" dirty="0"/>
              <a:t> Retention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8599755"/>
              </p:ext>
            </p:extLst>
          </p:nvPr>
        </p:nvGraphicFramePr>
        <p:xfrm>
          <a:off x="1338943" y="1159329"/>
          <a:ext cx="9568543" cy="4958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5157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1B160C-B349-9531-BF92-32354CCF6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</a:t>
            </a:r>
            <a:r>
              <a:rPr lang="en-US" dirty="0" err="1"/>
              <a:t>yr</a:t>
            </a:r>
            <a:r>
              <a:rPr lang="en-US" dirty="0"/>
              <a:t> Retention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0191617"/>
              </p:ext>
            </p:extLst>
          </p:nvPr>
        </p:nvGraphicFramePr>
        <p:xfrm>
          <a:off x="1862051" y="1451728"/>
          <a:ext cx="8262851" cy="4533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0743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AEA728-9B3E-15EE-F9B9-D3DDC078D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Retention data (2 year)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5249657"/>
              </p:ext>
            </p:extLst>
          </p:nvPr>
        </p:nvGraphicFramePr>
        <p:xfrm>
          <a:off x="1798320" y="1451728"/>
          <a:ext cx="8595360" cy="459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CxnSpPr>
            <a:cxnSpLocks/>
          </p:cNvCxnSpPr>
          <p:nvPr/>
        </p:nvCxnSpPr>
        <p:spPr>
          <a:xfrm>
            <a:off x="2216749" y="3071466"/>
            <a:ext cx="764214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333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1AE05B03-5D46-2DC5-C38D-E6564A762CF7}"/>
              </a:ext>
            </a:extLst>
          </p:cNvPr>
          <p:cNvSpPr txBox="1">
            <a:spLocks/>
          </p:cNvSpPr>
          <p:nvPr/>
        </p:nvSpPr>
        <p:spPr>
          <a:xfrm>
            <a:off x="945629" y="412593"/>
            <a:ext cx="10515600" cy="108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749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Site Retention data (5 year)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0035877"/>
              </p:ext>
            </p:extLst>
          </p:nvPr>
        </p:nvGraphicFramePr>
        <p:xfrm>
          <a:off x="1745036" y="1499196"/>
          <a:ext cx="8611985" cy="457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4570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Retention Data for Key Studies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581891" y="1484036"/>
            <a:ext cx="5437909" cy="3813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6-8 Early Stage Surgical</a:t>
            </a:r>
          </a:p>
          <a:p>
            <a:r>
              <a:rPr lang="en-US" dirty="0"/>
              <a:t>155 have passed 2-years since treatment baseline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141/155 (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91%</a:t>
            </a:r>
            <a:r>
              <a:rPr lang="en-US" dirty="0">
                <a:highlight>
                  <a:srgbClr val="FFFF00"/>
                </a:highlight>
              </a:rPr>
              <a:t>) have min 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2 year </a:t>
            </a:r>
            <a:r>
              <a:rPr lang="en-US" dirty="0">
                <a:highlight>
                  <a:srgbClr val="FFFF00"/>
                </a:highlight>
              </a:rPr>
              <a:t>data</a:t>
            </a:r>
          </a:p>
          <a:p>
            <a:r>
              <a:rPr lang="en-US" dirty="0"/>
              <a:t>121 have passed 5-years since treatment baseline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73/121 (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60%</a:t>
            </a:r>
            <a:r>
              <a:rPr lang="en-US" dirty="0">
                <a:highlight>
                  <a:srgbClr val="FFFF00"/>
                </a:highlight>
              </a:rPr>
              <a:t>) have 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5 year </a:t>
            </a:r>
            <a:r>
              <a:rPr lang="en-US" dirty="0">
                <a:highlight>
                  <a:srgbClr val="FFFF00"/>
                </a:highlight>
              </a:rPr>
              <a:t>visit data</a:t>
            </a:r>
          </a:p>
          <a:p>
            <a:pPr lvl="1"/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172199" y="1451728"/>
            <a:ext cx="5437909" cy="3845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6-8 Early Stage Non-Surgical</a:t>
            </a:r>
          </a:p>
          <a:p>
            <a:r>
              <a:rPr lang="en-US" dirty="0"/>
              <a:t>55 have passed 2-years since treatment baseline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40/55 (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73%</a:t>
            </a:r>
            <a:r>
              <a:rPr lang="en-US" dirty="0">
                <a:highlight>
                  <a:srgbClr val="FFFF00"/>
                </a:highlight>
              </a:rPr>
              <a:t>) have min 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2 year </a:t>
            </a:r>
            <a:r>
              <a:rPr lang="en-US" dirty="0">
                <a:highlight>
                  <a:srgbClr val="FFFF00"/>
                </a:highlight>
              </a:rPr>
              <a:t>data</a:t>
            </a:r>
          </a:p>
          <a:p>
            <a:r>
              <a:rPr lang="en-US" dirty="0"/>
              <a:t>32 have passed 5-years since treatment baseline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15/32 (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47%</a:t>
            </a:r>
            <a:r>
              <a:rPr lang="en-US" dirty="0">
                <a:highlight>
                  <a:srgbClr val="FFFF00"/>
                </a:highlight>
              </a:rPr>
              <a:t>) have 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5 year </a:t>
            </a:r>
            <a:r>
              <a:rPr lang="en-US" dirty="0">
                <a:highlight>
                  <a:srgbClr val="FFFF00"/>
                </a:highlight>
              </a:rPr>
              <a:t>visit data</a:t>
            </a:r>
          </a:p>
        </p:txBody>
      </p:sp>
    </p:spTree>
    <p:extLst>
      <p:ext uri="{BB962C8B-B14F-4D97-AF65-F5344CB8AC3E}">
        <p14:creationId xmlns:p14="http://schemas.microsoft.com/office/powerpoint/2010/main" val="2058342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Retention Data for Key Studies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01913" y="1451728"/>
            <a:ext cx="549597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8-11 Early Stage 6-Weeks NWB</a:t>
            </a:r>
          </a:p>
          <a:p>
            <a:r>
              <a:rPr lang="en-US" dirty="0"/>
              <a:t>64 have passed 2-years since treatment baseline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48/61 (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79%</a:t>
            </a:r>
            <a:r>
              <a:rPr lang="en-US" dirty="0">
                <a:highlight>
                  <a:srgbClr val="FFFF00"/>
                </a:highlight>
              </a:rPr>
              <a:t>) have min 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2 </a:t>
            </a:r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yr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dirty="0">
                <a:highlight>
                  <a:srgbClr val="FFFF00"/>
                </a:highlight>
              </a:rPr>
              <a:t>data </a:t>
            </a:r>
            <a:endParaRPr lang="en-US" dirty="0"/>
          </a:p>
          <a:p>
            <a:r>
              <a:rPr lang="en-US" dirty="0"/>
              <a:t>45 have passed 5-years since treatment baseline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29/45 (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64%</a:t>
            </a:r>
            <a:r>
              <a:rPr lang="en-US" dirty="0">
                <a:highlight>
                  <a:srgbClr val="FFFF00"/>
                </a:highlight>
              </a:rPr>
              <a:t>) have 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5 year </a:t>
            </a:r>
            <a:r>
              <a:rPr lang="en-US" dirty="0">
                <a:highlight>
                  <a:srgbClr val="FFFF00"/>
                </a:highlight>
              </a:rPr>
              <a:t>visit data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300811" y="1451728"/>
            <a:ext cx="5595783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8-11 Early Stage 6-Months NWB</a:t>
            </a:r>
          </a:p>
          <a:p>
            <a:r>
              <a:rPr lang="en-US" dirty="0"/>
              <a:t>64 have passed 2-years since treatment baseline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54/64 (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84%</a:t>
            </a:r>
            <a:r>
              <a:rPr lang="en-US" dirty="0">
                <a:highlight>
                  <a:srgbClr val="FFFF00"/>
                </a:highlight>
              </a:rPr>
              <a:t>) have min 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2 </a:t>
            </a:r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yr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dirty="0">
                <a:highlight>
                  <a:srgbClr val="FFFF00"/>
                </a:highlight>
              </a:rPr>
              <a:t>visit data </a:t>
            </a:r>
            <a:endParaRPr lang="en-US" dirty="0"/>
          </a:p>
          <a:p>
            <a:r>
              <a:rPr lang="en-US" dirty="0"/>
              <a:t>53 have passed 5-years since treatment baseline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26/53 (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49%</a:t>
            </a:r>
            <a:r>
              <a:rPr lang="en-US" dirty="0">
                <a:highlight>
                  <a:srgbClr val="FFFF00"/>
                </a:highlight>
              </a:rPr>
              <a:t>) have 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5 year </a:t>
            </a:r>
            <a:r>
              <a:rPr lang="en-US" dirty="0">
                <a:highlight>
                  <a:srgbClr val="FFFF00"/>
                </a:highlight>
              </a:rPr>
              <a:t>visit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772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analysis vs. FU Data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963121F-C34C-3F4F-BDCB-BA1CCC7DA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1252"/>
            <a:ext cx="10515600" cy="4555553"/>
          </a:xfrm>
        </p:spPr>
        <p:txBody>
          <a:bodyPr>
            <a:normAutofit/>
          </a:bodyPr>
          <a:lstStyle/>
          <a:p>
            <a:r>
              <a:rPr lang="en-US" sz="3200" dirty="0"/>
              <a:t>Need </a:t>
            </a:r>
            <a:r>
              <a:rPr lang="en-US" sz="3200" u="sng" dirty="0">
                <a:solidFill>
                  <a:srgbClr val="00B050"/>
                </a:solidFill>
              </a:rPr>
              <a:t>55-62</a:t>
            </a:r>
            <a:r>
              <a:rPr lang="en-US" sz="3200" dirty="0"/>
              <a:t> subjects in each group with 2 &amp; 5 year FU</a:t>
            </a:r>
          </a:p>
          <a:p>
            <a:pPr lvl="1"/>
            <a:r>
              <a:rPr lang="en-US" sz="2800" dirty="0"/>
              <a:t>6-8 surgery:  			</a:t>
            </a:r>
            <a:r>
              <a:rPr lang="en-US" sz="2800" b="1" dirty="0">
                <a:solidFill>
                  <a:srgbClr val="3366FF"/>
                </a:solidFill>
              </a:rPr>
              <a:t>141</a:t>
            </a:r>
            <a:r>
              <a:rPr lang="en-US" sz="2800" dirty="0"/>
              <a:t> (2 year); </a:t>
            </a:r>
            <a:r>
              <a:rPr lang="en-US" sz="2800" b="1" dirty="0">
                <a:solidFill>
                  <a:srgbClr val="3366FF"/>
                </a:solidFill>
              </a:rPr>
              <a:t>73</a:t>
            </a:r>
            <a:r>
              <a:rPr lang="en-US" sz="2800" dirty="0"/>
              <a:t> (5 year)</a:t>
            </a:r>
          </a:p>
          <a:p>
            <a:pPr lvl="1"/>
            <a:r>
              <a:rPr lang="en-US" sz="2800" dirty="0"/>
              <a:t>6-8 non-surgical:		</a:t>
            </a:r>
            <a:r>
              <a:rPr lang="en-US" sz="2800" b="1" dirty="0">
                <a:solidFill>
                  <a:srgbClr val="FF0000"/>
                </a:solidFill>
              </a:rPr>
              <a:t>40</a:t>
            </a:r>
            <a:r>
              <a:rPr lang="en-US" sz="2800" dirty="0"/>
              <a:t> (2 year);   </a:t>
            </a:r>
            <a:r>
              <a:rPr lang="en-US" sz="2800" b="1" dirty="0">
                <a:solidFill>
                  <a:srgbClr val="FF0000"/>
                </a:solidFill>
              </a:rPr>
              <a:t>15</a:t>
            </a:r>
            <a:r>
              <a:rPr lang="en-US" sz="2800" dirty="0"/>
              <a:t> (5 year)			</a:t>
            </a:r>
          </a:p>
          <a:p>
            <a:pPr lvl="1"/>
            <a:r>
              <a:rPr lang="en-US" sz="2800" dirty="0"/>
              <a:t>8-11 6 weeks NWB:		</a:t>
            </a:r>
            <a:r>
              <a:rPr lang="en-US" sz="2800" b="1" dirty="0">
                <a:solidFill>
                  <a:srgbClr val="FF0000"/>
                </a:solidFill>
              </a:rPr>
              <a:t>48</a:t>
            </a:r>
            <a:r>
              <a:rPr lang="en-US" sz="2800" dirty="0"/>
              <a:t> (2 year); 	</a:t>
            </a:r>
            <a:r>
              <a:rPr lang="en-US" sz="2800" b="1" dirty="0">
                <a:solidFill>
                  <a:srgbClr val="FF0000"/>
                </a:solidFill>
              </a:rPr>
              <a:t>29</a:t>
            </a:r>
            <a:r>
              <a:rPr lang="en-US" sz="2800" dirty="0"/>
              <a:t> (5 year)</a:t>
            </a:r>
          </a:p>
          <a:p>
            <a:pPr lvl="1"/>
            <a:r>
              <a:rPr lang="en-US" sz="2800" dirty="0"/>
              <a:t>8-11 6 </a:t>
            </a:r>
            <a:r>
              <a:rPr lang="en-US" sz="2800" dirty="0" err="1"/>
              <a:t>mos</a:t>
            </a:r>
            <a:r>
              <a:rPr lang="en-US" sz="2800" dirty="0"/>
              <a:t> NWB:		</a:t>
            </a:r>
            <a:r>
              <a:rPr lang="en-US" sz="2800" b="1" dirty="0">
                <a:solidFill>
                  <a:srgbClr val="FF0000"/>
                </a:solidFill>
              </a:rPr>
              <a:t>54</a:t>
            </a:r>
            <a:r>
              <a:rPr lang="en-US" sz="2800" dirty="0"/>
              <a:t> (2 year);   </a:t>
            </a:r>
            <a:r>
              <a:rPr lang="en-US" sz="2800" b="1" dirty="0">
                <a:solidFill>
                  <a:srgbClr val="FF0000"/>
                </a:solidFill>
              </a:rPr>
              <a:t>26</a:t>
            </a:r>
            <a:r>
              <a:rPr lang="en-US" sz="2800" dirty="0"/>
              <a:t> (5 year)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89131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Retention, Retention, Retention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963121F-C34C-3F4F-BDCB-BA1CCC7DA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1252"/>
            <a:ext cx="10515600" cy="4555553"/>
          </a:xfrm>
        </p:spPr>
        <p:txBody>
          <a:bodyPr>
            <a:normAutofit/>
          </a:bodyPr>
          <a:lstStyle/>
          <a:p>
            <a:r>
              <a:rPr lang="en-US" sz="3200" dirty="0"/>
              <a:t>Really need to concentrate on retention</a:t>
            </a:r>
          </a:p>
          <a:p>
            <a:pPr lvl="1"/>
            <a:r>
              <a:rPr lang="en-US" sz="2800" dirty="0"/>
              <a:t>Much higher ROI than new enrollee</a:t>
            </a:r>
          </a:p>
          <a:p>
            <a:r>
              <a:rPr lang="en-US" sz="3200" dirty="0"/>
              <a:t>5 year email notifications go out</a:t>
            </a:r>
          </a:p>
          <a:p>
            <a:r>
              <a:rPr lang="en-US" sz="3200" dirty="0"/>
              <a:t>Each site needs to create their own workflow </a:t>
            </a:r>
            <a:r>
              <a:rPr lang="en-US" sz="3200" dirty="0" err="1"/>
              <a:t>esp</a:t>
            </a:r>
            <a:r>
              <a:rPr lang="en-US" sz="3200" dirty="0"/>
              <a:t> with gap in lead coordinator</a:t>
            </a:r>
            <a:endParaRPr lang="en-US" sz="28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3023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5-Year Visit Auto-Reminders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41" y="1690688"/>
            <a:ext cx="11940753" cy="381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40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68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02247"/>
            <a:ext cx="7528560" cy="2726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Elbow Connector 7"/>
          <p:cNvCxnSpPr>
            <a:stCxn id="4" idx="2"/>
            <a:endCxn id="10" idx="1"/>
          </p:cNvCxnSpPr>
          <p:nvPr/>
        </p:nvCxnSpPr>
        <p:spPr>
          <a:xfrm rot="16200000" flipH="1">
            <a:off x="4036694" y="2808922"/>
            <a:ext cx="1181101" cy="142112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809" y="1690688"/>
            <a:ext cx="65151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12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Completion Reports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64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79281" y="887694"/>
          <a:ext cx="3267966" cy="42647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1889">
                  <a:extLst>
                    <a:ext uri="{9D8B030D-6E8A-4147-A177-3AD203B41FA5}">
                      <a16:colId xmlns:a16="http://schemas.microsoft.com/office/drawing/2014/main" val="3669962647"/>
                    </a:ext>
                  </a:extLst>
                </a:gridCol>
                <a:gridCol w="516077">
                  <a:extLst>
                    <a:ext uri="{9D8B030D-6E8A-4147-A177-3AD203B41FA5}">
                      <a16:colId xmlns:a16="http://schemas.microsoft.com/office/drawing/2014/main" val="951144518"/>
                    </a:ext>
                  </a:extLst>
                </a:gridCol>
              </a:tblGrid>
              <a:tr h="48588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3300"/>
                          </a:solidFill>
                          <a:effectLst/>
                        </a:rPr>
                        <a:t>Number of Hips Enrolled by Cohort</a:t>
                      </a:r>
                      <a:endParaRPr lang="en-US" sz="1600" b="1" i="0" u="none" strike="noStrike" dirty="0">
                        <a:solidFill>
                          <a:srgbClr val="0033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5725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5725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93097"/>
                  </a:ext>
                </a:extLst>
              </a:tr>
              <a:tr h="3285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&lt;6 Registry</a:t>
                      </a:r>
                      <a:endParaRPr lang="en-US" sz="1200" b="0" i="0" u="none" strike="noStrike" dirty="0">
                        <a:solidFill>
                          <a:srgbClr val="2E222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2E2224"/>
                          </a:solidFill>
                          <a:effectLst/>
                          <a:latin typeface="Calibri" panose="020F0502020204030204" pitchFamily="34" charset="0"/>
                        </a:rPr>
                        <a:t>365</a:t>
                      </a:r>
                    </a:p>
                  </a:txBody>
                  <a:tcPr marL="85725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194022"/>
                  </a:ext>
                </a:extLst>
              </a:tr>
              <a:tr h="3285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&gt;11 Registry</a:t>
                      </a:r>
                      <a:endParaRPr lang="en-US" sz="1200" b="0" i="0" u="none" strike="noStrike" dirty="0">
                        <a:solidFill>
                          <a:srgbClr val="2E222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2E2224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5725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494727"/>
                  </a:ext>
                </a:extLst>
              </a:tr>
              <a:tr h="3285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6-8 Early Stage, MRI</a:t>
                      </a:r>
                      <a:endParaRPr lang="en-US" sz="1200" b="0" i="0" u="none" strike="noStrike" dirty="0">
                        <a:solidFill>
                          <a:srgbClr val="2E222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2E2224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85725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349637"/>
                  </a:ext>
                </a:extLst>
              </a:tr>
              <a:tr h="3285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6-8 Early Stage, Non-Surgical</a:t>
                      </a:r>
                      <a:endParaRPr lang="en-US" sz="1200" b="0" i="0" u="none" strike="noStrike" dirty="0">
                        <a:solidFill>
                          <a:srgbClr val="2E222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2E2224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85725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32611"/>
                  </a:ext>
                </a:extLst>
              </a:tr>
              <a:tr h="3285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2E2224"/>
                          </a:solidFill>
                          <a:effectLst/>
                          <a:latin typeface="Calibri" panose="020F0502020204030204" pitchFamily="34" charset="0"/>
                        </a:rPr>
                        <a:t>6-8 Early Stage, Surgical</a:t>
                      </a:r>
                    </a:p>
                  </a:txBody>
                  <a:tcPr marL="85725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2E2224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85725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198956"/>
                  </a:ext>
                </a:extLst>
              </a:tr>
              <a:tr h="32859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</a:rPr>
                        <a:t>8-11 Early Stage, MRI</a:t>
                      </a:r>
                      <a:endParaRPr lang="en-US" sz="1200" b="0" i="0" u="none" strike="noStrike" dirty="0">
                        <a:solidFill>
                          <a:srgbClr val="2E222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2E2224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5725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437103"/>
                  </a:ext>
                </a:extLst>
              </a:tr>
              <a:tr h="3285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8-11 Early Stage, Non-Surgical</a:t>
                      </a:r>
                      <a:endParaRPr lang="en-US" sz="1200" b="0" i="0" u="none" strike="noStrike" dirty="0">
                        <a:solidFill>
                          <a:srgbClr val="2E222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2E2224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5725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120838"/>
                  </a:ext>
                </a:extLst>
              </a:tr>
              <a:tr h="32859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</a:rPr>
                        <a:t>8-11 Early Stage, Surgical + 6 Months NWB</a:t>
                      </a:r>
                      <a:endParaRPr lang="en-US" sz="1200" b="0" i="0" u="none" strike="noStrike" dirty="0">
                        <a:solidFill>
                          <a:srgbClr val="2E222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2E2224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85725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615726"/>
                  </a:ext>
                </a:extLst>
              </a:tr>
              <a:tr h="32859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</a:rPr>
                        <a:t>8-11 Early Stage, Surgical + 6 Weeks NWB</a:t>
                      </a:r>
                      <a:endParaRPr lang="en-US" sz="1200" b="0" i="0" u="none" strike="noStrike" dirty="0">
                        <a:solidFill>
                          <a:srgbClr val="2E222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2E2224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85725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248045"/>
                  </a:ext>
                </a:extLst>
              </a:tr>
              <a:tr h="3285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Late Stage</a:t>
                      </a:r>
                      <a:endParaRPr lang="en-US" sz="1200" b="0" i="0" u="none" strike="noStrike" dirty="0">
                        <a:solidFill>
                          <a:srgbClr val="2E222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2E2224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85725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188560"/>
                  </a:ext>
                </a:extLst>
              </a:tr>
              <a:tr h="4928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solidFill>
                            <a:srgbClr val="003300"/>
                          </a:solidFill>
                          <a:effectLst/>
                        </a:rPr>
                        <a:t>Overall Site Enrollment</a:t>
                      </a:r>
                      <a:endParaRPr lang="en-US" sz="1600" b="1" i="0" u="none" strike="noStrike" dirty="0">
                        <a:solidFill>
                          <a:srgbClr val="00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</a:rPr>
                        <a:t>890</a:t>
                      </a:r>
                    </a:p>
                  </a:txBody>
                  <a:tcPr marL="85725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644325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6300225"/>
            <a:ext cx="12192000" cy="588947"/>
          </a:xfrm>
          <a:prstGeom prst="rect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pc="300" dirty="0">
                <a:latin typeface="Aharoni" panose="02010803020104030203" pitchFamily="2" charset="-79"/>
                <a:cs typeface="Aharoni" panose="02010803020104030203" pitchFamily="2" charset="-79"/>
              </a:rPr>
              <a:t>January 2024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12192000" cy="636668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pc="300">
                <a:latin typeface="Aharoni" panose="02010803020104030203" pitchFamily="2" charset="-79"/>
                <a:cs typeface="Aharoni" panose="02010803020104030203" pitchFamily="2" charset="-79"/>
              </a:rPr>
              <a:t>ALL Sites </a:t>
            </a:r>
            <a:r>
              <a:rPr lang="en-US" sz="2400" spc="300" dirty="0">
                <a:latin typeface="Aharoni" panose="02010803020104030203" pitchFamily="2" charset="-79"/>
                <a:cs typeface="Aharoni" panose="02010803020104030203" pitchFamily="2" charset="-79"/>
              </a:rPr>
              <a:t>DATA COMPLETION REPORT </a:t>
            </a:r>
            <a:endParaRPr lang="en-US" sz="3200" spc="3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35855" y="6355257"/>
            <a:ext cx="1256145" cy="47888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8310441" y="896619"/>
            <a:ext cx="3756345" cy="5173751"/>
            <a:chOff x="8306731" y="1035875"/>
            <a:chExt cx="3756345" cy="4808853"/>
          </a:xfrm>
        </p:grpSpPr>
        <p:sp>
          <p:nvSpPr>
            <p:cNvPr id="17" name="TextBox 16"/>
            <p:cNvSpPr txBox="1"/>
            <p:nvPr/>
          </p:nvSpPr>
          <p:spPr>
            <a:xfrm>
              <a:off x="8470476" y="5537203"/>
              <a:ext cx="3428851" cy="30752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50" b="1" dirty="0">
                  <a:solidFill>
                    <a:srgbClr val="003300"/>
                  </a:solidFill>
                </a:rPr>
                <a:t>Open, Unresponded Data Queries:  </a:t>
              </a:r>
              <a:r>
                <a:rPr lang="en-US" sz="1550" b="1" dirty="0">
                  <a:solidFill>
                    <a:srgbClr val="FF0000"/>
                  </a:solidFill>
                </a:rPr>
                <a:t>430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499763" y="1035875"/>
              <a:ext cx="3370280" cy="3146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3300"/>
                  </a:solidFill>
                </a:rPr>
                <a:t>Overall Data Completion Rate: </a:t>
              </a:r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</a:rPr>
                <a:t>82%</a:t>
              </a:r>
            </a:p>
          </p:txBody>
        </p:sp>
        <p:graphicFrame>
          <p:nvGraphicFramePr>
            <p:cNvPr id="19" name="Chart 18">
              <a:hlinkClick r:id="rId4"/>
            </p:cNvPr>
            <p:cNvGraphicFramePr/>
            <p:nvPr/>
          </p:nvGraphicFramePr>
          <p:xfrm>
            <a:off x="8306731" y="1356661"/>
            <a:ext cx="3756345" cy="41393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B363EFF-9E77-AD93-E6B5-7DB094DE23E2}"/>
              </a:ext>
            </a:extLst>
          </p:cNvPr>
          <p:cNvGrpSpPr/>
          <p:nvPr/>
        </p:nvGrpSpPr>
        <p:grpSpPr>
          <a:xfrm>
            <a:off x="3547247" y="629539"/>
            <a:ext cx="4388515" cy="5622966"/>
            <a:chOff x="3577225" y="635447"/>
            <a:chExt cx="4388515" cy="5622966"/>
          </a:xfrm>
        </p:grpSpPr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8381855C-5B58-A7DD-50AF-3812DA3E6785}"/>
                </a:ext>
              </a:extLst>
            </p:cNvPr>
            <p:cNvGraphicFramePr/>
            <p:nvPr/>
          </p:nvGraphicFramePr>
          <p:xfrm>
            <a:off x="3698604" y="635447"/>
            <a:ext cx="4145761" cy="27664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7766EEF-4570-50C4-457F-EED0E2201AB6}"/>
                </a:ext>
              </a:extLst>
            </p:cNvPr>
            <p:cNvSpPr txBox="1"/>
            <p:nvPr/>
          </p:nvSpPr>
          <p:spPr>
            <a:xfrm>
              <a:off x="3577225" y="5796748"/>
              <a:ext cx="43885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>
                  <a:solidFill>
                    <a:srgbClr val="595959"/>
                  </a:solidFill>
                </a:rPr>
                <a:t>*based on presence of AP radiograph</a:t>
              </a:r>
            </a:p>
            <a:p>
              <a:pPr algn="ctr"/>
              <a:r>
                <a:rPr lang="en-US" sz="1200" b="1" i="1" dirty="0">
                  <a:solidFill>
                    <a:srgbClr val="595959"/>
                  </a:solidFill>
                </a:rPr>
                <a:t>**based on AP &amp; Frog Lateral radiograph</a:t>
              </a:r>
            </a:p>
          </p:txBody>
        </p:sp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3584F0AE-B791-9420-EA5C-041613726FED}"/>
                </a:ext>
              </a:extLst>
            </p:cNvPr>
            <p:cNvGraphicFramePr/>
            <p:nvPr/>
          </p:nvGraphicFramePr>
          <p:xfrm>
            <a:off x="3698603" y="3236702"/>
            <a:ext cx="4145761" cy="27664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2DC8D4C-1613-CEA4-2485-8A6A7B29407F}"/>
              </a:ext>
            </a:extLst>
          </p:cNvPr>
          <p:cNvSpPr txBox="1"/>
          <p:nvPr/>
        </p:nvSpPr>
        <p:spPr>
          <a:xfrm>
            <a:off x="279281" y="5350871"/>
            <a:ext cx="326796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3300"/>
                </a:solidFill>
              </a:rPr>
              <a:t>Missing 2-year follow up: </a:t>
            </a:r>
            <a:r>
              <a:rPr lang="en-US" sz="1200" b="1" dirty="0">
                <a:solidFill>
                  <a:srgbClr val="FF0000"/>
                </a:solidFill>
              </a:rPr>
              <a:t>126</a:t>
            </a:r>
          </a:p>
          <a:p>
            <a:endParaRPr lang="en-US" sz="1200" b="1" dirty="0">
              <a:solidFill>
                <a:srgbClr val="00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b="1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Missing 5-year follow up: </a:t>
            </a:r>
            <a:r>
              <a:rPr lang="en-US" sz="1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</a:t>
            </a:r>
          </a:p>
        </p:txBody>
      </p:sp>
    </p:spTree>
    <p:extLst>
      <p:ext uri="{BB962C8B-B14F-4D97-AF65-F5344CB8AC3E}">
        <p14:creationId xmlns:p14="http://schemas.microsoft.com/office/powerpoint/2010/main" val="1327941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58500" cy="1086603"/>
          </a:xfrm>
        </p:spPr>
        <p:txBody>
          <a:bodyPr>
            <a:normAutofit/>
          </a:bodyPr>
          <a:lstStyle/>
          <a:p>
            <a:r>
              <a:rPr lang="en-US" dirty="0"/>
              <a:t>Data Completion Report Metrics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68579"/>
              </p:ext>
            </p:extLst>
          </p:nvPr>
        </p:nvGraphicFramePr>
        <p:xfrm>
          <a:off x="2338545" y="1902459"/>
          <a:ext cx="6232129" cy="3480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208">
                  <a:extLst>
                    <a:ext uri="{9D8B030D-6E8A-4147-A177-3AD203B41FA5}">
                      <a16:colId xmlns:a16="http://schemas.microsoft.com/office/drawing/2014/main" val="223343761"/>
                    </a:ext>
                  </a:extLst>
                </a:gridCol>
                <a:gridCol w="910583">
                  <a:extLst>
                    <a:ext uri="{9D8B030D-6E8A-4147-A177-3AD203B41FA5}">
                      <a16:colId xmlns:a16="http://schemas.microsoft.com/office/drawing/2014/main" val="4098754423"/>
                    </a:ext>
                  </a:extLst>
                </a:gridCol>
                <a:gridCol w="857338">
                  <a:extLst>
                    <a:ext uri="{9D8B030D-6E8A-4147-A177-3AD203B41FA5}">
                      <a16:colId xmlns:a16="http://schemas.microsoft.com/office/drawing/2014/main" val="1454007423"/>
                    </a:ext>
                  </a:extLst>
                </a:gridCol>
              </a:tblGrid>
              <a:tr h="644964">
                <a:tc rowSpan="2">
                  <a:txBody>
                    <a:bodyPr/>
                    <a:lstStyle/>
                    <a:p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Last Cycle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0647353"/>
                  </a:ext>
                </a:extLst>
              </a:tr>
              <a:tr h="1338820">
                <a:tc v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Jan</a:t>
                      </a:r>
                    </a:p>
                    <a:p>
                      <a:pPr algn="ctr"/>
                      <a:r>
                        <a:rPr lang="en-US" sz="2400" dirty="0"/>
                        <a:t>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Apr 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7903235"/>
                  </a:ext>
                </a:extLst>
              </a:tr>
              <a:tr h="506719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Overall Enrollment (Hips)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978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0918973"/>
                  </a:ext>
                </a:extLst>
              </a:tr>
              <a:tr h="48344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Overall Data Completion Rate 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82%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9720923"/>
                  </a:ext>
                </a:extLst>
              </a:tr>
              <a:tr h="506719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Unresponded Queries (#)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433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8124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6601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88" y="151636"/>
            <a:ext cx="10515600" cy="605836"/>
          </a:xfrm>
        </p:spPr>
        <p:txBody>
          <a:bodyPr/>
          <a:lstStyle/>
          <a:p>
            <a:r>
              <a:rPr lang="en-US" dirty="0"/>
              <a:t>Data Completion Rates –by site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679363"/>
              </p:ext>
            </p:extLst>
          </p:nvPr>
        </p:nvGraphicFramePr>
        <p:xfrm>
          <a:off x="216788" y="757471"/>
          <a:ext cx="3865355" cy="5218785"/>
        </p:xfrm>
        <a:graphic>
          <a:graphicData uri="http://schemas.openxmlformats.org/drawingml/2006/table">
            <a:tbl>
              <a:tblPr/>
              <a:tblGrid>
                <a:gridCol w="921923">
                  <a:extLst>
                    <a:ext uri="{9D8B030D-6E8A-4147-A177-3AD203B41FA5}">
                      <a16:colId xmlns:a16="http://schemas.microsoft.com/office/drawing/2014/main" val="1934454953"/>
                    </a:ext>
                  </a:extLst>
                </a:gridCol>
                <a:gridCol w="1402091">
                  <a:extLst>
                    <a:ext uri="{9D8B030D-6E8A-4147-A177-3AD203B41FA5}">
                      <a16:colId xmlns:a16="http://schemas.microsoft.com/office/drawing/2014/main" val="2778965614"/>
                    </a:ext>
                  </a:extLst>
                </a:gridCol>
                <a:gridCol w="1541341">
                  <a:extLst>
                    <a:ext uri="{9D8B030D-6E8A-4147-A177-3AD203B41FA5}">
                      <a16:colId xmlns:a16="http://schemas.microsoft.com/office/drawing/2014/main" val="1033810840"/>
                    </a:ext>
                  </a:extLst>
                </a:gridCol>
              </a:tblGrid>
              <a:tr h="3479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Jan 2024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April 2024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365530"/>
                  </a:ext>
                </a:extLst>
              </a:tr>
              <a:tr h="3479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28039"/>
                  </a:ext>
                </a:extLst>
              </a:tr>
              <a:tr h="3479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BCCH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3092"/>
                  </a:ext>
                </a:extLst>
              </a:tr>
              <a:tr h="3479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327837"/>
                  </a:ext>
                </a:extLst>
              </a:tr>
              <a:tr h="3479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CCHM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94%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983118"/>
                  </a:ext>
                </a:extLst>
              </a:tr>
              <a:tr h="3479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CCMC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856209"/>
                  </a:ext>
                </a:extLst>
              </a:tr>
              <a:tr h="3479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CCOM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29870"/>
                  </a:ext>
                </a:extLst>
              </a:tr>
              <a:tr h="3479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59847"/>
                  </a:ext>
                </a:extLst>
              </a:tr>
              <a:tr h="3479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94%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431505"/>
                  </a:ext>
                </a:extLst>
              </a:tr>
              <a:tr h="3479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CHHB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411864"/>
                  </a:ext>
                </a:extLst>
              </a:tr>
              <a:tr h="3479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CHLA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317950"/>
                  </a:ext>
                </a:extLst>
              </a:tr>
              <a:tr h="3479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827588"/>
                  </a:ext>
                </a:extLst>
              </a:tr>
              <a:tr h="3479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010288"/>
                  </a:ext>
                </a:extLst>
              </a:tr>
              <a:tr h="3479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CHUV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141144"/>
                  </a:ext>
                </a:extLst>
              </a:tr>
              <a:tr h="3479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CNMC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638399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917797"/>
              </p:ext>
            </p:extLst>
          </p:nvPr>
        </p:nvGraphicFramePr>
        <p:xfrm>
          <a:off x="4310743" y="757465"/>
          <a:ext cx="3690257" cy="5218785"/>
        </p:xfrm>
        <a:graphic>
          <a:graphicData uri="http://schemas.openxmlformats.org/drawingml/2006/table">
            <a:tbl>
              <a:tblPr/>
              <a:tblGrid>
                <a:gridCol w="880161">
                  <a:extLst>
                    <a:ext uri="{9D8B030D-6E8A-4147-A177-3AD203B41FA5}">
                      <a16:colId xmlns:a16="http://schemas.microsoft.com/office/drawing/2014/main" val="3055377901"/>
                    </a:ext>
                  </a:extLst>
                </a:gridCol>
                <a:gridCol w="1338577">
                  <a:extLst>
                    <a:ext uri="{9D8B030D-6E8A-4147-A177-3AD203B41FA5}">
                      <a16:colId xmlns:a16="http://schemas.microsoft.com/office/drawing/2014/main" val="1517454919"/>
                    </a:ext>
                  </a:extLst>
                </a:gridCol>
                <a:gridCol w="1471519">
                  <a:extLst>
                    <a:ext uri="{9D8B030D-6E8A-4147-A177-3AD203B41FA5}">
                      <a16:colId xmlns:a16="http://schemas.microsoft.com/office/drawing/2014/main" val="342197393"/>
                    </a:ext>
                  </a:extLst>
                </a:gridCol>
              </a:tblGrid>
              <a:tr h="3479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Jan 2024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April 2024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452046"/>
                  </a:ext>
                </a:extLst>
              </a:tr>
              <a:tr h="3479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DPHC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03267"/>
                  </a:ext>
                </a:extLst>
              </a:tr>
              <a:tr h="3479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GCSH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840168"/>
                  </a:ext>
                </a:extLst>
              </a:tr>
              <a:tr h="3479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HAMB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472938"/>
                  </a:ext>
                </a:extLst>
              </a:tr>
              <a:tr h="3479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HUNJ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723431"/>
                  </a:ext>
                </a:extLst>
              </a:tr>
              <a:tr h="3479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JHMD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9826"/>
                  </a:ext>
                </a:extLst>
              </a:tr>
              <a:tr h="3479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KMCH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324271"/>
                  </a:ext>
                </a:extLst>
              </a:tr>
              <a:tr h="3479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KPLA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94%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71095"/>
                  </a:ext>
                </a:extLst>
              </a:tr>
              <a:tr h="3479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LCCH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8867"/>
                  </a:ext>
                </a:extLst>
              </a:tr>
              <a:tr h="3479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MFNY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800089"/>
                  </a:ext>
                </a:extLst>
              </a:tr>
              <a:tr h="3479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NWCH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499047"/>
                  </a:ext>
                </a:extLst>
              </a:tr>
              <a:tr h="3479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OAPH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772471"/>
                  </a:ext>
                </a:extLst>
              </a:tr>
              <a:tr h="3479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OCRI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392690"/>
                  </a:ext>
                </a:extLst>
              </a:tr>
              <a:tr h="3479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OHSU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414480"/>
                  </a:ext>
                </a:extLst>
              </a:tr>
              <a:tr h="3479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OUHS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824904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450539"/>
              </p:ext>
            </p:extLst>
          </p:nvPr>
        </p:nvGraphicFramePr>
        <p:xfrm>
          <a:off x="8229601" y="762008"/>
          <a:ext cx="3673927" cy="5214240"/>
        </p:xfrm>
        <a:graphic>
          <a:graphicData uri="http://schemas.openxmlformats.org/drawingml/2006/table">
            <a:tbl>
              <a:tblPr/>
              <a:tblGrid>
                <a:gridCol w="876266">
                  <a:extLst>
                    <a:ext uri="{9D8B030D-6E8A-4147-A177-3AD203B41FA5}">
                      <a16:colId xmlns:a16="http://schemas.microsoft.com/office/drawing/2014/main" val="3190225099"/>
                    </a:ext>
                  </a:extLst>
                </a:gridCol>
                <a:gridCol w="1332654">
                  <a:extLst>
                    <a:ext uri="{9D8B030D-6E8A-4147-A177-3AD203B41FA5}">
                      <a16:colId xmlns:a16="http://schemas.microsoft.com/office/drawing/2014/main" val="3406325653"/>
                    </a:ext>
                  </a:extLst>
                </a:gridCol>
                <a:gridCol w="1465007">
                  <a:extLst>
                    <a:ext uri="{9D8B030D-6E8A-4147-A177-3AD203B41FA5}">
                      <a16:colId xmlns:a16="http://schemas.microsoft.com/office/drawing/2014/main" val="1631249826"/>
                    </a:ext>
                  </a:extLst>
                </a:gridCol>
              </a:tblGrid>
              <a:tr h="34761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Jan 2024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April 2024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055476"/>
                  </a:ext>
                </a:extLst>
              </a:tr>
              <a:tr h="34761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RCHC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125817"/>
                  </a:ext>
                </a:extLst>
              </a:tr>
              <a:tr h="34761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SECH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812394"/>
                  </a:ext>
                </a:extLst>
              </a:tr>
              <a:tr h="34761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SHNC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191985"/>
                  </a:ext>
                </a:extLst>
              </a:tr>
              <a:tr h="34761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SJCH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919460"/>
                  </a:ext>
                </a:extLst>
              </a:tr>
              <a:tr h="34761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SNCH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114990"/>
                  </a:ext>
                </a:extLst>
              </a:tr>
              <a:tr h="34761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SPSM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077464"/>
                  </a:ext>
                </a:extLst>
              </a:tr>
              <a:tr h="34761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TJPO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812027"/>
                  </a:ext>
                </a:extLst>
              </a:tr>
              <a:tr h="34761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TSCH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7674"/>
                  </a:ext>
                </a:extLst>
              </a:tr>
              <a:tr h="34761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TSRH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739460"/>
                  </a:ext>
                </a:extLst>
              </a:tr>
              <a:tr h="34761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TXCH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920667"/>
                  </a:ext>
                </a:extLst>
              </a:tr>
              <a:tr h="34761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UCSF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769287"/>
                  </a:ext>
                </a:extLst>
              </a:tr>
              <a:tr h="34761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UUUS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612285"/>
                  </a:ext>
                </a:extLst>
              </a:tr>
              <a:tr h="34761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WCHN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352521"/>
                  </a:ext>
                </a:extLst>
              </a:tr>
              <a:tr h="347616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517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994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388" y="4076149"/>
            <a:ext cx="1539224" cy="5659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8" y="3655642"/>
            <a:ext cx="12188952" cy="45720"/>
          </a:xfrm>
          <a:prstGeom prst="rect">
            <a:avLst/>
          </a:prstGeom>
          <a:gradFill flip="none" rotWithShape="1">
            <a:gsLst>
              <a:gs pos="50000">
                <a:srgbClr val="19A157">
                  <a:shade val="67500"/>
                  <a:satMod val="115000"/>
                </a:srgbClr>
              </a:gs>
              <a:gs pos="0">
                <a:srgbClr val="0D9D4F">
                  <a:alpha val="0"/>
                </a:srgbClr>
              </a:gs>
              <a:gs pos="100000">
                <a:srgbClr val="19A157">
                  <a:shade val="100000"/>
                  <a:satMod val="115000"/>
                  <a:alpha val="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838200" y="2696066"/>
            <a:ext cx="10515600" cy="909395"/>
          </a:xfrm>
          <a:prstGeom prst="rect">
            <a:avLst/>
          </a:prstGeom>
        </p:spPr>
        <p:txBody>
          <a:bodyPr anchor="b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7493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0" i="1">
                <a:latin typeface="Garamond" charset="0"/>
                <a:ea typeface="Garamond" charset="0"/>
                <a:cs typeface="Garamond" charset="0"/>
              </a:rPr>
              <a:t>Thank You!</a:t>
            </a:r>
            <a:endParaRPr lang="en-US" sz="8000" b="0" i="1" dirty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612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2581"/>
            <a:ext cx="10515600" cy="1086603"/>
          </a:xfrm>
        </p:spPr>
        <p:txBody>
          <a:bodyPr>
            <a:normAutofit/>
          </a:bodyPr>
          <a:lstStyle/>
          <a:p>
            <a:r>
              <a:rPr lang="en-US" dirty="0"/>
              <a:t>Total Hips Enrolled by site, Jan 2024 (N=890)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06186BE5-34F3-D549-9919-BD87DF955D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06304" y="1289184"/>
            <a:ext cx="6579392" cy="481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3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Prospectively Enrolling Studies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964DBB5-553C-5741-861C-251240DA77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355257" y="1451728"/>
            <a:ext cx="7481485" cy="457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68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Enrollment Trajectory &lt;6 Registry, Jan 2024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5103779"/>
              </p:ext>
            </p:extLst>
          </p:nvPr>
        </p:nvGraphicFramePr>
        <p:xfrm>
          <a:off x="1453243" y="1451728"/>
          <a:ext cx="9666514" cy="4491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5592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Enrollment Trajectory 6-8 Cohorts, Jan 2024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465032"/>
              </p:ext>
            </p:extLst>
          </p:nvPr>
        </p:nvGraphicFramePr>
        <p:xfrm>
          <a:off x="669471" y="1719262"/>
          <a:ext cx="11119758" cy="4093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4296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Enrollment Trajectory 8-11 Cohorts, Jan 2024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5701549"/>
              </p:ext>
            </p:extLst>
          </p:nvPr>
        </p:nvGraphicFramePr>
        <p:xfrm>
          <a:off x="838199" y="1451728"/>
          <a:ext cx="11179629" cy="4508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0701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69600" cy="1086603"/>
          </a:xfrm>
        </p:spPr>
        <p:txBody>
          <a:bodyPr>
            <a:normAutofit fontScale="90000"/>
          </a:bodyPr>
          <a:lstStyle/>
          <a:p>
            <a:r>
              <a:rPr lang="en-US" dirty="0"/>
              <a:t>Enrollment Trajectory Late Stage Cohorts, Jan 2024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4005075"/>
              </p:ext>
            </p:extLst>
          </p:nvPr>
        </p:nvGraphicFramePr>
        <p:xfrm>
          <a:off x="293915" y="1451728"/>
          <a:ext cx="11625942" cy="4524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26662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Enrollment Trajectory &gt;11 Registry, Jan 2024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5712792"/>
              </p:ext>
            </p:extLst>
          </p:nvPr>
        </p:nvGraphicFramePr>
        <p:xfrm>
          <a:off x="1583872" y="1451729"/>
          <a:ext cx="8866414" cy="4687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7640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10905</TotalTime>
  <Words>1019</Words>
  <Application>Microsoft Macintosh PowerPoint</Application>
  <PresentationFormat>Widescreen</PresentationFormat>
  <Paragraphs>270</Paragraphs>
  <Slides>25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Aharoni</vt:lpstr>
      <vt:lpstr>Arial</vt:lpstr>
      <vt:lpstr>Calibri</vt:lpstr>
      <vt:lpstr>Calibri Light</vt:lpstr>
      <vt:lpstr>Cambria</vt:lpstr>
      <vt:lpstr>Garamond</vt:lpstr>
      <vt:lpstr>Office Theme</vt:lpstr>
      <vt:lpstr>Enrollment, Data Completion &amp; Retention</vt:lpstr>
      <vt:lpstr>Enrollment</vt:lpstr>
      <vt:lpstr>Total Hips Enrolled by site, Jan 2024 (N=890)</vt:lpstr>
      <vt:lpstr>Prospectively Enrolling Studies</vt:lpstr>
      <vt:lpstr>Enrollment Trajectory &lt;6 Registry, Jan 2024</vt:lpstr>
      <vt:lpstr>Enrollment Trajectory 6-8 Cohorts, Jan 2024</vt:lpstr>
      <vt:lpstr>Enrollment Trajectory 8-11 Cohorts, Jan 2024</vt:lpstr>
      <vt:lpstr>Enrollment Trajectory Late Stage Cohorts, Jan 2024</vt:lpstr>
      <vt:lpstr>Enrollment Trajectory &gt;11 Registry, Jan 2024</vt:lpstr>
      <vt:lpstr>Enrollment Late stage</vt:lpstr>
      <vt:lpstr>2 yr Retention</vt:lpstr>
      <vt:lpstr>5 yr Retention</vt:lpstr>
      <vt:lpstr>Site Retention data (2 year)</vt:lpstr>
      <vt:lpstr>PowerPoint Presentation</vt:lpstr>
      <vt:lpstr>Retention Data for Key Studies</vt:lpstr>
      <vt:lpstr>Retention Data for Key Studies</vt:lpstr>
      <vt:lpstr>Power analysis vs. FU Data</vt:lpstr>
      <vt:lpstr>Retention, Retention, Retention</vt:lpstr>
      <vt:lpstr>5-Year Visit Auto-Reminders</vt:lpstr>
      <vt:lpstr>PowerPoint Presentation</vt:lpstr>
      <vt:lpstr>Data Completion Reports</vt:lpstr>
      <vt:lpstr>PowerPoint Presentation</vt:lpstr>
      <vt:lpstr>Data Completion Report Metrics</vt:lpstr>
      <vt:lpstr>Data Completion Rates –by site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Hyde</dc:creator>
  <cp:lastModifiedBy>Wudbhav Sankar</cp:lastModifiedBy>
  <cp:revision>61</cp:revision>
  <dcterms:created xsi:type="dcterms:W3CDTF">2018-08-06T15:23:51Z</dcterms:created>
  <dcterms:modified xsi:type="dcterms:W3CDTF">2024-04-17T01:27:20Z</dcterms:modified>
</cp:coreProperties>
</file>