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77" r:id="rId2"/>
    <p:sldId id="259" r:id="rId3"/>
    <p:sldId id="279" r:id="rId4"/>
    <p:sldId id="280" r:id="rId5"/>
    <p:sldId id="281" r:id="rId6"/>
    <p:sldId id="282" r:id="rId7"/>
    <p:sldId id="28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7493C"/>
    <a:srgbClr val="19A1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4" autoAdjust="0"/>
    <p:restoredTop sz="91636" autoAdjust="0"/>
  </p:normalViewPr>
  <p:slideViewPr>
    <p:cSldViewPr snapToGrid="0" snapToObjects="1" showGuides="1">
      <p:cViewPr varScale="1">
        <p:scale>
          <a:sx n="66" d="100"/>
          <a:sy n="66" d="100"/>
        </p:scale>
        <p:origin x="858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EF6D47-B267-B847-97A6-6FCA6DB1E9BD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1C196B-7197-4D41-8592-1B237BA721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287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N" baseline="0" dirty="0"/>
              <a:t>. </a:t>
            </a:r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2434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Necessary to retain patient at 2 year and upload in database </a:t>
            </a:r>
            <a:endParaRPr lang="en-IN" dirty="0"/>
          </a:p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1C196B-7197-4D41-8592-1B237BA7214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2880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0786" y="312291"/>
            <a:ext cx="3410428" cy="1575206"/>
          </a:xfrm>
          <a:prstGeom prst="rect">
            <a:avLst/>
          </a:prstGeom>
        </p:spPr>
      </p:pic>
      <p:sp>
        <p:nvSpPr>
          <p:cNvPr id="8" name="Rectangle 7"/>
          <p:cNvSpPr/>
          <p:nvPr userDrawn="1"/>
        </p:nvSpPr>
        <p:spPr>
          <a:xfrm>
            <a:off x="0" y="2260299"/>
            <a:ext cx="12181378" cy="4597701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2196291"/>
            <a:ext cx="12188952" cy="64008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78640" y="2772076"/>
            <a:ext cx="10424098" cy="1971862"/>
          </a:xfrm>
        </p:spPr>
        <p:txBody>
          <a:bodyPr anchor="ctr" anchorCtr="0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3951" y="4931447"/>
            <a:ext cx="10424098" cy="1310926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18117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4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318117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7688" y="223722"/>
            <a:ext cx="10515600" cy="605836"/>
          </a:xfrm>
        </p:spPr>
        <p:txBody>
          <a:bodyPr>
            <a:no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40301" y="775250"/>
            <a:ext cx="8815264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40301" y="3654975"/>
            <a:ext cx="8815264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808702" y="6356350"/>
            <a:ext cx="2029768" cy="365125"/>
          </a:xfrm>
        </p:spPr>
        <p:txBody>
          <a:bodyPr/>
          <a:lstStyle/>
          <a:p>
            <a:fld id="{3F358C3A-73D8-AB47-B261-9092F8039B6E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-1" y="0"/>
            <a:ext cx="1683102" cy="6858000"/>
          </a:xfrm>
          <a:prstGeom prst="rect">
            <a:avLst/>
          </a:prstGeom>
          <a:solidFill>
            <a:srgbClr val="07493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2428" y="6197740"/>
            <a:ext cx="1633013" cy="601960"/>
          </a:xfrm>
          <a:prstGeom prst="rect">
            <a:avLst/>
          </a:prstGeom>
        </p:spPr>
      </p:pic>
      <p:sp>
        <p:nvSpPr>
          <p:cNvPr id="11" name="Rectangle 10"/>
          <p:cNvSpPr/>
          <p:nvPr userDrawn="1"/>
        </p:nvSpPr>
        <p:spPr>
          <a:xfrm rot="5400000">
            <a:off x="-1701966" y="3392423"/>
            <a:ext cx="6858000" cy="73152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0369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0" y="6311900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86257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6311900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7493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07493C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Rectangle 12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4559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311900"/>
            <a:ext cx="12181378" cy="546099"/>
          </a:xfrm>
          <a:prstGeom prst="rect">
            <a:avLst/>
          </a:prstGeom>
          <a:solidFill>
            <a:srgbClr val="07493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4326" y="6356350"/>
            <a:ext cx="1067538" cy="393515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t>4/19/2024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266867"/>
            <a:ext cx="12188952" cy="45720"/>
          </a:xfrm>
          <a:prstGeom prst="rect">
            <a:avLst/>
          </a:prstGeom>
          <a:gradFill flip="none" rotWithShape="1">
            <a:gsLst>
              <a:gs pos="50000">
                <a:srgbClr val="19A157">
                  <a:shade val="67500"/>
                  <a:satMod val="115000"/>
                </a:srgbClr>
              </a:gs>
              <a:gs pos="0">
                <a:srgbClr val="0D9D4F">
                  <a:alpha val="0"/>
                </a:srgbClr>
              </a:gs>
              <a:gs pos="100000">
                <a:srgbClr val="19A157">
                  <a:shade val="100000"/>
                  <a:satMod val="115000"/>
                  <a:alpha val="0"/>
                </a:srgbClr>
              </a:gs>
            </a:gsLst>
            <a:lin ang="10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678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58C3A-73D8-AB47-B261-9092F8039B6E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BE780B4-A85A-284D-AC91-CB8369A5D55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660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621410"/>
            <a:ext cx="10515600" cy="45555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3F358C3A-73D8-AB47-B261-9092F8039B6E}" type="datetimeFigureOut">
              <a:rPr lang="en-US" smtClean="0"/>
              <a:pPr/>
              <a:t>4/19/2024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2BE780B4-A85A-284D-AC91-CB8369A5D55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9883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50" r:id="rId2"/>
    <p:sldLayoutId id="2147483670" r:id="rId3"/>
    <p:sldLayoutId id="2147483651" r:id="rId4"/>
    <p:sldLayoutId id="2147483652" r:id="rId5"/>
    <p:sldLayoutId id="2147483653" r:id="rId6"/>
    <p:sldLayoutId id="2147483654" r:id="rId7"/>
    <p:sldLayoutId id="2147483656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7493C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19A157"/>
        </a:buClr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9A157"/>
        </a:buClr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9A157"/>
        </a:buClr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9A157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19A157"/>
        </a:buClr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Deformity Index update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Dr. Hitesh Shah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9391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Deformity index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Interim radiological outcome for IPSG database.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1668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Eligible patients for DI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a.	Unilaterally affected</a:t>
            </a:r>
          </a:p>
          <a:p>
            <a:pPr marL="0" indent="0">
              <a:buNone/>
            </a:pPr>
            <a:r>
              <a:rPr lang="en-US" dirty="0"/>
              <a:t>b.	At least 2-year follow up (with AP)</a:t>
            </a:r>
          </a:p>
          <a:p>
            <a:pPr marL="0" indent="0">
              <a:buNone/>
            </a:pPr>
            <a:r>
              <a:rPr lang="en-US" dirty="0"/>
              <a:t>c.	Key cohort requiring MRI</a:t>
            </a:r>
          </a:p>
          <a:p>
            <a:pPr marL="0" indent="0">
              <a:buNone/>
            </a:pPr>
            <a:r>
              <a:rPr lang="en-US" dirty="0"/>
              <a:t>d.	Early stage at time of enrollment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Exclude</a:t>
            </a:r>
          </a:p>
          <a:p>
            <a:r>
              <a:rPr lang="en-US" dirty="0"/>
              <a:t>Bilateral cases</a:t>
            </a:r>
          </a:p>
          <a:p>
            <a:r>
              <a:rPr lang="en-US" dirty="0"/>
              <a:t>Skeletal dysplasia</a:t>
            </a:r>
          </a:p>
          <a:p>
            <a:r>
              <a:rPr lang="en-US" dirty="0"/>
              <a:t>Opposite hip radiograph missing</a:t>
            </a:r>
          </a:p>
          <a:p>
            <a:endParaRPr lang="en-US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8229978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Assign all  x rays to </a:t>
            </a:r>
            <a:r>
              <a:rPr lang="en-US"/>
              <a:t>TWO raters</a:t>
            </a:r>
            <a:endParaRPr lang="en-US" dirty="0"/>
          </a:p>
          <a:p>
            <a:r>
              <a:rPr lang="en-US" dirty="0"/>
              <a:t>Adobe illustrator software</a:t>
            </a:r>
          </a:p>
          <a:p>
            <a:r>
              <a:rPr lang="en-US" dirty="0"/>
              <a:t>w, h, and d in the data base for each measurer</a:t>
            </a:r>
          </a:p>
          <a:p>
            <a:r>
              <a:rPr lang="en-US" dirty="0"/>
              <a:t>Calculation of DI</a:t>
            </a:r>
          </a:p>
          <a:p>
            <a:r>
              <a:rPr lang="en-US" dirty="0"/>
              <a:t>ICC &gt;0.80</a:t>
            </a:r>
          </a:p>
          <a:p>
            <a:r>
              <a:rPr lang="en-US" dirty="0"/>
              <a:t>Take the average of two raters.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sz="2200" dirty="0"/>
              <a:t>Shah H, Singh KA, </a:t>
            </a:r>
            <a:r>
              <a:rPr lang="en-US" sz="2200" dirty="0" err="1"/>
              <a:t>Swarup</a:t>
            </a:r>
            <a:r>
              <a:rPr lang="en-US" sz="2200" dirty="0"/>
              <a:t> I, Morris W, Kim HKW, Joseph B. Does the Deformity Index Reliably Predict the Shape of the Femoral Head at Healing of Legg-</a:t>
            </a:r>
            <a:r>
              <a:rPr lang="en-US" sz="2200" dirty="0" err="1"/>
              <a:t>Calvé</a:t>
            </a:r>
            <a:r>
              <a:rPr lang="en-US" sz="2200" dirty="0"/>
              <a:t>-Perthes Disease? J </a:t>
            </a:r>
            <a:r>
              <a:rPr lang="en-US" sz="2200" dirty="0" err="1"/>
              <a:t>Pediatr</a:t>
            </a:r>
            <a:r>
              <a:rPr lang="en-US" sz="2200" dirty="0"/>
              <a:t> </a:t>
            </a:r>
            <a:r>
              <a:rPr lang="en-US" sz="2200" dirty="0" err="1"/>
              <a:t>Orthop</a:t>
            </a:r>
            <a:r>
              <a:rPr lang="en-US" sz="2200" dirty="0"/>
              <a:t>. 2022 Feb 1;42(2):e163-e167</a:t>
            </a:r>
            <a:r>
              <a:rPr lang="en-US" dirty="0"/>
              <a:t>. </a:t>
            </a:r>
            <a:endParaRPr lang="en-IN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59039" y="627653"/>
            <a:ext cx="3968832" cy="3921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798546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 of 2024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5 rounds of measurements</a:t>
            </a:r>
          </a:p>
          <a:p>
            <a:r>
              <a:rPr lang="en-US" dirty="0"/>
              <a:t>340 patients 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231475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Work to be done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Patients under 6 year- </a:t>
            </a:r>
            <a:r>
              <a:rPr lang="en-US"/>
              <a:t>120 patients </a:t>
            </a:r>
            <a:r>
              <a:rPr lang="en-US" dirty="0"/>
              <a:t>have finished 2 year f/up</a:t>
            </a:r>
          </a:p>
          <a:p>
            <a:r>
              <a:rPr lang="en-US" dirty="0"/>
              <a:t>All IPSG data at 2 year follow-up</a:t>
            </a:r>
          </a:p>
        </p:txBody>
      </p:sp>
    </p:spTree>
    <p:extLst>
      <p:ext uri="{BB962C8B-B14F-4D97-AF65-F5344CB8AC3E}">
        <p14:creationId xmlns:p14="http://schemas.microsoft.com/office/powerpoint/2010/main" val="5194336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Thanks </a:t>
            </a:r>
            <a:r>
              <a:rPr lang="en-US"/>
              <a:t>to the team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Kumar </a:t>
            </a:r>
            <a:r>
              <a:rPr lang="en-US" dirty="0" err="1"/>
              <a:t>Amerendra</a:t>
            </a:r>
            <a:r>
              <a:rPr lang="en-US" dirty="0"/>
              <a:t> Singh</a:t>
            </a:r>
          </a:p>
          <a:p>
            <a:r>
              <a:rPr lang="en-US" dirty="0"/>
              <a:t>Ben Martin</a:t>
            </a:r>
          </a:p>
          <a:p>
            <a:r>
              <a:rPr lang="en-US" dirty="0"/>
              <a:t>Juan Carlos Abril</a:t>
            </a:r>
          </a:p>
          <a:p>
            <a:r>
              <a:rPr lang="en-US" dirty="0"/>
              <a:t>Candelaria Mercado</a:t>
            </a:r>
          </a:p>
          <a:p>
            <a:pPr marL="0" indent="0">
              <a:buNone/>
            </a:pPr>
            <a:r>
              <a:rPr lang="en-US" dirty="0"/>
              <a:t> </a:t>
            </a:r>
          </a:p>
          <a:p>
            <a:r>
              <a:rPr lang="en-US" dirty="0"/>
              <a:t>All are welcome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56006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210</Words>
  <Application>Microsoft Office PowerPoint</Application>
  <PresentationFormat>Widescreen</PresentationFormat>
  <Paragraphs>42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Deformity Index update</vt:lpstr>
      <vt:lpstr>Deformity index </vt:lpstr>
      <vt:lpstr>Eligible patients for DI</vt:lpstr>
      <vt:lpstr>DI</vt:lpstr>
      <vt:lpstr>Summary of 2024</vt:lpstr>
      <vt:lpstr>Work to be done</vt:lpstr>
      <vt:lpstr>Thanks to the team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Hyde</dc:creator>
  <cp:lastModifiedBy>Candelaria Mercado</cp:lastModifiedBy>
  <cp:revision>51</cp:revision>
  <dcterms:created xsi:type="dcterms:W3CDTF">2018-08-06T15:23:51Z</dcterms:created>
  <dcterms:modified xsi:type="dcterms:W3CDTF">2024-04-19T15:41:50Z</dcterms:modified>
</cp:coreProperties>
</file>