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57" r:id="rId3"/>
    <p:sldId id="368" r:id="rId4"/>
    <p:sldId id="370" r:id="rId5"/>
    <p:sldId id="371" r:id="rId6"/>
    <p:sldId id="372" r:id="rId7"/>
    <p:sldId id="369" r:id="rId8"/>
    <p:sldId id="271" r:id="rId9"/>
    <p:sldId id="272" r:id="rId10"/>
    <p:sldId id="274" r:id="rId11"/>
    <p:sldId id="275" r:id="rId12"/>
    <p:sldId id="276" r:id="rId13"/>
    <p:sldId id="277" r:id="rId14"/>
    <p:sldId id="278" r:id="rId15"/>
    <p:sldId id="279" r:id="rId16"/>
    <p:sldId id="289" r:id="rId17"/>
    <p:sldId id="25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73" r:id="rId49"/>
    <p:sldId id="374" r:id="rId50"/>
    <p:sldId id="375" r:id="rId51"/>
    <p:sldId id="376" r:id="rId52"/>
    <p:sldId id="377" r:id="rId53"/>
    <p:sldId id="378" r:id="rId54"/>
    <p:sldId id="360" r:id="rId55"/>
    <p:sldId id="380" r:id="rId56"/>
    <p:sldId id="361" r:id="rId57"/>
    <p:sldId id="362" r:id="rId58"/>
    <p:sldId id="363" r:id="rId59"/>
    <p:sldId id="364" r:id="rId60"/>
    <p:sldId id="365" r:id="rId61"/>
    <p:sldId id="366" r:id="rId62"/>
    <p:sldId id="367" r:id="rId63"/>
    <p:sldId id="381" r:id="rId64"/>
    <p:sldId id="382" r:id="rId65"/>
    <p:sldId id="379" r:id="rId66"/>
    <p:sldId id="26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93C"/>
    <a:srgbClr val="19A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1"/>
    <p:restoredTop sz="71818" autoAdjust="0"/>
  </p:normalViewPr>
  <p:slideViewPr>
    <p:cSldViewPr snapToGrid="0" snapToObjects="1" showGuides="1">
      <p:cViewPr varScale="1">
        <p:scale>
          <a:sx n="53" d="100"/>
          <a:sy n="53" d="100"/>
        </p:scale>
        <p:origin x="149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F6D47-B267-B847-97A6-6FCA6DB1E9BD}"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C196B-7197-4D41-8592-1B237BA72145}" type="slidenum">
              <a:rPr lang="en-US" smtClean="0"/>
              <a:t>‹#›</a:t>
            </a:fld>
            <a:endParaRPr lang="en-US"/>
          </a:p>
        </p:txBody>
      </p:sp>
    </p:spTree>
    <p:extLst>
      <p:ext uri="{BB962C8B-B14F-4D97-AF65-F5344CB8AC3E}">
        <p14:creationId xmlns:p14="http://schemas.microsoft.com/office/powerpoint/2010/main" val="137202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DC85E-2465-4D22-8E5D-DA339E82AE6E}" type="slidenum">
              <a:rPr lang="en-US" smtClean="0"/>
              <a:pPr/>
              <a:t>15</a:t>
            </a:fld>
            <a:endParaRPr lang="en-US"/>
          </a:p>
        </p:txBody>
      </p:sp>
    </p:spTree>
    <p:extLst>
      <p:ext uri="{BB962C8B-B14F-4D97-AF65-F5344CB8AC3E}">
        <p14:creationId xmlns:p14="http://schemas.microsoft.com/office/powerpoint/2010/main" val="197040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41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588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42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126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reproducibility of measurement of SDS was excellent, reaffirming previous reports. In the present study, 4 of the 6 investigators were measuring SDS for the first time. The reproducibility of measurement of DI by the modified method described in this study was good despite the method being used for the first time by all 6 investigators. We believe that attention to details of matching the bony landmarks emphasized in the tutorials</a:t>
            </a:r>
            <a:endParaRPr lang="en-IN" dirty="0"/>
          </a:p>
        </p:txBody>
      </p:sp>
      <p:sp>
        <p:nvSpPr>
          <p:cNvPr id="4" name="Slide Number Placeholder 3"/>
          <p:cNvSpPr>
            <a:spLocks noGrp="1"/>
          </p:cNvSpPr>
          <p:nvPr>
            <p:ph type="sldNum" sz="quarter" idx="10"/>
          </p:nvPr>
        </p:nvSpPr>
        <p:spPr/>
        <p:txBody>
          <a:bodyPr/>
          <a:lstStyle/>
          <a:p>
            <a:fld id="{171C196B-7197-4D41-8592-1B237BA72145}" type="slidenum">
              <a:rPr lang="en-US" smtClean="0"/>
              <a:t>55</a:t>
            </a:fld>
            <a:endParaRPr lang="en-US"/>
          </a:p>
        </p:txBody>
      </p:sp>
    </p:spTree>
    <p:extLst>
      <p:ext uri="{BB962C8B-B14F-4D97-AF65-F5344CB8AC3E}">
        <p14:creationId xmlns:p14="http://schemas.microsoft.com/office/powerpoint/2010/main" val="66101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perfectly spherical femoral head should have an SDS value of 0. In reality, however, the normal femoral head is often not perfectly spherical. The SDS value of normal hips is frequently in the order of 4 or 5, but is invariably below 10. On the basis of this observation it was suggested that a femoral head in healed LCPD may be regarded as “spherical” if the SDS value is &lt;10. This appears to be an acceptable criterion as in the present study 19 of 20 hips with SDS values &lt;10 were classified as spherical on visual assessment.</a:t>
            </a:r>
          </a:p>
          <a:p>
            <a:r>
              <a:rPr lang="en-US" dirty="0" smtClean="0"/>
              <a:t>In this study, a subset of 8 femoral heads had SDS values between 10 and 12 and 6 of them appeared spherical  on visual assessment. This raises the question whether</a:t>
            </a:r>
          </a:p>
          <a:p>
            <a:r>
              <a:rPr lang="en-US" dirty="0" smtClean="0"/>
              <a:t>femoral heads with SDS values under 12 should also be regarded as “spherical” as it may fall within the limits of measurement error. However, for the time being, we</a:t>
            </a:r>
          </a:p>
          <a:p>
            <a:r>
              <a:rPr lang="en-US" dirty="0" smtClean="0"/>
              <a:t>suggest retaining the original threshold for sphericity at SDS 10 and regard femoral heads with SDS 10 to 12 as “nearly spherical” until data from further studies are</a:t>
            </a:r>
          </a:p>
          <a:p>
            <a:r>
              <a:rPr lang="en-US" dirty="0" smtClean="0"/>
              <a:t>available. Ideally, long-term follow-up of patients into adulthood are needed to determine the comparative frequencies of degenerative arthritis among patients with spherical and nearly spherical femoral heads before increasing the threshold value for sphericity to 12.</a:t>
            </a:r>
            <a:endParaRPr lang="en-IN" dirty="0"/>
          </a:p>
        </p:txBody>
      </p:sp>
      <p:sp>
        <p:nvSpPr>
          <p:cNvPr id="4" name="Slide Number Placeholder 3"/>
          <p:cNvSpPr>
            <a:spLocks noGrp="1"/>
          </p:cNvSpPr>
          <p:nvPr>
            <p:ph type="sldNum" sz="quarter" idx="10"/>
          </p:nvPr>
        </p:nvSpPr>
        <p:spPr/>
        <p:txBody>
          <a:bodyPr/>
          <a:lstStyle/>
          <a:p>
            <a:fld id="{171C196B-7197-4D41-8592-1B237BA72145}" type="slidenum">
              <a:rPr lang="en-US" smtClean="0"/>
              <a:t>63</a:t>
            </a:fld>
            <a:endParaRPr lang="en-US"/>
          </a:p>
        </p:txBody>
      </p:sp>
    </p:spTree>
    <p:extLst>
      <p:ext uri="{BB962C8B-B14F-4D97-AF65-F5344CB8AC3E}">
        <p14:creationId xmlns:p14="http://schemas.microsoft.com/office/powerpoint/2010/main" val="152771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predictive value of DI &lt; 0.3 to identify spherical hips at healing with SDS &lt;10 was only 53%. However, if the nearly spherical hips with SDS 10 to 12 are also included, the predictive value improves to 78%. Investigators who plan to use DI as an outcome measure to evaluate treatment of LCPD should be aware of these limits of its predictive value. We believe that it would be more appropriate to wait for 2 years more and measure the final shape of the healed femoral head with a more reproducible continuous measure like the SDS.</a:t>
            </a:r>
            <a:endParaRPr lang="en-IN" dirty="0"/>
          </a:p>
        </p:txBody>
      </p:sp>
      <p:sp>
        <p:nvSpPr>
          <p:cNvPr id="4" name="Slide Number Placeholder 3"/>
          <p:cNvSpPr>
            <a:spLocks noGrp="1"/>
          </p:cNvSpPr>
          <p:nvPr>
            <p:ph type="sldNum" sz="quarter" idx="10"/>
          </p:nvPr>
        </p:nvSpPr>
        <p:spPr/>
        <p:txBody>
          <a:bodyPr/>
          <a:lstStyle/>
          <a:p>
            <a:fld id="{171C196B-7197-4D41-8592-1B237BA72145}" type="slidenum">
              <a:rPr lang="en-US" smtClean="0"/>
              <a:t>64</a:t>
            </a:fld>
            <a:endParaRPr lang="en-US"/>
          </a:p>
        </p:txBody>
      </p:sp>
    </p:spTree>
    <p:extLst>
      <p:ext uri="{BB962C8B-B14F-4D97-AF65-F5344CB8AC3E}">
        <p14:creationId xmlns:p14="http://schemas.microsoft.com/office/powerpoint/2010/main" val="318655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19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602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20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125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21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509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DC85E-2465-4D22-8E5D-DA339E82AE6E}" type="slidenum">
              <a:rPr lang="en-US" smtClean="0"/>
              <a:pPr/>
              <a:t>33</a:t>
            </a:fld>
            <a:endParaRPr lang="en-US"/>
          </a:p>
        </p:txBody>
      </p:sp>
    </p:spTree>
    <p:extLst>
      <p:ext uri="{BB962C8B-B14F-4D97-AF65-F5344CB8AC3E}">
        <p14:creationId xmlns:p14="http://schemas.microsoft.com/office/powerpoint/2010/main" val="394183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DDC85E-2465-4D22-8E5D-DA339E82AE6E}" type="slidenum">
              <a:rPr lang="en-US" smtClean="0"/>
              <a:pPr/>
              <a:t>35</a:t>
            </a:fld>
            <a:endParaRPr lang="en-US"/>
          </a:p>
        </p:txBody>
      </p:sp>
    </p:spTree>
    <p:extLst>
      <p:ext uri="{BB962C8B-B14F-4D97-AF65-F5344CB8AC3E}">
        <p14:creationId xmlns:p14="http://schemas.microsoft.com/office/powerpoint/2010/main" val="31368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38</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52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39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48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6FEE1-58FD-4C99-8742-21CE0F58789A}" type="slidenum">
              <a:rPr lang="en-US"/>
              <a:pPr/>
              <a:t>40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810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0786" y="312291"/>
            <a:ext cx="3410428" cy="1575206"/>
          </a:xfrm>
          <a:prstGeom prst="rect">
            <a:avLst/>
          </a:prstGeom>
        </p:spPr>
      </p:pic>
      <p:sp>
        <p:nvSpPr>
          <p:cNvPr id="8" name="Rectangle 7"/>
          <p:cNvSpPr/>
          <p:nvPr userDrawn="1"/>
        </p:nvSpPr>
        <p:spPr>
          <a:xfrm>
            <a:off x="0" y="2260299"/>
            <a:ext cx="12181378" cy="4597701"/>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0" y="2196291"/>
            <a:ext cx="12188952" cy="64008"/>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78640" y="2772076"/>
            <a:ext cx="10424098" cy="1971862"/>
          </a:xfrm>
        </p:spPr>
        <p:txBody>
          <a:bodyPr anchor="ctr" anchorCtr="0"/>
          <a:lstStyle>
            <a:lvl1pPr algn="ctr">
              <a:defRPr sz="60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83951" y="4931447"/>
            <a:ext cx="10424098" cy="13109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18117"/>
            <a:ext cx="12181378" cy="546099"/>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326" y="6356350"/>
            <a:ext cx="1067538" cy="393515"/>
          </a:xfrm>
          <a:prstGeom prst="rect">
            <a:avLst/>
          </a:prstGeom>
        </p:spPr>
      </p:pic>
      <p:sp>
        <p:nvSpPr>
          <p:cNvPr id="9" name="Rectangle 8"/>
          <p:cNvSpPr/>
          <p:nvPr userDrawn="1"/>
        </p:nvSpPr>
        <p:spPr>
          <a:xfrm>
            <a:off x="0" y="6266867"/>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58C3A-73D8-AB47-B261-9092F8039B6E}" type="datetimeFigureOut">
              <a:rPr lang="en-US" smtClean="0"/>
              <a:t>1/26/2022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BE780B4-A85A-284D-AC91-CB8369A5D559}" type="slidenum">
              <a:rPr lang="en-US" smtClean="0"/>
              <a:t>‹#›</a:t>
            </a:fld>
            <a:endParaRPr lang="en-US"/>
          </a:p>
        </p:txBody>
      </p:sp>
    </p:spTree>
    <p:extLst>
      <p:ext uri="{BB962C8B-B14F-4D97-AF65-F5344CB8AC3E}">
        <p14:creationId xmlns:p14="http://schemas.microsoft.com/office/powerpoint/2010/main" val="1270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6318117"/>
            <a:ext cx="12181378" cy="546099"/>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326" y="6356350"/>
            <a:ext cx="1067538" cy="393515"/>
          </a:xfrm>
          <a:prstGeom prst="rect">
            <a:avLst/>
          </a:prstGeom>
        </p:spPr>
      </p:pic>
      <p:sp>
        <p:nvSpPr>
          <p:cNvPr id="9" name="Rectangle 8"/>
          <p:cNvSpPr/>
          <p:nvPr userDrawn="1"/>
        </p:nvSpPr>
        <p:spPr>
          <a:xfrm>
            <a:off x="0" y="6266867"/>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7688" y="223722"/>
            <a:ext cx="10515600" cy="605836"/>
          </a:xfrm>
        </p:spPr>
        <p:txBody>
          <a:bodyPr>
            <a:noAutofit/>
          </a:bodyPr>
          <a:lstStyle>
            <a:lvl1pPr>
              <a:defRPr sz="32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3F358C3A-73D8-AB47-B261-9092F8039B6E}" type="datetimeFigureOut">
              <a:rPr lang="en-US" smtClean="0"/>
              <a:t>1/26/2022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BE780B4-A85A-284D-AC91-CB8369A5D5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0301" y="775250"/>
            <a:ext cx="8815264"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140301" y="3654975"/>
            <a:ext cx="881526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08702" y="6356350"/>
            <a:ext cx="2029768" cy="365125"/>
          </a:xfrm>
        </p:spPr>
        <p:txBody>
          <a:bodyPr/>
          <a:lstStyle/>
          <a:p>
            <a:fld id="{3F358C3A-73D8-AB47-B261-9092F8039B6E}" type="datetimeFigureOut">
              <a:rPr lang="en-US" smtClean="0"/>
              <a:t>1/26/2022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BE780B4-A85A-284D-AC91-CB8369A5D559}" type="slidenum">
              <a:rPr lang="en-US" smtClean="0"/>
              <a:t>‹#›</a:t>
            </a:fld>
            <a:endParaRPr lang="en-US"/>
          </a:p>
        </p:txBody>
      </p:sp>
      <p:sp>
        <p:nvSpPr>
          <p:cNvPr id="8" name="Rectangle 7"/>
          <p:cNvSpPr/>
          <p:nvPr userDrawn="1"/>
        </p:nvSpPr>
        <p:spPr>
          <a:xfrm>
            <a:off x="-1" y="0"/>
            <a:ext cx="1683102" cy="6858000"/>
          </a:xfrm>
          <a:prstGeom prst="rect">
            <a:avLst/>
          </a:prstGeom>
          <a:solidFill>
            <a:srgbClr val="0749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28" y="6197740"/>
            <a:ext cx="1633013" cy="601960"/>
          </a:xfrm>
          <a:prstGeom prst="rect">
            <a:avLst/>
          </a:prstGeom>
        </p:spPr>
      </p:pic>
      <p:sp>
        <p:nvSpPr>
          <p:cNvPr id="11" name="Rectangle 10"/>
          <p:cNvSpPr/>
          <p:nvPr userDrawn="1"/>
        </p:nvSpPr>
        <p:spPr>
          <a:xfrm rot="5400000">
            <a:off x="-1701966" y="3392423"/>
            <a:ext cx="6858000" cy="73152"/>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03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311900"/>
            <a:ext cx="12181378" cy="546099"/>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326" y="6356350"/>
            <a:ext cx="1067538" cy="39351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58C3A-73D8-AB47-B261-9092F8039B6E}" type="datetimeFigureOut">
              <a:rPr lang="en-US" smtClean="0"/>
              <a:t>1/26/2022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BE780B4-A85A-284D-AC91-CB8369A5D559}" type="slidenum">
              <a:rPr lang="en-US" smtClean="0"/>
              <a:t>‹#›</a:t>
            </a:fld>
            <a:endParaRPr lang="en-US"/>
          </a:p>
        </p:txBody>
      </p:sp>
      <p:sp>
        <p:nvSpPr>
          <p:cNvPr id="11" name="Rectangle 10"/>
          <p:cNvSpPr/>
          <p:nvPr userDrawn="1"/>
        </p:nvSpPr>
        <p:spPr>
          <a:xfrm>
            <a:off x="0" y="6266867"/>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862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311900"/>
            <a:ext cx="12181378" cy="546099"/>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326" y="6356350"/>
            <a:ext cx="1067538" cy="393515"/>
          </a:xfrm>
          <a:prstGeom prst="rect">
            <a:avLst/>
          </a:prstGeom>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749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749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58C3A-73D8-AB47-B261-9092F8039B6E}" type="datetimeFigureOut">
              <a:rPr lang="en-US" smtClean="0"/>
              <a:t>1/26/2022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BE780B4-A85A-284D-AC91-CB8369A5D559}" type="slidenum">
              <a:rPr lang="en-US" smtClean="0"/>
              <a:t>‹#›</a:t>
            </a:fld>
            <a:endParaRPr lang="en-US"/>
          </a:p>
        </p:txBody>
      </p:sp>
      <p:sp>
        <p:nvSpPr>
          <p:cNvPr id="13" name="Rectangle 12"/>
          <p:cNvSpPr/>
          <p:nvPr userDrawn="1"/>
        </p:nvSpPr>
        <p:spPr>
          <a:xfrm>
            <a:off x="0" y="6266867"/>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455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311900"/>
            <a:ext cx="12181378" cy="546099"/>
          </a:xfrm>
          <a:prstGeom prst="rect">
            <a:avLst/>
          </a:prstGeom>
          <a:solidFill>
            <a:srgbClr val="07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326" y="6356350"/>
            <a:ext cx="1067538" cy="39351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58C3A-73D8-AB47-B261-9092F8039B6E}" type="datetimeFigureOut">
              <a:rPr lang="en-US" smtClean="0"/>
              <a:t>1/26/2022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BE780B4-A85A-284D-AC91-CB8369A5D559}" type="slidenum">
              <a:rPr lang="en-US" smtClean="0"/>
              <a:t>‹#›</a:t>
            </a:fld>
            <a:endParaRPr lang="en-US"/>
          </a:p>
        </p:txBody>
      </p:sp>
      <p:sp>
        <p:nvSpPr>
          <p:cNvPr id="9" name="Rectangle 8"/>
          <p:cNvSpPr/>
          <p:nvPr userDrawn="1"/>
        </p:nvSpPr>
        <p:spPr>
          <a:xfrm>
            <a:off x="0" y="6266867"/>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67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358C3A-73D8-AB47-B261-9092F8039B6E}" type="datetimeFigureOut">
              <a:rPr lang="en-US" smtClean="0"/>
              <a:pPr/>
              <a:t>1/26/2022</a:t>
            </a:fld>
            <a:endParaRPr lang="en-US"/>
          </a:p>
        </p:txBody>
      </p:sp>
      <p:sp>
        <p:nvSpPr>
          <p:cNvPr id="9" name="Slide Number Placeholder 8"/>
          <p:cNvSpPr>
            <a:spLocks noGrp="1"/>
          </p:cNvSpPr>
          <p:nvPr>
            <p:ph type="sldNum" sz="quarter" idx="11"/>
          </p:nvPr>
        </p:nvSpPr>
        <p:spPr/>
        <p:txBody>
          <a:bodyPr/>
          <a:lstStyle/>
          <a:p>
            <a:fld id="{2BE780B4-A85A-284D-AC91-CB8369A5D5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8660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621410"/>
            <a:ext cx="10515600" cy="45555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F358C3A-73D8-AB47-B261-9092F8039B6E}" type="datetimeFigureOut">
              <a:rPr lang="en-US" smtClean="0"/>
              <a:pPr/>
              <a:t>1/26/2022</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BE780B4-A85A-284D-AC91-CB8369A5D559}" type="slidenum">
              <a:rPr lang="en-US" smtClean="0"/>
              <a:pPr/>
              <a:t>‹#›</a:t>
            </a:fld>
            <a:endParaRPr lang="en-US"/>
          </a:p>
        </p:txBody>
      </p:sp>
    </p:spTree>
    <p:extLst>
      <p:ext uri="{BB962C8B-B14F-4D97-AF65-F5344CB8AC3E}">
        <p14:creationId xmlns:p14="http://schemas.microsoft.com/office/powerpoint/2010/main" val="1949883753"/>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70" r:id="rId3"/>
    <p:sldLayoutId id="2147483651" r:id="rId4"/>
    <p:sldLayoutId id="2147483652" r:id="rId5"/>
    <p:sldLayoutId id="2147483653" r:id="rId6"/>
    <p:sldLayoutId id="2147483654" r:id="rId7"/>
    <p:sldLayoutId id="2147483656" r:id="rId8"/>
  </p:sldLayoutIdLst>
  <p:txStyles>
    <p:titleStyle>
      <a:lvl1pPr algn="l" defTabSz="914400" rtl="0" eaLnBrk="1" latinLnBrk="0" hangingPunct="1">
        <a:lnSpc>
          <a:spcPct val="90000"/>
        </a:lnSpc>
        <a:spcBef>
          <a:spcPct val="0"/>
        </a:spcBef>
        <a:buNone/>
        <a:defRPr sz="4400" b="1" kern="1200">
          <a:solidFill>
            <a:srgbClr val="07493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9A157"/>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9A157"/>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9A157"/>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9A157"/>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9A157"/>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83951" y="3064307"/>
            <a:ext cx="10424098" cy="1498266"/>
          </a:xfrm>
        </p:spPr>
        <p:txBody>
          <a:bodyPr>
            <a:normAutofit fontScale="90000"/>
          </a:bodyPr>
          <a:lstStyle/>
          <a:p>
            <a:r>
              <a:rPr lang="en-US" dirty="0"/>
              <a:t>Does the Deformity Index Reliably Predict the Shape of the</a:t>
            </a:r>
            <a:br>
              <a:rPr lang="en-US" dirty="0"/>
            </a:br>
            <a:r>
              <a:rPr lang="en-US" dirty="0"/>
              <a:t>Femoral Head at Healing of Legg-</a:t>
            </a:r>
            <a:r>
              <a:rPr lang="en-US" dirty="0" err="1"/>
              <a:t>Calvé</a:t>
            </a:r>
            <a:r>
              <a:rPr lang="en-US" dirty="0"/>
              <a:t>-Perthes Disease?</a:t>
            </a:r>
          </a:p>
        </p:txBody>
      </p:sp>
      <p:sp>
        <p:nvSpPr>
          <p:cNvPr id="8" name="Subtitle 7"/>
          <p:cNvSpPr>
            <a:spLocks noGrp="1"/>
          </p:cNvSpPr>
          <p:nvPr>
            <p:ph type="subTitle" idx="1"/>
          </p:nvPr>
        </p:nvSpPr>
        <p:spPr>
          <a:xfrm>
            <a:off x="889262" y="5451268"/>
            <a:ext cx="10424098" cy="950880"/>
          </a:xfrm>
        </p:spPr>
        <p:txBody>
          <a:bodyPr>
            <a:noAutofit/>
          </a:bodyPr>
          <a:lstStyle/>
          <a:p>
            <a:r>
              <a:rPr lang="en-US" sz="2800" dirty="0"/>
              <a:t>Hitesh </a:t>
            </a:r>
            <a:r>
              <a:rPr lang="en-US" sz="2800" dirty="0" smtClean="0"/>
              <a:t>Shah, </a:t>
            </a:r>
            <a:r>
              <a:rPr lang="en-US" sz="2800" dirty="0"/>
              <a:t>Kumar A</a:t>
            </a:r>
            <a:r>
              <a:rPr lang="en-US" sz="2800" dirty="0" smtClean="0"/>
              <a:t> Singh, </a:t>
            </a:r>
            <a:r>
              <a:rPr lang="en-US" sz="2800" dirty="0"/>
              <a:t>Ishaan </a:t>
            </a:r>
            <a:r>
              <a:rPr lang="en-US" sz="2800" dirty="0" err="1" smtClean="0"/>
              <a:t>Swarup</a:t>
            </a:r>
            <a:r>
              <a:rPr lang="en-US" sz="2800" dirty="0" smtClean="0"/>
              <a:t>, </a:t>
            </a:r>
            <a:r>
              <a:rPr lang="en-US" sz="2800" dirty="0"/>
              <a:t>William </a:t>
            </a:r>
            <a:r>
              <a:rPr lang="en-US" sz="2800" dirty="0" smtClean="0"/>
              <a:t>Morris,</a:t>
            </a:r>
            <a:endParaRPr lang="en-US" sz="2800" dirty="0"/>
          </a:p>
          <a:p>
            <a:r>
              <a:rPr lang="en-US" sz="2800" dirty="0"/>
              <a:t>Harry </a:t>
            </a:r>
            <a:r>
              <a:rPr lang="en-US" sz="2800" dirty="0" smtClean="0"/>
              <a:t>Kim</a:t>
            </a:r>
            <a:r>
              <a:rPr lang="en-US" sz="2800" dirty="0"/>
              <a:t>, </a:t>
            </a:r>
            <a:r>
              <a:rPr lang="en-US" sz="2800" dirty="0" smtClean="0"/>
              <a:t> </a:t>
            </a:r>
            <a:r>
              <a:rPr lang="en-US" sz="2800" dirty="0"/>
              <a:t>Benjamin </a:t>
            </a:r>
            <a:r>
              <a:rPr lang="en-US" sz="2800" dirty="0" smtClean="0"/>
              <a:t>Joseph, IPSG members</a:t>
            </a:r>
            <a:endParaRPr lang="en-US" sz="2800" dirty="0"/>
          </a:p>
        </p:txBody>
      </p:sp>
    </p:spTree>
    <p:extLst>
      <p:ext uri="{BB962C8B-B14F-4D97-AF65-F5344CB8AC3E}">
        <p14:creationId xmlns:p14="http://schemas.microsoft.com/office/powerpoint/2010/main" val="841403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633664" y="2095500"/>
            <a:ext cx="6924675" cy="2667000"/>
          </a:xfrm>
          <a:prstGeom prst="rect">
            <a:avLst/>
          </a:prstGeom>
          <a:noFill/>
          <a:ln w="9525">
            <a:noFill/>
            <a:miter lim="800000"/>
            <a:headEnd/>
            <a:tailEnd/>
          </a:ln>
          <a:effectLst/>
        </p:spPr>
      </p:pic>
      <p:sp>
        <p:nvSpPr>
          <p:cNvPr id="5" name="TextBox 4"/>
          <p:cNvSpPr txBox="1"/>
          <p:nvPr/>
        </p:nvSpPr>
        <p:spPr>
          <a:xfrm>
            <a:off x="1986845" y="1241779"/>
            <a:ext cx="965201" cy="461665"/>
          </a:xfrm>
          <a:prstGeom prst="rect">
            <a:avLst/>
          </a:prstGeom>
          <a:noFill/>
        </p:spPr>
        <p:txBody>
          <a:bodyPr wrap="none" rtlCol="0">
            <a:spAutoFit/>
          </a:bodyPr>
          <a:lstStyle/>
          <a:p>
            <a:r>
              <a:rPr lang="en-IN" sz="2400" dirty="0"/>
              <a:t>Step 3</a:t>
            </a:r>
          </a:p>
        </p:txBody>
      </p:sp>
    </p:spTree>
    <p:extLst>
      <p:ext uri="{BB962C8B-B14F-4D97-AF65-F5344CB8AC3E}">
        <p14:creationId xmlns:p14="http://schemas.microsoft.com/office/powerpoint/2010/main" val="37623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619375" y="2114550"/>
            <a:ext cx="6953250" cy="2628900"/>
          </a:xfrm>
          <a:prstGeom prst="rect">
            <a:avLst/>
          </a:prstGeom>
          <a:noFill/>
          <a:ln w="9525">
            <a:noFill/>
            <a:miter lim="800000"/>
            <a:headEnd/>
            <a:tailEnd/>
          </a:ln>
          <a:effectLst/>
        </p:spPr>
      </p:pic>
      <p:sp>
        <p:nvSpPr>
          <p:cNvPr id="5" name="TextBox 4"/>
          <p:cNvSpPr txBox="1"/>
          <p:nvPr/>
        </p:nvSpPr>
        <p:spPr>
          <a:xfrm>
            <a:off x="1986845" y="1241779"/>
            <a:ext cx="965201" cy="461665"/>
          </a:xfrm>
          <a:prstGeom prst="rect">
            <a:avLst/>
          </a:prstGeom>
          <a:noFill/>
        </p:spPr>
        <p:txBody>
          <a:bodyPr wrap="none" rtlCol="0">
            <a:spAutoFit/>
          </a:bodyPr>
          <a:lstStyle/>
          <a:p>
            <a:r>
              <a:rPr lang="en-IN" sz="2400" dirty="0"/>
              <a:t>Step 4</a:t>
            </a:r>
          </a:p>
        </p:txBody>
      </p:sp>
    </p:spTree>
    <p:extLst>
      <p:ext uri="{BB962C8B-B14F-4D97-AF65-F5344CB8AC3E}">
        <p14:creationId xmlns:p14="http://schemas.microsoft.com/office/powerpoint/2010/main" val="62864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66439" y="1625600"/>
            <a:ext cx="8743517" cy="3960813"/>
          </a:xfrm>
          <a:prstGeom prst="rect">
            <a:avLst/>
          </a:prstGeom>
          <a:noFill/>
          <a:ln w="9525">
            <a:noFill/>
            <a:miter lim="800000"/>
            <a:headEnd/>
            <a:tailEnd/>
          </a:ln>
          <a:effectLst/>
        </p:spPr>
      </p:pic>
      <p:sp>
        <p:nvSpPr>
          <p:cNvPr id="5" name="TextBox 4"/>
          <p:cNvSpPr txBox="1"/>
          <p:nvPr/>
        </p:nvSpPr>
        <p:spPr>
          <a:xfrm>
            <a:off x="2325512" y="5633156"/>
            <a:ext cx="7544053" cy="523220"/>
          </a:xfrm>
          <a:prstGeom prst="rect">
            <a:avLst/>
          </a:prstGeom>
          <a:noFill/>
        </p:spPr>
        <p:txBody>
          <a:bodyPr wrap="none" rtlCol="0">
            <a:spAutoFit/>
          </a:bodyPr>
          <a:lstStyle/>
          <a:p>
            <a:r>
              <a:rPr lang="en-IN" sz="2800" dirty="0"/>
              <a:t>  Outline of normal hip			Perthes hip</a:t>
            </a:r>
          </a:p>
        </p:txBody>
      </p:sp>
      <p:sp>
        <p:nvSpPr>
          <p:cNvPr id="7" name="TextBox 6"/>
          <p:cNvSpPr txBox="1"/>
          <p:nvPr/>
        </p:nvSpPr>
        <p:spPr>
          <a:xfrm>
            <a:off x="3623734" y="801512"/>
            <a:ext cx="4647041" cy="584775"/>
          </a:xfrm>
          <a:prstGeom prst="rect">
            <a:avLst/>
          </a:prstGeom>
          <a:solidFill>
            <a:schemeClr val="accent2"/>
          </a:solidFill>
        </p:spPr>
        <p:txBody>
          <a:bodyPr wrap="none" rtlCol="0">
            <a:spAutoFit/>
          </a:bodyPr>
          <a:lstStyle/>
          <a:p>
            <a:r>
              <a:rPr lang="en-IN" sz="3200" dirty="0"/>
              <a:t>Landmarks to be identified</a:t>
            </a:r>
          </a:p>
        </p:txBody>
      </p:sp>
      <p:sp>
        <p:nvSpPr>
          <p:cNvPr id="6" name="Rectangle 5"/>
          <p:cNvSpPr/>
          <p:nvPr/>
        </p:nvSpPr>
        <p:spPr>
          <a:xfrm>
            <a:off x="6558845" y="1636890"/>
            <a:ext cx="4109156" cy="4560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0866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66439" y="1625600"/>
            <a:ext cx="8743517" cy="3960813"/>
          </a:xfrm>
          <a:prstGeom prst="rect">
            <a:avLst/>
          </a:prstGeom>
          <a:noFill/>
          <a:ln w="9525">
            <a:noFill/>
            <a:miter lim="800000"/>
            <a:headEnd/>
            <a:tailEnd/>
          </a:ln>
          <a:effectLst/>
        </p:spPr>
      </p:pic>
      <p:sp>
        <p:nvSpPr>
          <p:cNvPr id="5" name="TextBox 4"/>
          <p:cNvSpPr txBox="1"/>
          <p:nvPr/>
        </p:nvSpPr>
        <p:spPr>
          <a:xfrm>
            <a:off x="2325512" y="5633156"/>
            <a:ext cx="7544053" cy="523220"/>
          </a:xfrm>
          <a:prstGeom prst="rect">
            <a:avLst/>
          </a:prstGeom>
          <a:noFill/>
        </p:spPr>
        <p:txBody>
          <a:bodyPr wrap="none" rtlCol="0">
            <a:spAutoFit/>
          </a:bodyPr>
          <a:lstStyle/>
          <a:p>
            <a:r>
              <a:rPr lang="en-IN" sz="2800" dirty="0"/>
              <a:t>  Outline of normal hip			Perthes hip</a:t>
            </a:r>
          </a:p>
        </p:txBody>
      </p:sp>
      <p:sp>
        <p:nvSpPr>
          <p:cNvPr id="7" name="TextBox 6"/>
          <p:cNvSpPr txBox="1"/>
          <p:nvPr/>
        </p:nvSpPr>
        <p:spPr>
          <a:xfrm>
            <a:off x="3623734" y="801512"/>
            <a:ext cx="4647041" cy="584775"/>
          </a:xfrm>
          <a:prstGeom prst="rect">
            <a:avLst/>
          </a:prstGeom>
          <a:solidFill>
            <a:schemeClr val="accent2"/>
          </a:solidFill>
        </p:spPr>
        <p:txBody>
          <a:bodyPr wrap="none" rtlCol="0">
            <a:spAutoFit/>
          </a:bodyPr>
          <a:lstStyle/>
          <a:p>
            <a:r>
              <a:rPr lang="en-IN" sz="3200" dirty="0"/>
              <a:t>Landmarks to be identified</a:t>
            </a:r>
          </a:p>
        </p:txBody>
      </p:sp>
    </p:spTree>
    <p:extLst>
      <p:ext uri="{BB962C8B-B14F-4D97-AF65-F5344CB8AC3E}">
        <p14:creationId xmlns:p14="http://schemas.microsoft.com/office/powerpoint/2010/main" val="228970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051125" y="2664534"/>
            <a:ext cx="4067175" cy="4057650"/>
          </a:xfrm>
          <a:prstGeom prst="rect">
            <a:avLst/>
          </a:prstGeom>
          <a:noFill/>
          <a:ln w="9525">
            <a:noFill/>
            <a:miter lim="800000"/>
            <a:headEnd/>
            <a:tailEnd/>
          </a:ln>
          <a:effectLst/>
        </p:spPr>
      </p:pic>
      <p:sp>
        <p:nvSpPr>
          <p:cNvPr id="6" name="TextBox 5"/>
          <p:cNvSpPr txBox="1"/>
          <p:nvPr/>
        </p:nvSpPr>
        <p:spPr>
          <a:xfrm>
            <a:off x="2178441" y="369248"/>
            <a:ext cx="8087470" cy="2062103"/>
          </a:xfrm>
          <a:prstGeom prst="rect">
            <a:avLst/>
          </a:prstGeom>
          <a:solidFill>
            <a:schemeClr val="accent2"/>
          </a:solidFill>
        </p:spPr>
        <p:txBody>
          <a:bodyPr wrap="none" rtlCol="0">
            <a:spAutoFit/>
          </a:bodyPr>
          <a:lstStyle/>
          <a:p>
            <a:pPr algn="ctr"/>
            <a:r>
              <a:rPr lang="en-IN" sz="3200" dirty="0"/>
              <a:t>Try to match these three landmarks on the </a:t>
            </a:r>
          </a:p>
          <a:p>
            <a:pPr algn="ctr"/>
            <a:r>
              <a:rPr lang="en-IN" sz="3200" dirty="0"/>
              <a:t>flipped outline of the normal hip with the same</a:t>
            </a:r>
          </a:p>
          <a:p>
            <a:pPr algn="ctr"/>
            <a:r>
              <a:rPr lang="en-IN" sz="3200" dirty="0"/>
              <a:t>three landmarks on the underlying image of </a:t>
            </a:r>
          </a:p>
          <a:p>
            <a:pPr algn="ctr"/>
            <a:r>
              <a:rPr lang="en-IN" sz="3200" dirty="0"/>
              <a:t>the diseased hip as closely as possible</a:t>
            </a:r>
          </a:p>
        </p:txBody>
      </p:sp>
    </p:spTree>
    <p:extLst>
      <p:ext uri="{BB962C8B-B14F-4D97-AF65-F5344CB8AC3E}">
        <p14:creationId xmlns:p14="http://schemas.microsoft.com/office/powerpoint/2010/main" val="287262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051125" y="2664534"/>
            <a:ext cx="4067175" cy="4057650"/>
          </a:xfrm>
          <a:prstGeom prst="rect">
            <a:avLst/>
          </a:prstGeom>
          <a:noFill/>
          <a:ln w="9525">
            <a:noFill/>
            <a:miter lim="800000"/>
            <a:headEnd/>
            <a:tailEnd/>
          </a:ln>
          <a:effectLst/>
        </p:spPr>
      </p:pic>
      <p:sp>
        <p:nvSpPr>
          <p:cNvPr id="6" name="TextBox 5"/>
          <p:cNvSpPr txBox="1"/>
          <p:nvPr/>
        </p:nvSpPr>
        <p:spPr>
          <a:xfrm>
            <a:off x="2129050" y="1156325"/>
            <a:ext cx="8030981" cy="1077218"/>
          </a:xfrm>
          <a:prstGeom prst="rect">
            <a:avLst/>
          </a:prstGeom>
          <a:solidFill>
            <a:schemeClr val="accent2"/>
          </a:solidFill>
        </p:spPr>
        <p:txBody>
          <a:bodyPr wrap="none" rtlCol="0">
            <a:spAutoFit/>
          </a:bodyPr>
          <a:lstStyle/>
          <a:p>
            <a:pPr algn="ctr"/>
            <a:r>
              <a:rPr lang="en-IN" sz="3200" dirty="0"/>
              <a:t>Then rotate the outline of the normal hip </a:t>
            </a:r>
          </a:p>
          <a:p>
            <a:pPr algn="ctr"/>
            <a:r>
              <a:rPr lang="en-IN" sz="3200" dirty="0"/>
              <a:t>to get the </a:t>
            </a:r>
            <a:r>
              <a:rPr lang="en-IN" sz="3200" dirty="0" err="1"/>
              <a:t>calcar</a:t>
            </a:r>
            <a:r>
              <a:rPr lang="en-IN" sz="3200" dirty="0"/>
              <a:t> to match as closely as possible</a:t>
            </a:r>
          </a:p>
        </p:txBody>
      </p:sp>
    </p:spTree>
    <p:extLst>
      <p:ext uri="{BB962C8B-B14F-4D97-AF65-F5344CB8AC3E}">
        <p14:creationId xmlns:p14="http://schemas.microsoft.com/office/powerpoint/2010/main" val="306620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686175" y="1329975"/>
            <a:ext cx="4819650" cy="4762500"/>
          </a:xfrm>
          <a:prstGeom prst="rect">
            <a:avLst/>
          </a:prstGeom>
          <a:noFill/>
          <a:ln w="9525">
            <a:noFill/>
            <a:miter lim="800000"/>
            <a:headEnd/>
            <a:tailEnd/>
          </a:ln>
          <a:effectLst/>
        </p:spPr>
      </p:pic>
      <p:sp>
        <p:nvSpPr>
          <p:cNvPr id="5" name="TextBox 4"/>
          <p:cNvSpPr txBox="1"/>
          <p:nvPr/>
        </p:nvSpPr>
        <p:spPr>
          <a:xfrm>
            <a:off x="3195956" y="203191"/>
            <a:ext cx="5764270" cy="1077218"/>
          </a:xfrm>
          <a:prstGeom prst="rect">
            <a:avLst/>
          </a:prstGeom>
          <a:solidFill>
            <a:schemeClr val="accent2"/>
          </a:solidFill>
        </p:spPr>
        <p:txBody>
          <a:bodyPr wrap="none" rtlCol="0">
            <a:spAutoFit/>
          </a:bodyPr>
          <a:lstStyle/>
          <a:p>
            <a:pPr algn="ctr"/>
            <a:r>
              <a:rPr lang="en-IN" sz="3200" dirty="0"/>
              <a:t>Lines to be drawn after matching </a:t>
            </a:r>
          </a:p>
          <a:p>
            <a:pPr algn="ctr"/>
            <a:r>
              <a:rPr lang="en-IN" sz="3200" dirty="0"/>
              <a:t>the images</a:t>
            </a:r>
          </a:p>
        </p:txBody>
      </p:sp>
      <p:sp>
        <p:nvSpPr>
          <p:cNvPr id="4" name="Content Placeholder 2"/>
          <p:cNvSpPr txBox="1">
            <a:spLocks/>
          </p:cNvSpPr>
          <p:nvPr/>
        </p:nvSpPr>
        <p:spPr bwMode="auto">
          <a:xfrm>
            <a:off x="8869680" y="1293220"/>
            <a:ext cx="3004459" cy="444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n-IN" sz="3200" kern="0" dirty="0"/>
          </a:p>
          <a:p>
            <a:pPr marL="342900" indent="-342900" algn="ctr" fontAlgn="base">
              <a:spcBef>
                <a:spcPct val="20000"/>
              </a:spcBef>
              <a:spcAft>
                <a:spcPct val="0"/>
              </a:spcAft>
              <a:defRPr/>
            </a:pPr>
            <a:r>
              <a:rPr lang="en-IN" sz="3200" kern="0" dirty="0" smtClean="0"/>
              <a:t>Calculate the Deformity index</a:t>
            </a:r>
          </a:p>
          <a:p>
            <a:pPr marL="1257300" lvl="2" indent="-342900">
              <a:spcBef>
                <a:spcPct val="20000"/>
              </a:spcBef>
            </a:pPr>
            <a:r>
              <a:rPr lang="en-IN" sz="3200" u="sng" kern="0" dirty="0" smtClean="0"/>
              <a:t>h + w </a:t>
            </a:r>
          </a:p>
          <a:p>
            <a:pPr marL="1257300" lvl="2" indent="-342900">
              <a:spcBef>
                <a:spcPct val="20000"/>
              </a:spcBef>
            </a:pPr>
            <a:r>
              <a:rPr lang="en-IN" sz="3200" kern="0" dirty="0" smtClean="0"/>
              <a:t>	d </a:t>
            </a:r>
            <a:endParaRPr lang="en-IN" sz="3200" kern="0" dirty="0"/>
          </a:p>
        </p:txBody>
      </p:sp>
    </p:spTree>
    <p:extLst>
      <p:ext uri="{BB962C8B-B14F-4D97-AF65-F5344CB8AC3E}">
        <p14:creationId xmlns:p14="http://schemas.microsoft.com/office/powerpoint/2010/main" val="409723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SDS </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66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C:\Users\ADMIN\Desktop\CR_    ANIRUDH    -1.tiff"/>
          <p:cNvPicPr/>
          <p:nvPr/>
        </p:nvPicPr>
        <p:blipFill>
          <a:blip r:embed="rId2"/>
          <a:srcRect/>
          <a:stretch>
            <a:fillRect/>
          </a:stretch>
        </p:blipFill>
        <p:spPr bwMode="auto">
          <a:xfrm>
            <a:off x="3370086" y="747008"/>
            <a:ext cx="5429250" cy="2428875"/>
          </a:xfrm>
          <a:prstGeom prst="rect">
            <a:avLst/>
          </a:prstGeom>
          <a:noFill/>
          <a:ln w="9525">
            <a:noFill/>
            <a:miter lim="800000"/>
            <a:headEnd/>
            <a:tailEnd/>
          </a:ln>
        </p:spPr>
      </p:pic>
      <p:pic>
        <p:nvPicPr>
          <p:cNvPr id="2049" name="Picture 4" descr="CR_    ANIRUDH    -1 (16)"/>
          <p:cNvPicPr>
            <a:picLocks noChangeAspect="1" noChangeArrowheads="1"/>
          </p:cNvPicPr>
          <p:nvPr/>
        </p:nvPicPr>
        <p:blipFill>
          <a:blip r:embed="rId3"/>
          <a:srcRect/>
          <a:stretch>
            <a:fillRect/>
          </a:stretch>
        </p:blipFill>
        <p:spPr bwMode="auto">
          <a:xfrm>
            <a:off x="3036713" y="3189112"/>
            <a:ext cx="5943600" cy="3028950"/>
          </a:xfrm>
          <a:prstGeom prst="rect">
            <a:avLst/>
          </a:prstGeom>
          <a:noFill/>
        </p:spPr>
      </p:pic>
      <p:sp>
        <p:nvSpPr>
          <p:cNvPr id="2051"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052"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53" name="Rectangle 5"/>
          <p:cNvSpPr>
            <a:spLocks noChangeArrowheads="1"/>
          </p:cNvSpPr>
          <p:nvPr/>
        </p:nvSpPr>
        <p:spPr bwMode="auto">
          <a:xfrm>
            <a:off x="1524001" y="3301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cxnSp>
        <p:nvCxnSpPr>
          <p:cNvPr id="10" name="Straight Connector 9"/>
          <p:cNvCxnSpPr/>
          <p:nvPr/>
        </p:nvCxnSpPr>
        <p:spPr>
          <a:xfrm>
            <a:off x="4391378" y="1772357"/>
            <a:ext cx="3183466" cy="6773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89868" y="4154311"/>
            <a:ext cx="4921955" cy="2257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36355" y="3612446"/>
            <a:ext cx="340158" cy="461665"/>
          </a:xfrm>
          <a:prstGeom prst="rect">
            <a:avLst/>
          </a:prstGeom>
          <a:noFill/>
        </p:spPr>
        <p:txBody>
          <a:bodyPr wrap="none" rtlCol="0">
            <a:spAutoFit/>
          </a:bodyPr>
          <a:lstStyle/>
          <a:p>
            <a:r>
              <a:rPr lang="en-IN" sz="2400" b="1" dirty="0"/>
              <a:t>1</a:t>
            </a:r>
          </a:p>
        </p:txBody>
      </p:sp>
      <p:sp>
        <p:nvSpPr>
          <p:cNvPr id="14" name="TextBox 13"/>
          <p:cNvSpPr txBox="1"/>
          <p:nvPr/>
        </p:nvSpPr>
        <p:spPr>
          <a:xfrm>
            <a:off x="5717822" y="1270001"/>
            <a:ext cx="340158" cy="461665"/>
          </a:xfrm>
          <a:prstGeom prst="rect">
            <a:avLst/>
          </a:prstGeom>
          <a:noFill/>
        </p:spPr>
        <p:txBody>
          <a:bodyPr wrap="none" rtlCol="0">
            <a:spAutoFit/>
          </a:bodyPr>
          <a:lstStyle/>
          <a:p>
            <a:r>
              <a:rPr lang="en-IN" sz="2400" b="1" dirty="0"/>
              <a:t>1</a:t>
            </a:r>
          </a:p>
        </p:txBody>
      </p:sp>
      <p:sp>
        <p:nvSpPr>
          <p:cNvPr id="11" name="TextBox 10"/>
          <p:cNvSpPr txBox="1"/>
          <p:nvPr/>
        </p:nvSpPr>
        <p:spPr>
          <a:xfrm>
            <a:off x="2640212" y="2630312"/>
            <a:ext cx="7154459" cy="830997"/>
          </a:xfrm>
          <a:prstGeom prst="rect">
            <a:avLst/>
          </a:prstGeom>
          <a:solidFill>
            <a:schemeClr val="accent6">
              <a:lumMod val="60000"/>
              <a:lumOff val="40000"/>
            </a:schemeClr>
          </a:solidFill>
        </p:spPr>
        <p:txBody>
          <a:bodyPr wrap="none" rtlCol="0">
            <a:spAutoFit/>
          </a:bodyPr>
          <a:lstStyle/>
          <a:p>
            <a:pPr algn="ctr"/>
            <a:r>
              <a:rPr lang="en-IN" sz="2400" dirty="0"/>
              <a:t>Once scaling has been done in this way it will account</a:t>
            </a:r>
          </a:p>
          <a:p>
            <a:pPr algn="ctr"/>
            <a:r>
              <a:rPr lang="en-IN" sz="2400" dirty="0"/>
              <a:t>for magnification differences of the AP and lateral views</a:t>
            </a:r>
          </a:p>
        </p:txBody>
      </p:sp>
    </p:spTree>
    <p:extLst>
      <p:ext uri="{BB962C8B-B14F-4D97-AF65-F5344CB8AC3E}">
        <p14:creationId xmlns:p14="http://schemas.microsoft.com/office/powerpoint/2010/main" val="355055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2417794" y="704515"/>
            <a:ext cx="7364027" cy="769568"/>
          </a:xfrm>
        </p:spPr>
        <p:txBody>
          <a:bodyPr/>
          <a:lstStyle/>
          <a:p>
            <a:pPr algn="ctr"/>
            <a:r>
              <a:rPr lang="en-IN" dirty="0" smtClean="0">
                <a:solidFill>
                  <a:schemeClr val="tx1"/>
                </a:solidFill>
              </a:rPr>
              <a:t>Marking the reference points </a:t>
            </a:r>
            <a:endParaRPr lang="en-IN" dirty="0">
              <a:solidFill>
                <a:schemeClr val="tx1"/>
              </a:solidFill>
            </a:endParaRPr>
          </a:p>
        </p:txBody>
      </p:sp>
    </p:spTree>
    <p:extLst>
      <p:ext uri="{BB962C8B-B14F-4D97-AF65-F5344CB8AC3E}">
        <p14:creationId xmlns:p14="http://schemas.microsoft.com/office/powerpoint/2010/main" val="237244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The aim of treatment of </a:t>
            </a:r>
            <a:r>
              <a:rPr lang="en-US" dirty="0" smtClean="0"/>
              <a:t>Perthes disease is </a:t>
            </a:r>
            <a:r>
              <a:rPr lang="en-US" dirty="0"/>
              <a:t>to preserve the spherical shape of the </a:t>
            </a:r>
            <a:r>
              <a:rPr lang="en-US" dirty="0" smtClean="0"/>
              <a:t>femoral head.</a:t>
            </a:r>
          </a:p>
          <a:p>
            <a:r>
              <a:rPr lang="en-US" dirty="0" smtClean="0"/>
              <a:t>An </a:t>
            </a:r>
            <a:r>
              <a:rPr lang="en-US" dirty="0"/>
              <a:t>important outcome measure </a:t>
            </a:r>
            <a:r>
              <a:rPr lang="en-US" dirty="0" smtClean="0"/>
              <a:t>of treatment </a:t>
            </a:r>
            <a:r>
              <a:rPr lang="en-US" dirty="0"/>
              <a:t>should be an assessment of whether the </a:t>
            </a:r>
            <a:r>
              <a:rPr lang="en-US" dirty="0" smtClean="0"/>
              <a:t>femoral head </a:t>
            </a:r>
            <a:r>
              <a:rPr lang="en-US" dirty="0"/>
              <a:t>is spherical when the disease </a:t>
            </a:r>
            <a:r>
              <a:rPr lang="en-US" dirty="0" smtClean="0"/>
              <a:t>heals.</a:t>
            </a:r>
          </a:p>
          <a:p>
            <a:r>
              <a:rPr lang="en-US" dirty="0" smtClean="0"/>
              <a:t>Stulberg Classification</a:t>
            </a:r>
          </a:p>
          <a:p>
            <a:r>
              <a:rPr lang="en-US" dirty="0" smtClean="0"/>
              <a:t>Deformity index (DI)</a:t>
            </a:r>
          </a:p>
          <a:p>
            <a:r>
              <a:rPr lang="en-US" dirty="0" smtClean="0"/>
              <a:t>Sphericity deviation score (SDS) </a:t>
            </a:r>
          </a:p>
          <a:p>
            <a:r>
              <a:rPr lang="en-US" dirty="0" smtClean="0"/>
              <a:t>No study compared predictive value of DI with SDS at healing </a:t>
            </a:r>
            <a:endParaRPr lang="en-US" dirty="0"/>
          </a:p>
        </p:txBody>
      </p:sp>
      <p:sp>
        <p:nvSpPr>
          <p:cNvPr id="4" name="Right Arrow 3"/>
          <p:cNvSpPr/>
          <p:nvPr/>
        </p:nvSpPr>
        <p:spPr>
          <a:xfrm>
            <a:off x="4846320" y="3997234"/>
            <a:ext cx="1515291" cy="248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6897189" y="3709851"/>
            <a:ext cx="4456611" cy="830997"/>
          </a:xfrm>
          <a:prstGeom prst="rect">
            <a:avLst/>
          </a:prstGeom>
          <a:noFill/>
        </p:spPr>
        <p:txBody>
          <a:bodyPr wrap="square" rtlCol="0">
            <a:spAutoFit/>
          </a:bodyPr>
          <a:lstStyle/>
          <a:p>
            <a:r>
              <a:rPr lang="en-US" sz="2400" dirty="0" smtClean="0"/>
              <a:t>Categorical , larger sample size </a:t>
            </a:r>
          </a:p>
          <a:p>
            <a:r>
              <a:rPr lang="en-US" sz="2400" dirty="0" smtClean="0"/>
              <a:t>Skeletal maturity</a:t>
            </a:r>
            <a:endParaRPr lang="en-IN" sz="2400" dirty="0"/>
          </a:p>
        </p:txBody>
      </p:sp>
    </p:spTree>
    <p:extLst>
      <p:ext uri="{BB962C8B-B14F-4D97-AF65-F5344CB8AC3E}">
        <p14:creationId xmlns:p14="http://schemas.microsoft.com/office/powerpoint/2010/main" val="11328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subTnLst>
                                    <p:set>
                                      <p:cBhvr override="childStyle">
                                        <p:cTn dur="1" fill="hold" display="0" masterRel="nextClick" afterEffect="1"/>
                                        <p:tgtEl>
                                          <p:spTgt spid="5">
                                            <p:txEl>
                                              <p:pRg st="0" end="0"/>
                                            </p:txEl>
                                          </p:spTgt>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subTnLst>
                                    <p:set>
                                      <p:cBhvr override="childStyle">
                                        <p:cTn dur="1" fill="hold" display="0" masterRel="nextClick" afterEffect="1"/>
                                        <p:tgtEl>
                                          <p:spTgt spid="5">
                                            <p:txEl>
                                              <p:pRg st="1" end="1"/>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IN" dirty="0" smtClean="0">
                <a:solidFill>
                  <a:schemeClr val="tx1"/>
                </a:solidFill>
              </a:rPr>
              <a:t/>
            </a:r>
            <a:br>
              <a:rPr lang="en-IN" dirty="0" smtClean="0">
                <a:solidFill>
                  <a:schemeClr val="tx1"/>
                </a:solidFill>
              </a:rPr>
            </a:br>
            <a:r>
              <a:rPr lang="en-IN" dirty="0" smtClean="0">
                <a:solidFill>
                  <a:schemeClr val="tx1"/>
                </a:solidFill>
              </a:rPr>
              <a:t>Marking the reference points </a:t>
            </a:r>
            <a:endParaRPr lang="en-IN" dirty="0">
              <a:solidFill>
                <a:schemeClr val="tx1"/>
              </a:solidFill>
            </a:endParaRPr>
          </a:p>
        </p:txBody>
      </p:sp>
      <p:sp>
        <p:nvSpPr>
          <p:cNvPr id="6" name="Content Placeholder 5"/>
          <p:cNvSpPr>
            <a:spLocks noGrp="1"/>
          </p:cNvSpPr>
          <p:nvPr>
            <p:ph sz="half" idx="2"/>
          </p:nvPr>
        </p:nvSpPr>
        <p:spPr/>
        <p:txBody>
          <a:bodyPr/>
          <a:lstStyle/>
          <a:p>
            <a:pPr>
              <a:buFont typeface="Arial" pitchFamily="34" charset="0"/>
              <a:buChar char="•"/>
            </a:pPr>
            <a:endParaRPr lang="en-IN" dirty="0"/>
          </a:p>
          <a:p>
            <a:pPr>
              <a:buFont typeface="Arial" pitchFamily="34" charset="0"/>
              <a:buChar char="•"/>
            </a:pPr>
            <a:r>
              <a:rPr lang="en-IN" dirty="0"/>
              <a:t>Two reference points are marked at the medial and lateral margins of the   growth plate </a:t>
            </a:r>
          </a:p>
          <a:p>
            <a:pPr>
              <a:buFont typeface="Arial" pitchFamily="34" charset="0"/>
              <a:buChar char="•"/>
            </a:pPr>
            <a:endParaRPr lang="en-IN" dirty="0"/>
          </a:p>
        </p:txBody>
      </p:sp>
      <p:pic>
        <p:nvPicPr>
          <p:cNvPr id="1027" name="Picture 3" descr="C:\Users\ADMIN\Desktop\46 hajara (1) AP corrected 3A.tif"/>
          <p:cNvPicPr>
            <a:picLocks noGrp="1" noChangeAspect="1" noChangeArrowheads="1"/>
          </p:cNvPicPr>
          <p:nvPr>
            <p:ph sz="quarter" idx="4"/>
          </p:nvPr>
        </p:nvPicPr>
        <p:blipFill>
          <a:blip r:embed="rId3"/>
          <a:srcRect/>
          <a:stretch>
            <a:fillRect/>
          </a:stretch>
        </p:blipFill>
        <p:spPr bwMode="auto">
          <a:xfrm>
            <a:off x="6186311" y="2203363"/>
            <a:ext cx="3813616" cy="3813616"/>
          </a:xfrm>
          <a:prstGeom prst="rect">
            <a:avLst/>
          </a:prstGeom>
          <a:noFill/>
        </p:spPr>
      </p:pic>
    </p:spTree>
    <p:extLst>
      <p:ext uri="{BB962C8B-B14F-4D97-AF65-F5344CB8AC3E}">
        <p14:creationId xmlns:p14="http://schemas.microsoft.com/office/powerpoint/2010/main" val="132709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IN" dirty="0" smtClean="0">
                <a:solidFill>
                  <a:schemeClr val="tx1"/>
                </a:solidFill>
              </a:rPr>
              <a:t/>
            </a:r>
            <a:br>
              <a:rPr lang="en-IN" dirty="0" smtClean="0">
                <a:solidFill>
                  <a:schemeClr val="tx1"/>
                </a:solidFill>
              </a:rPr>
            </a:br>
            <a:r>
              <a:rPr lang="en-IN" dirty="0" smtClean="0">
                <a:solidFill>
                  <a:schemeClr val="tx1"/>
                </a:solidFill>
              </a:rPr>
              <a:t>Marking the reference points </a:t>
            </a:r>
            <a:endParaRPr lang="en-IN" dirty="0">
              <a:solidFill>
                <a:schemeClr val="tx1"/>
              </a:solidFill>
            </a:endParaRPr>
          </a:p>
        </p:txBody>
      </p:sp>
      <p:sp>
        <p:nvSpPr>
          <p:cNvPr id="6" name="Content Placeholder 5"/>
          <p:cNvSpPr>
            <a:spLocks noGrp="1"/>
          </p:cNvSpPr>
          <p:nvPr>
            <p:ph sz="half" idx="2"/>
          </p:nvPr>
        </p:nvSpPr>
        <p:spPr/>
        <p:txBody>
          <a:bodyPr/>
          <a:lstStyle/>
          <a:p>
            <a:pPr>
              <a:buFont typeface="Arial" pitchFamily="34" charset="0"/>
              <a:buChar char="•"/>
            </a:pPr>
            <a:endParaRPr lang="en-IN" dirty="0"/>
          </a:p>
          <a:p>
            <a:pPr>
              <a:buFont typeface="Arial" pitchFamily="34" charset="0"/>
              <a:buChar char="•"/>
            </a:pPr>
            <a:r>
              <a:rPr lang="en-IN" dirty="0"/>
              <a:t>Two reference points are marked at the medial and lateral margins of the   growth plate </a:t>
            </a:r>
          </a:p>
          <a:p>
            <a:pPr>
              <a:buFont typeface="Arial" pitchFamily="34" charset="0"/>
              <a:buChar char="•"/>
            </a:pPr>
            <a:endParaRPr lang="en-IN" dirty="0"/>
          </a:p>
        </p:txBody>
      </p:sp>
      <p:pic>
        <p:nvPicPr>
          <p:cNvPr id="1027" name="Picture 3" descr="C:\Users\ADMIN\Desktop\46 hajara (1) AP corrected 3A.tif"/>
          <p:cNvPicPr>
            <a:picLocks noGrp="1" noChangeAspect="1" noChangeArrowheads="1"/>
          </p:cNvPicPr>
          <p:nvPr>
            <p:ph sz="quarter" idx="4"/>
          </p:nvPr>
        </p:nvPicPr>
        <p:blipFill>
          <a:blip r:embed="rId3"/>
          <a:srcRect/>
          <a:stretch>
            <a:fillRect/>
          </a:stretch>
        </p:blipFill>
        <p:spPr bwMode="auto">
          <a:xfrm>
            <a:off x="6186311" y="2203363"/>
            <a:ext cx="3813616" cy="3813616"/>
          </a:xfrm>
          <a:prstGeom prst="rect">
            <a:avLst/>
          </a:prstGeom>
          <a:noFill/>
        </p:spPr>
      </p:pic>
      <p:sp>
        <p:nvSpPr>
          <p:cNvPr id="9" name="Oval 8"/>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4028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8976"/>
            <a:ext cx="8229600" cy="841905"/>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a:t>
            </a:r>
            <a:endParaRPr lang="en-IN" dirty="0">
              <a:solidFill>
                <a:schemeClr val="tx2"/>
              </a:solidFill>
            </a:endParaRPr>
          </a:p>
        </p:txBody>
      </p:sp>
    </p:spTree>
    <p:extLst>
      <p:ext uri="{BB962C8B-B14F-4D97-AF65-F5344CB8AC3E}">
        <p14:creationId xmlns:p14="http://schemas.microsoft.com/office/powerpoint/2010/main" val="356787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2" name="Oval 11"/>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247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569"/>
            <a:ext cx="82296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sp>
        <p:nvSpPr>
          <p:cNvPr id="5" name="Content Placeholder 4"/>
          <p:cNvSpPr>
            <a:spLocks noGrp="1"/>
          </p:cNvSpPr>
          <p:nvPr>
            <p:ph sz="half" idx="2"/>
          </p:nvPr>
        </p:nvSpPr>
        <p:spPr/>
        <p:txBody>
          <a:bodyPr/>
          <a:lstStyle/>
          <a:p>
            <a:pPr>
              <a:buFont typeface="Arial" pitchFamily="34" charset="0"/>
              <a:buChar char="•"/>
            </a:pPr>
            <a:r>
              <a:rPr lang="en-IN" dirty="0"/>
              <a:t>Draw  a circle connecting the two dots</a:t>
            </a: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2" name="Oval 11"/>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7134578" y="3228622"/>
            <a:ext cx="1806222" cy="1851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Tree>
    <p:extLst>
      <p:ext uri="{BB962C8B-B14F-4D97-AF65-F5344CB8AC3E}">
        <p14:creationId xmlns:p14="http://schemas.microsoft.com/office/powerpoint/2010/main" val="206437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sp>
        <p:nvSpPr>
          <p:cNvPr id="5" name="Content Placeholder 4"/>
          <p:cNvSpPr>
            <a:spLocks noGrp="1"/>
          </p:cNvSpPr>
          <p:nvPr>
            <p:ph sz="half" idx="2"/>
          </p:nvPr>
        </p:nvSpPr>
        <p:spPr/>
        <p:txBody>
          <a:bodyPr/>
          <a:lstStyle/>
          <a:p>
            <a:pPr>
              <a:buFont typeface="Arial" pitchFamily="34" charset="0"/>
              <a:buChar char="•"/>
            </a:pPr>
            <a:r>
              <a:rPr lang="en-IN" dirty="0"/>
              <a:t>Adjust the size of the circle:</a:t>
            </a:r>
          </a:p>
          <a:p>
            <a:pPr>
              <a:buFont typeface="Arial" pitchFamily="34" charset="0"/>
              <a:buChar char="•"/>
            </a:pPr>
            <a:endParaRPr lang="en-IN" dirty="0"/>
          </a:p>
          <a:p>
            <a:pPr lvl="1">
              <a:buFont typeface="Arial" pitchFamily="34" charset="0"/>
              <a:buChar char="•"/>
            </a:pPr>
            <a:r>
              <a:rPr lang="en-IN" sz="2800" dirty="0"/>
              <a:t>To touch as many points on the articular margin as possible............... </a:t>
            </a: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2" name="Oval 11"/>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7134578" y="3228622"/>
            <a:ext cx="1806222" cy="1851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Tree>
    <p:extLst>
      <p:ext uri="{BB962C8B-B14F-4D97-AF65-F5344CB8AC3E}">
        <p14:creationId xmlns:p14="http://schemas.microsoft.com/office/powerpoint/2010/main" val="373064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sp>
        <p:nvSpPr>
          <p:cNvPr id="5" name="Content Placeholder 4"/>
          <p:cNvSpPr>
            <a:spLocks noGrp="1"/>
          </p:cNvSpPr>
          <p:nvPr>
            <p:ph sz="half" idx="2"/>
          </p:nvPr>
        </p:nvSpPr>
        <p:spPr/>
        <p:txBody>
          <a:bodyPr/>
          <a:lstStyle/>
          <a:p>
            <a:pPr>
              <a:buFont typeface="Arial" pitchFamily="34" charset="0"/>
              <a:buChar char="•"/>
            </a:pPr>
            <a:r>
              <a:rPr lang="en-IN" dirty="0"/>
              <a:t>Adjust the size of the circle: </a:t>
            </a:r>
          </a:p>
          <a:p>
            <a:pPr lvl="1">
              <a:buFont typeface="Arial" pitchFamily="34" charset="0"/>
              <a:buChar char="•"/>
            </a:pPr>
            <a:endParaRPr lang="en-IN" sz="2800" dirty="0"/>
          </a:p>
          <a:p>
            <a:pPr lvl="1">
              <a:buFont typeface="Arial" pitchFamily="34" charset="0"/>
              <a:buChar char="•"/>
            </a:pPr>
            <a:r>
              <a:rPr lang="en-IN" sz="2800" dirty="0"/>
              <a:t>................Without extending outside the head</a:t>
            </a:r>
          </a:p>
          <a:p>
            <a:pPr>
              <a:buFont typeface="Arial" pitchFamily="34" charset="0"/>
              <a:buChar char="•"/>
            </a:pPr>
            <a:endParaRPr lang="en-IN" dirty="0"/>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2" name="Oval 11"/>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7134578" y="3228622"/>
            <a:ext cx="1806222" cy="1851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Tree>
    <p:extLst>
      <p:ext uri="{BB962C8B-B14F-4D97-AF65-F5344CB8AC3E}">
        <p14:creationId xmlns:p14="http://schemas.microsoft.com/office/powerpoint/2010/main" val="242677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3499555" y="1591735"/>
            <a:ext cx="4594578" cy="4594578"/>
          </a:xfrm>
          <a:prstGeom prst="rect">
            <a:avLst/>
          </a:prstGeom>
          <a:noFill/>
        </p:spPr>
      </p:pic>
      <p:sp>
        <p:nvSpPr>
          <p:cNvPr id="10" name="Oval 9"/>
          <p:cNvSpPr/>
          <p:nvPr/>
        </p:nvSpPr>
        <p:spPr>
          <a:xfrm>
            <a:off x="4718759" y="3059289"/>
            <a:ext cx="2427109" cy="2381956"/>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9" name="Oval 8"/>
          <p:cNvSpPr/>
          <p:nvPr/>
        </p:nvSpPr>
        <p:spPr>
          <a:xfrm>
            <a:off x="6432727" y="3153660"/>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4711153" y="4423671"/>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2912540" y="5757335"/>
            <a:ext cx="5235216" cy="954107"/>
          </a:xfrm>
          <a:prstGeom prst="rect">
            <a:avLst/>
          </a:prstGeom>
          <a:solidFill>
            <a:schemeClr val="accent6">
              <a:lumMod val="60000"/>
              <a:lumOff val="40000"/>
            </a:schemeClr>
          </a:solidFill>
        </p:spPr>
        <p:txBody>
          <a:bodyPr wrap="none" rtlCol="0">
            <a:spAutoFit/>
          </a:bodyPr>
          <a:lstStyle/>
          <a:p>
            <a:r>
              <a:rPr lang="en-IN" sz="2800" dirty="0"/>
              <a:t>Too large a circle; does not touch </a:t>
            </a:r>
          </a:p>
          <a:p>
            <a:r>
              <a:rPr lang="en-IN" sz="2800" dirty="0"/>
              <a:t>all possible points on the epiphysis</a:t>
            </a:r>
          </a:p>
        </p:txBody>
      </p:sp>
      <p:sp>
        <p:nvSpPr>
          <p:cNvPr id="17" name="TextBox 16"/>
          <p:cNvSpPr txBox="1"/>
          <p:nvPr/>
        </p:nvSpPr>
        <p:spPr>
          <a:xfrm>
            <a:off x="5452533" y="1309502"/>
            <a:ext cx="551754" cy="1107996"/>
          </a:xfrm>
          <a:prstGeom prst="rect">
            <a:avLst/>
          </a:prstGeom>
          <a:noFill/>
        </p:spPr>
        <p:txBody>
          <a:bodyPr wrap="none" rtlCol="0">
            <a:spAutoFit/>
          </a:bodyPr>
          <a:lstStyle/>
          <a:p>
            <a:r>
              <a:rPr lang="en-IN" sz="6600" dirty="0">
                <a:solidFill>
                  <a:srgbClr val="FF0000"/>
                </a:solidFill>
              </a:rPr>
              <a:t>x</a:t>
            </a:r>
          </a:p>
        </p:txBody>
      </p:sp>
    </p:spTree>
    <p:extLst>
      <p:ext uri="{BB962C8B-B14F-4D97-AF65-F5344CB8AC3E}">
        <p14:creationId xmlns:p14="http://schemas.microsoft.com/office/powerpoint/2010/main" val="309477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3499555" y="1591735"/>
            <a:ext cx="4594578" cy="4594578"/>
          </a:xfrm>
          <a:prstGeom prst="rect">
            <a:avLst/>
          </a:prstGeom>
          <a:noFill/>
        </p:spPr>
      </p:pic>
      <p:sp>
        <p:nvSpPr>
          <p:cNvPr id="10" name="Oval 9"/>
          <p:cNvSpPr/>
          <p:nvPr/>
        </p:nvSpPr>
        <p:spPr>
          <a:xfrm>
            <a:off x="4459112" y="2731911"/>
            <a:ext cx="2212622" cy="205457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9" name="Oval 8"/>
          <p:cNvSpPr/>
          <p:nvPr/>
        </p:nvSpPr>
        <p:spPr>
          <a:xfrm>
            <a:off x="6432727" y="3142371"/>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4711153" y="4423671"/>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3194766" y="5757335"/>
            <a:ext cx="4620945" cy="954107"/>
          </a:xfrm>
          <a:prstGeom prst="rect">
            <a:avLst/>
          </a:prstGeom>
          <a:solidFill>
            <a:schemeClr val="accent6">
              <a:lumMod val="60000"/>
              <a:lumOff val="40000"/>
            </a:schemeClr>
          </a:solidFill>
        </p:spPr>
        <p:txBody>
          <a:bodyPr wrap="none" rtlCol="0">
            <a:spAutoFit/>
          </a:bodyPr>
          <a:lstStyle/>
          <a:p>
            <a:r>
              <a:rPr lang="en-IN" sz="2800" dirty="0"/>
              <a:t>The circle extends beyond the </a:t>
            </a:r>
          </a:p>
          <a:p>
            <a:pPr algn="ctr"/>
            <a:r>
              <a:rPr lang="en-IN" sz="2800" dirty="0"/>
              <a:t>margin of the epiphysis</a:t>
            </a:r>
          </a:p>
        </p:txBody>
      </p:sp>
      <p:sp>
        <p:nvSpPr>
          <p:cNvPr id="17" name="TextBox 16"/>
          <p:cNvSpPr txBox="1"/>
          <p:nvPr/>
        </p:nvSpPr>
        <p:spPr>
          <a:xfrm>
            <a:off x="5452533" y="1309502"/>
            <a:ext cx="551754" cy="1107996"/>
          </a:xfrm>
          <a:prstGeom prst="rect">
            <a:avLst/>
          </a:prstGeom>
          <a:noFill/>
        </p:spPr>
        <p:txBody>
          <a:bodyPr wrap="none" rtlCol="0">
            <a:spAutoFit/>
          </a:bodyPr>
          <a:lstStyle/>
          <a:p>
            <a:r>
              <a:rPr lang="en-IN" sz="6600" dirty="0">
                <a:solidFill>
                  <a:srgbClr val="FF0000"/>
                </a:solidFill>
              </a:rPr>
              <a:t>x</a:t>
            </a:r>
          </a:p>
        </p:txBody>
      </p:sp>
    </p:spTree>
    <p:extLst>
      <p:ext uri="{BB962C8B-B14F-4D97-AF65-F5344CB8AC3E}">
        <p14:creationId xmlns:p14="http://schemas.microsoft.com/office/powerpoint/2010/main" val="230803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maximum inscribed circle (</a:t>
            </a:r>
            <a:r>
              <a:rPr lang="en-IN" dirty="0" err="1" smtClean="0">
                <a:solidFill>
                  <a:schemeClr val="tx2"/>
                </a:solidFill>
              </a:rPr>
              <a:t>mic</a:t>
            </a:r>
            <a:r>
              <a:rPr lang="en-IN" dirty="0" smtClean="0">
                <a:solidFill>
                  <a:schemeClr val="tx2"/>
                </a:solidFill>
              </a:rPr>
              <a:t>)</a:t>
            </a:r>
            <a:endParaRPr lang="en-IN" dirty="0">
              <a:solidFill>
                <a:schemeClr val="tx2"/>
              </a:solidFill>
            </a:endParaRP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3499555" y="1591735"/>
            <a:ext cx="4594578" cy="4594578"/>
          </a:xfrm>
          <a:prstGeom prst="rect">
            <a:avLst/>
          </a:prstGeom>
          <a:noFill/>
        </p:spPr>
      </p:pic>
      <p:sp>
        <p:nvSpPr>
          <p:cNvPr id="10" name="Oval 9"/>
          <p:cNvSpPr/>
          <p:nvPr/>
        </p:nvSpPr>
        <p:spPr>
          <a:xfrm>
            <a:off x="4555948" y="2832272"/>
            <a:ext cx="2213147" cy="208086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9" name="Oval 8"/>
          <p:cNvSpPr/>
          <p:nvPr/>
        </p:nvSpPr>
        <p:spPr>
          <a:xfrm>
            <a:off x="6432727" y="3142371"/>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4711153" y="4423671"/>
            <a:ext cx="88370" cy="851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1685591" y="5757335"/>
            <a:ext cx="8496621" cy="954107"/>
          </a:xfrm>
          <a:prstGeom prst="rect">
            <a:avLst/>
          </a:prstGeom>
          <a:solidFill>
            <a:schemeClr val="accent6">
              <a:lumMod val="60000"/>
              <a:lumOff val="40000"/>
            </a:schemeClr>
          </a:solidFill>
        </p:spPr>
        <p:txBody>
          <a:bodyPr wrap="none" rtlCol="0">
            <a:spAutoFit/>
          </a:bodyPr>
          <a:lstStyle/>
          <a:p>
            <a:r>
              <a:rPr lang="en-IN" sz="2800" dirty="0"/>
              <a:t>The circle touches all possible points on the epiphysis </a:t>
            </a:r>
          </a:p>
          <a:p>
            <a:pPr algn="ctr"/>
            <a:r>
              <a:rPr lang="en-IN" sz="2800" dirty="0"/>
              <a:t>without extending outside the margin of the epiphysis</a:t>
            </a:r>
          </a:p>
        </p:txBody>
      </p:sp>
      <p:sp>
        <p:nvSpPr>
          <p:cNvPr id="12" name="TextBox 11"/>
          <p:cNvSpPr txBox="1"/>
          <p:nvPr/>
        </p:nvSpPr>
        <p:spPr>
          <a:xfrm>
            <a:off x="5238045" y="1524000"/>
            <a:ext cx="715260" cy="923330"/>
          </a:xfrm>
          <a:prstGeom prst="rect">
            <a:avLst/>
          </a:prstGeom>
          <a:noFill/>
        </p:spPr>
        <p:txBody>
          <a:bodyPr wrap="none" rtlCol="0">
            <a:spAutoFit/>
          </a:bodyPr>
          <a:lstStyle/>
          <a:p>
            <a:r>
              <a:rPr lang="en-IN" sz="5400" b="1" dirty="0">
                <a:solidFill>
                  <a:srgbClr val="FF0000"/>
                </a:solidFill>
                <a:sym typeface="Wingdings 2"/>
              </a:rPr>
              <a:t></a:t>
            </a:r>
            <a:endParaRPr lang="en-IN" sz="5400" b="1" dirty="0">
              <a:solidFill>
                <a:srgbClr val="FF0000"/>
              </a:solidFill>
            </a:endParaRPr>
          </a:p>
        </p:txBody>
      </p:sp>
    </p:spTree>
    <p:extLst>
      <p:ext uri="{BB962C8B-B14F-4D97-AF65-F5344CB8AC3E}">
        <p14:creationId xmlns:p14="http://schemas.microsoft.com/office/powerpoint/2010/main" val="53438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with DI</a:t>
            </a:r>
            <a:endParaRPr lang="en-IN" dirty="0"/>
          </a:p>
        </p:txBody>
      </p:sp>
      <p:sp>
        <p:nvSpPr>
          <p:cNvPr id="3" name="Content Placeholder 2"/>
          <p:cNvSpPr>
            <a:spLocks noGrp="1"/>
          </p:cNvSpPr>
          <p:nvPr>
            <p:ph idx="1"/>
          </p:nvPr>
        </p:nvSpPr>
        <p:spPr/>
        <p:txBody>
          <a:bodyPr/>
          <a:lstStyle/>
          <a:p>
            <a:r>
              <a:rPr lang="en-US" dirty="0" smtClean="0"/>
              <a:t>Excellent ICC with original authors</a:t>
            </a:r>
          </a:p>
          <a:p>
            <a:r>
              <a:rPr lang="en-US" dirty="0" smtClean="0"/>
              <a:t>Recently published study by Tis et al, showed poor ICC</a:t>
            </a:r>
          </a:p>
          <a:p>
            <a:endParaRPr lang="en-US" dirty="0"/>
          </a:p>
          <a:p>
            <a:r>
              <a:rPr lang="en-US" dirty="0" smtClean="0"/>
              <a:t>Hence, the measurement technique was modified. </a:t>
            </a:r>
            <a:endParaRPr lang="en-IN" dirty="0"/>
          </a:p>
        </p:txBody>
      </p:sp>
    </p:spTree>
    <p:extLst>
      <p:ext uri="{BB962C8B-B14F-4D97-AF65-F5344CB8AC3E}">
        <p14:creationId xmlns:p14="http://schemas.microsoft.com/office/powerpoint/2010/main" val="516689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82044" y="428976"/>
            <a:ext cx="8985956" cy="841905"/>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spTree>
    <p:extLst>
      <p:ext uri="{BB962C8B-B14F-4D97-AF65-F5344CB8AC3E}">
        <p14:creationId xmlns:p14="http://schemas.microsoft.com/office/powerpoint/2010/main" val="46516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7867" y="274638"/>
            <a:ext cx="91440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pic>
        <p:nvPicPr>
          <p:cNvPr id="11"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2" name="Oval 11"/>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7134578" y="3228622"/>
            <a:ext cx="1806222" cy="1851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Tree>
    <p:extLst>
      <p:ext uri="{BB962C8B-B14F-4D97-AF65-F5344CB8AC3E}">
        <p14:creationId xmlns:p14="http://schemas.microsoft.com/office/powerpoint/2010/main" val="254351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01422" y="274638"/>
            <a:ext cx="91440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sp>
        <p:nvSpPr>
          <p:cNvPr id="10" name="Content Placeholder 9"/>
          <p:cNvSpPr>
            <a:spLocks noGrp="1"/>
          </p:cNvSpPr>
          <p:nvPr>
            <p:ph sz="half" idx="2"/>
          </p:nvPr>
        </p:nvSpPr>
        <p:spPr/>
        <p:txBody>
          <a:bodyPr/>
          <a:lstStyle/>
          <a:p>
            <a:pPr>
              <a:buFont typeface="Arial" pitchFamily="34" charset="0"/>
              <a:buChar char="•"/>
            </a:pPr>
            <a:endParaRPr lang="en-IN" dirty="0"/>
          </a:p>
          <a:p>
            <a:pPr>
              <a:buFont typeface="Arial" pitchFamily="34" charset="0"/>
              <a:buChar char="•"/>
            </a:pPr>
            <a:r>
              <a:rPr lang="en-IN" dirty="0"/>
              <a:t>Draw a larger concentric circle that just touches the articular margin without extending into the head</a:t>
            </a:r>
          </a:p>
        </p:txBody>
      </p:sp>
      <p:pic>
        <p:nvPicPr>
          <p:cNvPr id="14"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6186311" y="2203363"/>
            <a:ext cx="3813616" cy="3813616"/>
          </a:xfrm>
          <a:prstGeom prst="rect">
            <a:avLst/>
          </a:prstGeom>
          <a:noFill/>
        </p:spPr>
      </p:pic>
      <p:sp>
        <p:nvSpPr>
          <p:cNvPr id="15" name="Oval 14"/>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7134578" y="3228622"/>
            <a:ext cx="1806222" cy="1851379"/>
          </a:xfrm>
          <a:prstGeom prst="ellipse">
            <a:avLst/>
          </a:prstGeom>
          <a:noFill/>
          <a:ln w="19050">
            <a:solidFill>
              <a:srgbClr val="FFFF00">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8" name="Oval 17"/>
          <p:cNvSpPr/>
          <p:nvPr/>
        </p:nvSpPr>
        <p:spPr>
          <a:xfrm>
            <a:off x="6982171" y="3087505"/>
            <a:ext cx="2111668" cy="216446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Tree>
    <p:extLst>
      <p:ext uri="{BB962C8B-B14F-4D97-AF65-F5344CB8AC3E}">
        <p14:creationId xmlns:p14="http://schemas.microsoft.com/office/powerpoint/2010/main" val="362059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7867" y="274638"/>
            <a:ext cx="91440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pic>
        <p:nvPicPr>
          <p:cNvPr id="14" name="Picture 3" descr="C:\Users\ADMIN\Desktop\46 hajara (1) AP corrected 3A.tif"/>
          <p:cNvPicPr>
            <a:picLocks noGrp="1" noChangeAspect="1" noChangeArrowheads="1"/>
          </p:cNvPicPr>
          <p:nvPr>
            <p:ph sz="quarter" idx="4"/>
          </p:nvPr>
        </p:nvPicPr>
        <p:blipFill>
          <a:blip r:embed="rId3"/>
          <a:srcRect/>
          <a:stretch>
            <a:fillRect/>
          </a:stretch>
        </p:blipFill>
        <p:spPr bwMode="auto">
          <a:xfrm>
            <a:off x="3915199" y="1512711"/>
            <a:ext cx="4504268" cy="4504268"/>
          </a:xfrm>
          <a:prstGeom prst="rect">
            <a:avLst/>
          </a:prstGeom>
          <a:noFill/>
        </p:spPr>
      </p:pic>
      <p:sp>
        <p:nvSpPr>
          <p:cNvPr id="15" name="Oval 14"/>
          <p:cNvSpPr/>
          <p:nvPr/>
        </p:nvSpPr>
        <p:spPr>
          <a:xfrm>
            <a:off x="5091395" y="432578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6621041" y="294289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4989690" y="2757868"/>
            <a:ext cx="2099717" cy="2096355"/>
          </a:xfrm>
          <a:prstGeom prst="ellipse">
            <a:avLst/>
          </a:prstGeom>
          <a:noFill/>
          <a:ln w="19050">
            <a:solidFill>
              <a:srgbClr val="FFFF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8" name="Oval 17"/>
          <p:cNvSpPr/>
          <p:nvPr/>
        </p:nvSpPr>
        <p:spPr>
          <a:xfrm>
            <a:off x="4718756" y="2469740"/>
            <a:ext cx="2664177" cy="2655416"/>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2" name="TextBox 11"/>
          <p:cNvSpPr txBox="1"/>
          <p:nvPr/>
        </p:nvSpPr>
        <p:spPr>
          <a:xfrm>
            <a:off x="3614933" y="5384802"/>
            <a:ext cx="5104603" cy="954107"/>
          </a:xfrm>
          <a:prstGeom prst="rect">
            <a:avLst/>
          </a:prstGeom>
          <a:solidFill>
            <a:schemeClr val="accent2"/>
          </a:solidFill>
        </p:spPr>
        <p:txBody>
          <a:bodyPr wrap="none" rtlCol="0">
            <a:spAutoFit/>
          </a:bodyPr>
          <a:lstStyle/>
          <a:p>
            <a:pPr algn="ctr"/>
            <a:r>
              <a:rPr lang="en-IN" sz="2800" dirty="0"/>
              <a:t>The circle is too large; it does not </a:t>
            </a:r>
          </a:p>
          <a:p>
            <a:pPr algn="ctr"/>
            <a:r>
              <a:rPr lang="en-IN" sz="2800" dirty="0"/>
              <a:t>touch the surface of the epiphysis</a:t>
            </a:r>
          </a:p>
        </p:txBody>
      </p:sp>
      <p:sp>
        <p:nvSpPr>
          <p:cNvPr id="13" name="TextBox 12"/>
          <p:cNvSpPr txBox="1"/>
          <p:nvPr/>
        </p:nvSpPr>
        <p:spPr>
          <a:xfrm>
            <a:off x="5746047" y="1309502"/>
            <a:ext cx="551754" cy="1107996"/>
          </a:xfrm>
          <a:prstGeom prst="rect">
            <a:avLst/>
          </a:prstGeom>
          <a:noFill/>
        </p:spPr>
        <p:txBody>
          <a:bodyPr wrap="none" rtlCol="0">
            <a:spAutoFit/>
          </a:bodyPr>
          <a:lstStyle/>
          <a:p>
            <a:r>
              <a:rPr lang="en-IN" sz="6600" dirty="0">
                <a:solidFill>
                  <a:srgbClr val="FF0000"/>
                </a:solidFill>
              </a:rPr>
              <a:t>x</a:t>
            </a:r>
          </a:p>
        </p:txBody>
      </p:sp>
    </p:spTree>
    <p:extLst>
      <p:ext uri="{BB962C8B-B14F-4D97-AF65-F5344CB8AC3E}">
        <p14:creationId xmlns:p14="http://schemas.microsoft.com/office/powerpoint/2010/main" val="330594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7867" y="274638"/>
            <a:ext cx="91440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pic>
        <p:nvPicPr>
          <p:cNvPr id="14" name="Picture 3" descr="C:\Users\ADMIN\Desktop\46 hajara (1) AP corrected 3A.tif"/>
          <p:cNvPicPr>
            <a:picLocks noGrp="1" noChangeAspect="1" noChangeArrowheads="1"/>
          </p:cNvPicPr>
          <p:nvPr>
            <p:ph sz="quarter" idx="4"/>
          </p:nvPr>
        </p:nvPicPr>
        <p:blipFill>
          <a:blip r:embed="rId2"/>
          <a:srcRect/>
          <a:stretch>
            <a:fillRect/>
          </a:stretch>
        </p:blipFill>
        <p:spPr bwMode="auto">
          <a:xfrm>
            <a:off x="3915199" y="1512711"/>
            <a:ext cx="4504268" cy="4504268"/>
          </a:xfrm>
          <a:prstGeom prst="rect">
            <a:avLst/>
          </a:prstGeom>
          <a:noFill/>
        </p:spPr>
      </p:pic>
      <p:sp>
        <p:nvSpPr>
          <p:cNvPr id="15" name="Oval 14"/>
          <p:cNvSpPr/>
          <p:nvPr/>
        </p:nvSpPr>
        <p:spPr>
          <a:xfrm>
            <a:off x="5091395" y="432578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6621041" y="294289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4989690" y="2757868"/>
            <a:ext cx="2099717" cy="2096355"/>
          </a:xfrm>
          <a:prstGeom prst="ellipse">
            <a:avLst/>
          </a:prstGeom>
          <a:noFill/>
          <a:ln w="19050">
            <a:solidFill>
              <a:srgbClr val="FFFF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8" name="Oval 17"/>
          <p:cNvSpPr/>
          <p:nvPr/>
        </p:nvSpPr>
        <p:spPr>
          <a:xfrm>
            <a:off x="4921956" y="2686756"/>
            <a:ext cx="2235200" cy="223520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2" name="TextBox 11"/>
          <p:cNvSpPr txBox="1"/>
          <p:nvPr/>
        </p:nvSpPr>
        <p:spPr>
          <a:xfrm>
            <a:off x="3689685" y="5384802"/>
            <a:ext cx="4986237" cy="954107"/>
          </a:xfrm>
          <a:prstGeom prst="rect">
            <a:avLst/>
          </a:prstGeom>
          <a:solidFill>
            <a:schemeClr val="accent2"/>
          </a:solidFill>
        </p:spPr>
        <p:txBody>
          <a:bodyPr wrap="none" rtlCol="0">
            <a:spAutoFit/>
          </a:bodyPr>
          <a:lstStyle/>
          <a:p>
            <a:pPr algn="ctr"/>
            <a:r>
              <a:rPr lang="en-IN" sz="2800" dirty="0"/>
              <a:t>The circle is too small; it extends </a:t>
            </a:r>
          </a:p>
          <a:p>
            <a:pPr algn="ctr"/>
            <a:r>
              <a:rPr lang="en-IN" sz="2800" dirty="0"/>
              <a:t>into the the epiphysis</a:t>
            </a:r>
          </a:p>
        </p:txBody>
      </p:sp>
      <p:sp>
        <p:nvSpPr>
          <p:cNvPr id="9" name="TextBox 8"/>
          <p:cNvSpPr txBox="1"/>
          <p:nvPr/>
        </p:nvSpPr>
        <p:spPr>
          <a:xfrm>
            <a:off x="5746047" y="1309502"/>
            <a:ext cx="551754" cy="1107996"/>
          </a:xfrm>
          <a:prstGeom prst="rect">
            <a:avLst/>
          </a:prstGeom>
          <a:noFill/>
        </p:spPr>
        <p:txBody>
          <a:bodyPr wrap="none" rtlCol="0">
            <a:spAutoFit/>
          </a:bodyPr>
          <a:lstStyle/>
          <a:p>
            <a:r>
              <a:rPr lang="en-IN" sz="6600" dirty="0">
                <a:solidFill>
                  <a:srgbClr val="FF0000"/>
                </a:solidFill>
              </a:rPr>
              <a:t>x</a:t>
            </a:r>
          </a:p>
        </p:txBody>
      </p:sp>
    </p:spTree>
    <p:extLst>
      <p:ext uri="{BB962C8B-B14F-4D97-AF65-F5344CB8AC3E}">
        <p14:creationId xmlns:p14="http://schemas.microsoft.com/office/powerpoint/2010/main" val="81203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7867" y="274638"/>
            <a:ext cx="9144000" cy="1143000"/>
          </a:xfrm>
        </p:spPr>
        <p:txBody>
          <a:bodyPr>
            <a:normAutofit fontScale="90000"/>
          </a:bodyPr>
          <a:lstStyle/>
          <a:p>
            <a:pPr algn="ctr"/>
            <a:r>
              <a:rPr lang="en-IN" dirty="0" smtClean="0">
                <a:solidFill>
                  <a:schemeClr val="tx2"/>
                </a:solidFill>
              </a:rPr>
              <a:t/>
            </a:r>
            <a:br>
              <a:rPr lang="en-IN" dirty="0" smtClean="0">
                <a:solidFill>
                  <a:schemeClr val="tx2"/>
                </a:solidFill>
              </a:rPr>
            </a:br>
            <a:r>
              <a:rPr lang="en-IN" dirty="0" smtClean="0">
                <a:solidFill>
                  <a:schemeClr val="tx2"/>
                </a:solidFill>
              </a:rPr>
              <a:t> Drawing the minimum circumscribed circle (</a:t>
            </a:r>
            <a:r>
              <a:rPr lang="en-IN" dirty="0" err="1" smtClean="0">
                <a:solidFill>
                  <a:schemeClr val="tx2"/>
                </a:solidFill>
              </a:rPr>
              <a:t>mcc</a:t>
            </a:r>
            <a:r>
              <a:rPr lang="en-IN" dirty="0" smtClean="0">
                <a:solidFill>
                  <a:schemeClr val="tx2"/>
                </a:solidFill>
              </a:rPr>
              <a:t>)</a:t>
            </a:r>
            <a:endParaRPr lang="en-IN" dirty="0">
              <a:solidFill>
                <a:schemeClr val="tx2"/>
              </a:solidFill>
            </a:endParaRPr>
          </a:p>
        </p:txBody>
      </p:sp>
      <p:pic>
        <p:nvPicPr>
          <p:cNvPr id="14" name="Picture 3" descr="C:\Users\ADMIN\Desktop\46 hajara (1) AP corrected 3A.tif"/>
          <p:cNvPicPr>
            <a:picLocks noGrp="1" noChangeAspect="1" noChangeArrowheads="1"/>
          </p:cNvPicPr>
          <p:nvPr>
            <p:ph sz="quarter" idx="4"/>
          </p:nvPr>
        </p:nvPicPr>
        <p:blipFill>
          <a:blip r:embed="rId3"/>
          <a:srcRect/>
          <a:stretch>
            <a:fillRect/>
          </a:stretch>
        </p:blipFill>
        <p:spPr bwMode="auto">
          <a:xfrm>
            <a:off x="3915199" y="1512711"/>
            <a:ext cx="4504268" cy="4504268"/>
          </a:xfrm>
          <a:prstGeom prst="rect">
            <a:avLst/>
          </a:prstGeom>
          <a:noFill/>
        </p:spPr>
      </p:pic>
      <p:sp>
        <p:nvSpPr>
          <p:cNvPr id="15" name="Oval 14"/>
          <p:cNvSpPr/>
          <p:nvPr/>
        </p:nvSpPr>
        <p:spPr>
          <a:xfrm>
            <a:off x="5091395" y="432578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6621041" y="2942890"/>
            <a:ext cx="157923" cy="1333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4989690" y="2757868"/>
            <a:ext cx="2099717" cy="2096355"/>
          </a:xfrm>
          <a:prstGeom prst="ellipse">
            <a:avLst/>
          </a:prstGeom>
          <a:noFill/>
          <a:ln w="19050">
            <a:solidFill>
              <a:srgbClr val="FFFF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8" name="Oval 17"/>
          <p:cNvSpPr/>
          <p:nvPr/>
        </p:nvSpPr>
        <p:spPr>
          <a:xfrm>
            <a:off x="4797778" y="2562578"/>
            <a:ext cx="2517422" cy="2472267"/>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12" name="TextBox 11"/>
          <p:cNvSpPr txBox="1"/>
          <p:nvPr/>
        </p:nvSpPr>
        <p:spPr>
          <a:xfrm>
            <a:off x="2770206" y="5384802"/>
            <a:ext cx="6894708" cy="954107"/>
          </a:xfrm>
          <a:prstGeom prst="rect">
            <a:avLst/>
          </a:prstGeom>
          <a:solidFill>
            <a:schemeClr val="accent2"/>
          </a:solidFill>
        </p:spPr>
        <p:txBody>
          <a:bodyPr wrap="none" rtlCol="0">
            <a:spAutoFit/>
          </a:bodyPr>
          <a:lstStyle/>
          <a:p>
            <a:pPr algn="ctr"/>
            <a:r>
              <a:rPr lang="en-IN" sz="2800" dirty="0"/>
              <a:t>The circle touches the surface of the epiphysis</a:t>
            </a:r>
          </a:p>
          <a:p>
            <a:pPr algn="ctr"/>
            <a:r>
              <a:rPr lang="en-IN" sz="2800" dirty="0"/>
              <a:t> but does not extend into the epiphysis</a:t>
            </a:r>
          </a:p>
        </p:txBody>
      </p:sp>
      <p:sp>
        <p:nvSpPr>
          <p:cNvPr id="13" name="TextBox 12"/>
          <p:cNvSpPr txBox="1"/>
          <p:nvPr/>
        </p:nvSpPr>
        <p:spPr>
          <a:xfrm>
            <a:off x="5746048" y="1523993"/>
            <a:ext cx="832279" cy="1107996"/>
          </a:xfrm>
          <a:prstGeom prst="rect">
            <a:avLst/>
          </a:prstGeom>
          <a:noFill/>
        </p:spPr>
        <p:txBody>
          <a:bodyPr wrap="none" rtlCol="0">
            <a:spAutoFit/>
          </a:bodyPr>
          <a:lstStyle/>
          <a:p>
            <a:r>
              <a:rPr lang="en-IN" sz="6600" b="1" dirty="0">
                <a:solidFill>
                  <a:srgbClr val="FF0000"/>
                </a:solidFill>
                <a:sym typeface="Wingdings 2"/>
              </a:rPr>
              <a:t></a:t>
            </a:r>
            <a:endParaRPr lang="en-IN" sz="6600" b="1" dirty="0">
              <a:solidFill>
                <a:srgbClr val="FF0000"/>
              </a:solidFill>
            </a:endParaRPr>
          </a:p>
        </p:txBody>
      </p:sp>
    </p:spTree>
    <p:extLst>
      <p:ext uri="{BB962C8B-B14F-4D97-AF65-F5344CB8AC3E}">
        <p14:creationId xmlns:p14="http://schemas.microsoft.com/office/powerpoint/2010/main" val="362977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sz="3200" dirty="0"/>
          </a:p>
          <a:p>
            <a:pPr>
              <a:buFont typeface="Arial" pitchFamily="34" charset="0"/>
              <a:buChar char="•"/>
            </a:pPr>
            <a:r>
              <a:rPr lang="en-IN" sz="3200" dirty="0" smtClean="0"/>
              <a:t>Draw </a:t>
            </a:r>
            <a:r>
              <a:rPr lang="en-IN" sz="3200" dirty="0"/>
              <a:t>the radii of the mic and mcc on the AP view</a:t>
            </a:r>
          </a:p>
          <a:p>
            <a:pPr>
              <a:buFont typeface="Arial" pitchFamily="34" charset="0"/>
              <a:buChar char="•"/>
            </a:pPr>
            <a:endParaRPr lang="en-IN" sz="3200" dirty="0"/>
          </a:p>
          <a:p>
            <a:pPr>
              <a:buFont typeface="Arial" pitchFamily="34" charset="0"/>
              <a:buChar char="•"/>
            </a:pPr>
            <a:r>
              <a:rPr lang="en-IN" sz="3200" dirty="0"/>
              <a:t>Draw the mic and mcc on the lateral view </a:t>
            </a:r>
            <a:endParaRPr lang="en-IN" sz="3200" dirty="0" smtClean="0"/>
          </a:p>
          <a:p>
            <a:pPr>
              <a:buFont typeface="Arial" pitchFamily="34" charset="0"/>
              <a:buChar char="•"/>
            </a:pPr>
            <a:endParaRPr lang="en-IN" sz="3200" dirty="0"/>
          </a:p>
          <a:p>
            <a:pPr>
              <a:buFont typeface="Arial" pitchFamily="34" charset="0"/>
              <a:buChar char="•"/>
            </a:pPr>
            <a:r>
              <a:rPr lang="en-IN" sz="3200" dirty="0" smtClean="0"/>
              <a:t>Measure </a:t>
            </a:r>
            <a:r>
              <a:rPr lang="en-IN" sz="3200" dirty="0"/>
              <a:t>their </a:t>
            </a:r>
            <a:r>
              <a:rPr lang="en-IN" sz="3200" dirty="0" smtClean="0"/>
              <a:t>radii</a:t>
            </a:r>
            <a:endParaRPr lang="en-IN" sz="3200" dirty="0"/>
          </a:p>
          <a:p>
            <a:pPr>
              <a:buFont typeface="Arial" pitchFamily="34" charset="0"/>
              <a:buChar char="•"/>
            </a:pPr>
            <a:endParaRPr lang="en-IN" sz="3200" dirty="0"/>
          </a:p>
        </p:txBody>
      </p:sp>
    </p:spTree>
    <p:extLst>
      <p:ext uri="{BB962C8B-B14F-4D97-AF65-F5344CB8AC3E}">
        <p14:creationId xmlns:p14="http://schemas.microsoft.com/office/powerpoint/2010/main" val="86554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203" t="54338" r="21744" b="3395"/>
          <a:stretch/>
        </p:blipFill>
        <p:spPr>
          <a:xfrm>
            <a:off x="1787287" y="1189468"/>
            <a:ext cx="8607420" cy="4214554"/>
          </a:xfrm>
          <a:prstGeom prst="rect">
            <a:avLst/>
          </a:prstGeom>
        </p:spPr>
      </p:pic>
      <p:sp>
        <p:nvSpPr>
          <p:cNvPr id="3" name="TextBox 2"/>
          <p:cNvSpPr txBox="1"/>
          <p:nvPr/>
        </p:nvSpPr>
        <p:spPr>
          <a:xfrm>
            <a:off x="4011825" y="5544065"/>
            <a:ext cx="655949" cy="461665"/>
          </a:xfrm>
          <a:prstGeom prst="rect">
            <a:avLst/>
          </a:prstGeom>
          <a:noFill/>
        </p:spPr>
        <p:txBody>
          <a:bodyPr wrap="none" rtlCol="0">
            <a:spAutoFit/>
          </a:bodyPr>
          <a:lstStyle/>
          <a:p>
            <a:r>
              <a:rPr lang="en-IN" sz="2400" dirty="0" smtClean="0"/>
              <a:t>SDS</a:t>
            </a:r>
            <a:endParaRPr lang="en-IN" sz="2400" dirty="0"/>
          </a:p>
        </p:txBody>
      </p:sp>
    </p:spTree>
    <p:extLst>
      <p:ext uri="{BB962C8B-B14F-4D97-AF65-F5344CB8AC3E}">
        <p14:creationId xmlns:p14="http://schemas.microsoft.com/office/powerpoint/2010/main" val="344190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7"/>
          <p:cNvSpPr>
            <a:spLocks noGrp="1"/>
          </p:cNvSpPr>
          <p:nvPr>
            <p:ph type="title"/>
          </p:nvPr>
        </p:nvSpPr>
        <p:spPr/>
        <p:txBody>
          <a:bodyPr/>
          <a:lstStyle/>
          <a:p>
            <a:r>
              <a:rPr lang="en-IN" dirty="0" smtClean="0">
                <a:solidFill>
                  <a:schemeClr val="tx1"/>
                </a:solidFill>
              </a:rPr>
              <a:t>Quantitative measure of sphericity</a:t>
            </a:r>
            <a:endParaRPr lang="en-IN" dirty="0">
              <a:solidFill>
                <a:schemeClr val="tx1"/>
              </a:solidFill>
            </a:endParaRPr>
          </a:p>
        </p:txBody>
      </p:sp>
      <p:sp>
        <p:nvSpPr>
          <p:cNvPr id="6" name="Content Placeholder 5"/>
          <p:cNvSpPr>
            <a:spLocks noGrp="1"/>
          </p:cNvSpPr>
          <p:nvPr>
            <p:ph idx="1"/>
          </p:nvPr>
        </p:nvSpPr>
        <p:spPr/>
        <p:txBody>
          <a:bodyPr/>
          <a:lstStyle/>
          <a:p>
            <a:pPr algn="just">
              <a:buFont typeface="Arial" pitchFamily="34" charset="0"/>
              <a:buChar char="•"/>
            </a:pPr>
            <a:endParaRPr lang="en-IN" dirty="0" smtClean="0"/>
          </a:p>
          <a:p>
            <a:pPr>
              <a:buFont typeface="Arial" pitchFamily="34" charset="0"/>
              <a:buChar char="•"/>
            </a:pPr>
            <a:r>
              <a:rPr lang="en-IN" sz="3200" dirty="0"/>
              <a:t>Three measures of deviation from sphericity are computed:</a:t>
            </a:r>
          </a:p>
          <a:p>
            <a:pPr lvl="1">
              <a:buFont typeface="Arial" pitchFamily="34" charset="0"/>
              <a:buChar char="•"/>
            </a:pPr>
            <a:r>
              <a:rPr lang="en-IN" sz="3200" dirty="0"/>
              <a:t>Roundness error in the AP view</a:t>
            </a:r>
          </a:p>
          <a:p>
            <a:pPr lvl="1">
              <a:buFont typeface="Arial" pitchFamily="34" charset="0"/>
              <a:buChar char="•"/>
            </a:pPr>
            <a:r>
              <a:rPr lang="en-IN" sz="3200" dirty="0"/>
              <a:t>Roundness error in the Lateral view</a:t>
            </a:r>
          </a:p>
          <a:p>
            <a:pPr lvl="1">
              <a:buFont typeface="Arial" pitchFamily="34" charset="0"/>
              <a:buChar char="•"/>
            </a:pPr>
            <a:r>
              <a:rPr lang="en-IN" sz="3200" dirty="0"/>
              <a:t>Degree of ellipsoid deformation</a:t>
            </a:r>
          </a:p>
          <a:p>
            <a:pPr algn="just">
              <a:buFont typeface="Arial" pitchFamily="34" charset="0"/>
              <a:buChar char="•"/>
            </a:pPr>
            <a:endParaRPr lang="en-IN" dirty="0"/>
          </a:p>
        </p:txBody>
      </p:sp>
    </p:spTree>
    <p:extLst>
      <p:ext uri="{BB962C8B-B14F-4D97-AF65-F5344CB8AC3E}">
        <p14:creationId xmlns:p14="http://schemas.microsoft.com/office/powerpoint/2010/main" val="1061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a:buFont typeface="Arial" pitchFamily="34" charset="0"/>
              <a:buChar char="•"/>
            </a:pPr>
            <a:r>
              <a:rPr lang="en-IN" b="1" dirty="0"/>
              <a:t>Roundness error </a:t>
            </a:r>
            <a:r>
              <a:rPr lang="en-IN" dirty="0"/>
              <a:t>is the difference in the radii of the MCC and MIC.</a:t>
            </a:r>
          </a:p>
          <a:p>
            <a:endParaRPr lang="en-IN" dirty="0"/>
          </a:p>
        </p:txBody>
      </p:sp>
      <p:pic>
        <p:nvPicPr>
          <p:cNvPr id="29" name="Picture 3" descr="C:\Users\ADMIN\Desktop\46 hajara (1) AP corrected 3A.tif"/>
          <p:cNvPicPr>
            <a:picLocks noChangeAspect="1" noChangeArrowheads="1"/>
          </p:cNvPicPr>
          <p:nvPr/>
        </p:nvPicPr>
        <p:blipFill>
          <a:blip r:embed="rId3"/>
          <a:srcRect/>
          <a:stretch>
            <a:fillRect/>
          </a:stretch>
        </p:blipFill>
        <p:spPr bwMode="auto">
          <a:xfrm>
            <a:off x="6186311" y="2203363"/>
            <a:ext cx="3813616" cy="381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7236179" y="4639735"/>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8573912" y="3426179"/>
            <a:ext cx="135467" cy="1128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p:cNvSpPr/>
          <p:nvPr/>
        </p:nvSpPr>
        <p:spPr>
          <a:xfrm>
            <a:off x="7134578" y="3228622"/>
            <a:ext cx="1806222" cy="185137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3" name="Oval 32"/>
          <p:cNvSpPr/>
          <p:nvPr/>
        </p:nvSpPr>
        <p:spPr>
          <a:xfrm>
            <a:off x="6982171" y="3087505"/>
            <a:ext cx="2111668" cy="216446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                                                                                                                                    </a:t>
            </a:r>
          </a:p>
        </p:txBody>
      </p:sp>
      <p:sp>
        <p:nvSpPr>
          <p:cNvPr id="37" name="Oval 36"/>
          <p:cNvSpPr/>
          <p:nvPr/>
        </p:nvSpPr>
        <p:spPr>
          <a:xfrm>
            <a:off x="8026402" y="4097867"/>
            <a:ext cx="56444"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9" name="Straight Arrow Connector 38"/>
          <p:cNvCxnSpPr>
            <a:endCxn id="37" idx="1"/>
          </p:cNvCxnSpPr>
          <p:nvPr/>
        </p:nvCxnSpPr>
        <p:spPr>
          <a:xfrm rot="16200000" flipH="1">
            <a:off x="7315988" y="3385880"/>
            <a:ext cx="808205" cy="629157"/>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7" idx="7"/>
          </p:cNvCxnSpPr>
          <p:nvPr/>
        </p:nvCxnSpPr>
        <p:spPr>
          <a:xfrm rot="5400000">
            <a:off x="7900389" y="3526992"/>
            <a:ext cx="751761" cy="403376"/>
          </a:xfrm>
          <a:prstGeom prst="straightConnector1">
            <a:avLst/>
          </a:prstGeom>
          <a:ln w="190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324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the study </a:t>
            </a:r>
            <a:endParaRPr lang="en-IN" dirty="0"/>
          </a:p>
        </p:txBody>
      </p:sp>
      <p:sp>
        <p:nvSpPr>
          <p:cNvPr id="3" name="Content Placeholder 2"/>
          <p:cNvSpPr>
            <a:spLocks noGrp="1"/>
          </p:cNvSpPr>
          <p:nvPr>
            <p:ph idx="1"/>
          </p:nvPr>
        </p:nvSpPr>
        <p:spPr/>
        <p:txBody>
          <a:bodyPr/>
          <a:lstStyle/>
          <a:p>
            <a:r>
              <a:rPr lang="en-US" dirty="0" smtClean="0"/>
              <a:t>To assess </a:t>
            </a:r>
            <a:r>
              <a:rPr lang="en-US" dirty="0"/>
              <a:t>the reproducibility of a new method </a:t>
            </a:r>
            <a:r>
              <a:rPr lang="en-US" dirty="0" smtClean="0"/>
              <a:t>of measurement </a:t>
            </a:r>
            <a:r>
              <a:rPr lang="en-US" dirty="0"/>
              <a:t>of DI.</a:t>
            </a:r>
          </a:p>
          <a:p>
            <a:r>
              <a:rPr lang="en-US" dirty="0" smtClean="0"/>
              <a:t>To evaluate how </a:t>
            </a:r>
            <a:r>
              <a:rPr lang="en-US" dirty="0"/>
              <a:t>accurately DI could predict the shape of </a:t>
            </a:r>
            <a:r>
              <a:rPr lang="en-US" dirty="0" smtClean="0"/>
              <a:t>the femoral </a:t>
            </a:r>
            <a:r>
              <a:rPr lang="en-US" dirty="0"/>
              <a:t>head when the disease healed.</a:t>
            </a:r>
            <a:endParaRPr lang="en-IN" dirty="0"/>
          </a:p>
        </p:txBody>
      </p:sp>
    </p:spTree>
    <p:extLst>
      <p:ext uri="{BB962C8B-B14F-4D97-AF65-F5344CB8AC3E}">
        <p14:creationId xmlns:p14="http://schemas.microsoft.com/office/powerpoint/2010/main" val="3236993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986845" y="2174875"/>
            <a:ext cx="4301067" cy="3951288"/>
          </a:xfrm>
        </p:spPr>
        <p:txBody>
          <a:bodyPr/>
          <a:lstStyle/>
          <a:p>
            <a:pPr>
              <a:buFont typeface="Arial" pitchFamily="34" charset="0"/>
              <a:buChar char="•"/>
            </a:pPr>
            <a:r>
              <a:rPr lang="en-IN" b="1" dirty="0"/>
              <a:t>Ellipsoid deformation</a:t>
            </a:r>
            <a:r>
              <a:rPr lang="en-IN" dirty="0"/>
              <a:t> is the difference in the radii of the femoral head in the AP and lateral views</a:t>
            </a:r>
            <a:r>
              <a:rPr lang="en-IN" dirty="0" smtClean="0"/>
              <a:t>.</a:t>
            </a:r>
          </a:p>
          <a:p>
            <a:endParaRPr lang="en-IN" dirty="0" smtClean="0"/>
          </a:p>
        </p:txBody>
      </p:sp>
      <p:pic>
        <p:nvPicPr>
          <p:cNvPr id="33" name="Picture 3" descr="C:\Users\Dr.Benjamin\Documents\Papers\Papers for publication\Papers in preparation\Measurement of sphericity\X-rays for Stulberg classification\3 (1).jpg"/>
          <p:cNvPicPr>
            <a:picLocks noGrp="1" noChangeAspect="1" noChangeArrowheads="1"/>
          </p:cNvPicPr>
          <p:nvPr>
            <p:ph sz="half" idx="2"/>
          </p:nvPr>
        </p:nvPicPr>
        <p:blipFill>
          <a:blip r:embed="rId3">
            <a:lum bright="-30000"/>
          </a:blip>
          <a:srcRect l="61793" t="25151" r="5062" b="24717"/>
          <a:stretch>
            <a:fillRect/>
          </a:stretch>
        </p:blipFill>
        <p:spPr bwMode="auto">
          <a:xfrm>
            <a:off x="6972310" y="3357562"/>
            <a:ext cx="3283798" cy="3154550"/>
          </a:xfrm>
          <a:prstGeom prst="rect">
            <a:avLst/>
          </a:prstGeom>
          <a:noFill/>
        </p:spPr>
      </p:pic>
      <p:sp>
        <p:nvSpPr>
          <p:cNvPr id="34" name="Oval 33"/>
          <p:cNvSpPr/>
          <p:nvPr/>
        </p:nvSpPr>
        <p:spPr>
          <a:xfrm>
            <a:off x="7686690" y="4071942"/>
            <a:ext cx="1500198" cy="1645410"/>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5" name="Straight Connector 34"/>
          <p:cNvCxnSpPr>
            <a:stCxn id="34" idx="2"/>
          </p:cNvCxnSpPr>
          <p:nvPr/>
        </p:nvCxnSpPr>
        <p:spPr>
          <a:xfrm rot="10800000" flipH="1">
            <a:off x="7686690" y="4833238"/>
            <a:ext cx="744138" cy="6141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35" descr="C:\Users\Dr.Benjamin\Documents\Papers\Papers for publication\Papers in preparation\Measurement of sphericity\X-rays to measure\2-5-9.001.JPG"/>
          <p:cNvPicPr/>
          <p:nvPr/>
        </p:nvPicPr>
        <p:blipFill>
          <a:blip r:embed="rId4"/>
          <a:srcRect/>
          <a:stretch>
            <a:fillRect/>
          </a:stretch>
        </p:blipFill>
        <p:spPr bwMode="auto">
          <a:xfrm>
            <a:off x="6972310" y="357166"/>
            <a:ext cx="3286148" cy="3071834"/>
          </a:xfrm>
          <a:prstGeom prst="rect">
            <a:avLst/>
          </a:prstGeom>
          <a:noFill/>
          <a:ln w="9525">
            <a:noFill/>
            <a:miter lim="800000"/>
            <a:headEnd/>
            <a:tailEnd/>
          </a:ln>
        </p:spPr>
      </p:pic>
      <p:sp>
        <p:nvSpPr>
          <p:cNvPr id="37" name="Oval 36"/>
          <p:cNvSpPr/>
          <p:nvPr/>
        </p:nvSpPr>
        <p:spPr>
          <a:xfrm>
            <a:off x="7411816" y="1179918"/>
            <a:ext cx="1632196" cy="1612702"/>
          </a:xfrm>
          <a:prstGeom prst="ellipse">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8" name="Straight Connector 37"/>
          <p:cNvCxnSpPr/>
          <p:nvPr/>
        </p:nvCxnSpPr>
        <p:spPr>
          <a:xfrm flipV="1">
            <a:off x="7400938" y="2000240"/>
            <a:ext cx="857256" cy="7777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749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00041" y="1438183"/>
            <a:ext cx="6010180" cy="4505417"/>
          </a:xfrm>
        </p:spPr>
        <p:txBody>
          <a:bodyPr/>
          <a:lstStyle/>
          <a:p>
            <a:pPr algn="just">
              <a:buFont typeface="Arial" pitchFamily="34" charset="0"/>
              <a:buChar char="•"/>
            </a:pPr>
            <a:endParaRPr lang="en-IN" dirty="0" smtClean="0"/>
          </a:p>
          <a:p>
            <a:pPr>
              <a:buFont typeface="Arial" pitchFamily="34" charset="0"/>
              <a:buChar char="•"/>
            </a:pPr>
            <a:r>
              <a:rPr lang="en-IN" dirty="0"/>
              <a:t>The </a:t>
            </a:r>
          </a:p>
          <a:p>
            <a:r>
              <a:rPr lang="en-IN" dirty="0"/>
              <a:t>	Roundness Error in AP view </a:t>
            </a:r>
          </a:p>
          <a:p>
            <a:r>
              <a:rPr lang="en-IN" dirty="0"/>
              <a:t>	Roundness Error in Lat view</a:t>
            </a:r>
          </a:p>
          <a:p>
            <a:r>
              <a:rPr lang="en-IN" dirty="0"/>
              <a:t>	Ellipsoid deformation</a:t>
            </a:r>
          </a:p>
          <a:p>
            <a:pPr>
              <a:buNone/>
            </a:pPr>
            <a:r>
              <a:rPr lang="en-IN" dirty="0"/>
              <a:t>	</a:t>
            </a:r>
          </a:p>
          <a:p>
            <a:pPr>
              <a:buNone/>
            </a:pPr>
            <a:r>
              <a:rPr lang="en-IN" dirty="0"/>
              <a:t>	</a:t>
            </a:r>
            <a:r>
              <a:rPr lang="en-IN" dirty="0" smtClean="0"/>
              <a:t>were </a:t>
            </a:r>
            <a:r>
              <a:rPr lang="en-IN" dirty="0"/>
              <a:t>added to obtain the </a:t>
            </a:r>
          </a:p>
          <a:p>
            <a:pPr>
              <a:buNone/>
            </a:pPr>
            <a:r>
              <a:rPr lang="en-IN" b="1" dirty="0"/>
              <a:t>	Sphericity Deviation Score</a:t>
            </a:r>
          </a:p>
        </p:txBody>
      </p:sp>
    </p:spTree>
    <p:extLst>
      <p:ext uri="{BB962C8B-B14F-4D97-AF65-F5344CB8AC3E}">
        <p14:creationId xmlns:p14="http://schemas.microsoft.com/office/powerpoint/2010/main" val="3842546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00041" y="1438183"/>
            <a:ext cx="6010180" cy="4505417"/>
          </a:xfrm>
        </p:spPr>
        <p:txBody>
          <a:bodyPr/>
          <a:lstStyle/>
          <a:p>
            <a:pPr algn="just">
              <a:buFont typeface="Arial" pitchFamily="34" charset="0"/>
              <a:buChar char="•"/>
            </a:pPr>
            <a:endParaRPr lang="en-IN" dirty="0" smtClean="0"/>
          </a:p>
          <a:p>
            <a:pPr>
              <a:buFont typeface="Arial" pitchFamily="34" charset="0"/>
              <a:buChar char="•"/>
            </a:pPr>
            <a:r>
              <a:rPr lang="en-IN" dirty="0"/>
              <a:t>The calculations will be done automatically once the values of the radii of the </a:t>
            </a:r>
            <a:r>
              <a:rPr lang="en-IN" dirty="0" smtClean="0"/>
              <a:t>MIC and MCC </a:t>
            </a:r>
            <a:r>
              <a:rPr lang="en-IN" dirty="0"/>
              <a:t>in the AP and lateral x-rays have been entered on the programmed Excel sheet</a:t>
            </a:r>
            <a:endParaRPr lang="en-IN" b="1" dirty="0">
              <a:solidFill>
                <a:schemeClr val="accent4">
                  <a:lumMod val="40000"/>
                  <a:lumOff val="60000"/>
                </a:schemeClr>
              </a:solidFill>
            </a:endParaRPr>
          </a:p>
        </p:txBody>
      </p:sp>
    </p:spTree>
    <p:extLst>
      <p:ext uri="{BB962C8B-B14F-4D97-AF65-F5344CB8AC3E}">
        <p14:creationId xmlns:p14="http://schemas.microsoft.com/office/powerpoint/2010/main" val="292463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SDS - Exc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52657"/>
            <a:ext cx="9040091" cy="6488980"/>
          </a:xfrm>
        </p:spPr>
      </p:pic>
    </p:spTree>
    <p:extLst>
      <p:ext uri="{BB962C8B-B14F-4D97-AF65-F5344CB8AC3E}">
        <p14:creationId xmlns:p14="http://schemas.microsoft.com/office/powerpoint/2010/main" val="22969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76308" y="1350679"/>
            <a:ext cx="8229600" cy="609600"/>
          </a:xfrm>
        </p:spPr>
        <p:txBody>
          <a:bodyPr>
            <a:normAutofit fontScale="90000"/>
          </a:bodyPr>
          <a:lstStyle/>
          <a:p>
            <a:pPr algn="ctr"/>
            <a:r>
              <a:rPr lang="en-IN" sz="2400" dirty="0">
                <a:solidFill>
                  <a:schemeClr val="tx1"/>
                </a:solidFill>
              </a:rPr>
              <a:t>Roundness error AP	=	0</a:t>
            </a:r>
            <a:br>
              <a:rPr lang="en-IN" sz="2400" dirty="0">
                <a:solidFill>
                  <a:schemeClr val="tx1"/>
                </a:solidFill>
              </a:rPr>
            </a:br>
            <a:r>
              <a:rPr lang="en-IN" sz="2400" dirty="0">
                <a:solidFill>
                  <a:schemeClr val="tx1"/>
                </a:solidFill>
              </a:rPr>
              <a:t>Roundness error Lat	=	0</a:t>
            </a:r>
            <a:br>
              <a:rPr lang="en-IN" sz="2400" dirty="0">
                <a:solidFill>
                  <a:schemeClr val="tx1"/>
                </a:solidFill>
              </a:rPr>
            </a:br>
            <a:r>
              <a:rPr lang="en-IN" sz="2400" dirty="0">
                <a:solidFill>
                  <a:schemeClr val="tx1"/>
                </a:solidFill>
              </a:rPr>
              <a:t>Ellipsoid deformation	=	0</a:t>
            </a:r>
            <a:br>
              <a:rPr lang="en-IN" sz="2400" dirty="0">
                <a:solidFill>
                  <a:schemeClr val="tx1"/>
                </a:solidFill>
              </a:rPr>
            </a:br>
            <a:r>
              <a:rPr lang="en-IN" sz="2400" dirty="0">
                <a:solidFill>
                  <a:schemeClr val="tx1"/>
                </a:solidFill>
              </a:rPr>
              <a:t/>
            </a:r>
            <a:br>
              <a:rPr lang="en-IN" sz="2400" dirty="0">
                <a:solidFill>
                  <a:schemeClr val="tx1"/>
                </a:solidFill>
              </a:rPr>
            </a:br>
            <a:r>
              <a:rPr lang="en-IN" sz="2400" dirty="0" err="1">
                <a:solidFill>
                  <a:schemeClr val="tx1"/>
                </a:solidFill>
              </a:rPr>
              <a:t>Sphericity</a:t>
            </a:r>
            <a:r>
              <a:rPr lang="en-IN" sz="2400" dirty="0">
                <a:solidFill>
                  <a:schemeClr val="tx1"/>
                </a:solidFill>
              </a:rPr>
              <a:t> Deviation Score	0</a:t>
            </a:r>
          </a:p>
        </p:txBody>
      </p:sp>
      <p:pic>
        <p:nvPicPr>
          <p:cNvPr id="1026" name="Picture 2"/>
          <p:cNvPicPr>
            <a:picLocks noGrp="1" noChangeAspect="1" noChangeArrowheads="1"/>
          </p:cNvPicPr>
          <p:nvPr>
            <p:ph idx="1"/>
          </p:nvPr>
        </p:nvPicPr>
        <p:blipFill>
          <a:blip r:embed="rId2"/>
          <a:srcRect/>
          <a:stretch>
            <a:fillRect/>
          </a:stretch>
        </p:blipFill>
        <p:spPr bwMode="auto">
          <a:xfrm>
            <a:off x="3752057" y="2749853"/>
            <a:ext cx="4676775" cy="2686050"/>
          </a:xfrm>
          <a:prstGeom prst="rect">
            <a:avLst/>
          </a:prstGeom>
          <a:noFill/>
          <a:ln w="9525">
            <a:noFill/>
            <a:miter lim="800000"/>
            <a:headEnd/>
            <a:tailEnd/>
          </a:ln>
          <a:effectLst/>
        </p:spPr>
      </p:pic>
      <p:cxnSp>
        <p:nvCxnSpPr>
          <p:cNvPr id="8" name="Straight Connector 7"/>
          <p:cNvCxnSpPr/>
          <p:nvPr/>
        </p:nvCxnSpPr>
        <p:spPr>
          <a:xfrm flipV="1">
            <a:off x="3678477" y="2041743"/>
            <a:ext cx="48099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854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76308" y="1350679"/>
            <a:ext cx="8229600" cy="609600"/>
          </a:xfrm>
        </p:spPr>
        <p:txBody>
          <a:bodyPr>
            <a:normAutofit fontScale="90000"/>
          </a:bodyPr>
          <a:lstStyle/>
          <a:p>
            <a:pPr algn="ctr"/>
            <a:r>
              <a:rPr lang="en-IN" sz="2400" dirty="0">
                <a:solidFill>
                  <a:schemeClr val="tx1"/>
                </a:solidFill>
              </a:rPr>
              <a:t>Roundness error AP	=	0</a:t>
            </a:r>
            <a:br>
              <a:rPr lang="en-IN" sz="2400" dirty="0">
                <a:solidFill>
                  <a:schemeClr val="tx1"/>
                </a:solidFill>
              </a:rPr>
            </a:br>
            <a:r>
              <a:rPr lang="en-IN" sz="2400" dirty="0">
                <a:solidFill>
                  <a:schemeClr val="tx1"/>
                </a:solidFill>
              </a:rPr>
              <a:t>Roundness error Lat	=	0</a:t>
            </a:r>
            <a:br>
              <a:rPr lang="en-IN" sz="2400" dirty="0">
                <a:solidFill>
                  <a:schemeClr val="tx1"/>
                </a:solidFill>
              </a:rPr>
            </a:br>
            <a:r>
              <a:rPr lang="en-IN" sz="2400" dirty="0">
                <a:solidFill>
                  <a:schemeClr val="tx1"/>
                </a:solidFill>
              </a:rPr>
              <a:t>Ellipsoid deformation	=	0</a:t>
            </a:r>
            <a:br>
              <a:rPr lang="en-IN" sz="2400" dirty="0">
                <a:solidFill>
                  <a:schemeClr val="tx1"/>
                </a:solidFill>
              </a:rPr>
            </a:br>
            <a:r>
              <a:rPr lang="en-IN" sz="2400" dirty="0">
                <a:solidFill>
                  <a:schemeClr val="tx1"/>
                </a:solidFill>
              </a:rPr>
              <a:t/>
            </a:r>
            <a:br>
              <a:rPr lang="en-IN" sz="2400" dirty="0">
                <a:solidFill>
                  <a:schemeClr val="tx1"/>
                </a:solidFill>
              </a:rPr>
            </a:br>
            <a:r>
              <a:rPr lang="en-IN" sz="2400" dirty="0" err="1">
                <a:solidFill>
                  <a:schemeClr val="tx1"/>
                </a:solidFill>
              </a:rPr>
              <a:t>Sphericity</a:t>
            </a:r>
            <a:r>
              <a:rPr lang="en-IN" sz="2400" dirty="0">
                <a:solidFill>
                  <a:schemeClr val="tx1"/>
                </a:solidFill>
              </a:rPr>
              <a:t> Deviation Score	0</a:t>
            </a:r>
          </a:p>
        </p:txBody>
      </p:sp>
      <p:pic>
        <p:nvPicPr>
          <p:cNvPr id="1026" name="Picture 2"/>
          <p:cNvPicPr>
            <a:picLocks noGrp="1" noChangeAspect="1" noChangeArrowheads="1"/>
          </p:cNvPicPr>
          <p:nvPr>
            <p:ph idx="1"/>
          </p:nvPr>
        </p:nvPicPr>
        <p:blipFill>
          <a:blip r:embed="rId2"/>
          <a:srcRect/>
          <a:stretch>
            <a:fillRect/>
          </a:stretch>
        </p:blipFill>
        <p:spPr bwMode="auto">
          <a:xfrm>
            <a:off x="3752057" y="2749853"/>
            <a:ext cx="4676775" cy="2686050"/>
          </a:xfrm>
          <a:prstGeom prst="rect">
            <a:avLst/>
          </a:prstGeom>
          <a:noFill/>
          <a:ln w="9525">
            <a:noFill/>
            <a:miter lim="800000"/>
            <a:headEnd/>
            <a:tailEnd/>
          </a:ln>
          <a:effectLst/>
        </p:spPr>
      </p:pic>
      <p:cxnSp>
        <p:nvCxnSpPr>
          <p:cNvPr id="8" name="Straight Connector 7"/>
          <p:cNvCxnSpPr/>
          <p:nvPr/>
        </p:nvCxnSpPr>
        <p:spPr>
          <a:xfrm flipV="1">
            <a:off x="3678477" y="2041743"/>
            <a:ext cx="48099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1759" y="5599135"/>
            <a:ext cx="5520614" cy="461665"/>
          </a:xfrm>
          <a:prstGeom prst="rect">
            <a:avLst/>
          </a:prstGeom>
          <a:noFill/>
        </p:spPr>
        <p:txBody>
          <a:bodyPr wrap="none" rtlCol="0">
            <a:spAutoFit/>
          </a:bodyPr>
          <a:lstStyle/>
          <a:p>
            <a:r>
              <a:rPr lang="en-IN" sz="2400" b="1" dirty="0" err="1"/>
              <a:t>Stulberg</a:t>
            </a:r>
            <a:r>
              <a:rPr lang="en-IN" sz="2400" b="1" dirty="0"/>
              <a:t> Class at skeletal maturity : Class I</a:t>
            </a:r>
          </a:p>
        </p:txBody>
      </p:sp>
    </p:spTree>
    <p:extLst>
      <p:ext uri="{BB962C8B-B14F-4D97-AF65-F5344CB8AC3E}">
        <p14:creationId xmlns:p14="http://schemas.microsoft.com/office/powerpoint/2010/main" val="3828913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499644" y="2739806"/>
            <a:ext cx="5181600" cy="2781300"/>
          </a:xfrm>
          <a:prstGeom prst="rect">
            <a:avLst/>
          </a:prstGeom>
          <a:noFill/>
          <a:ln w="9525">
            <a:noFill/>
            <a:miter lim="800000"/>
            <a:headEnd/>
            <a:tailEnd/>
          </a:ln>
          <a:effectLst/>
        </p:spPr>
      </p:pic>
      <p:sp>
        <p:nvSpPr>
          <p:cNvPr id="7" name="Title 1"/>
          <p:cNvSpPr txBox="1">
            <a:spLocks/>
          </p:cNvSpPr>
          <p:nvPr/>
        </p:nvSpPr>
        <p:spPr bwMode="auto">
          <a:xfrm>
            <a:off x="1976308" y="1350679"/>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IN" sz="2400" kern="0" dirty="0">
                <a:latin typeface="+mj-lt"/>
                <a:ea typeface="+mj-ea"/>
                <a:cs typeface="+mj-cs"/>
              </a:rPr>
              <a:t>Roundness error AP	=	18</a:t>
            </a:r>
            <a:br>
              <a:rPr lang="en-IN" sz="2400" kern="0" dirty="0">
                <a:latin typeface="+mj-lt"/>
                <a:ea typeface="+mj-ea"/>
                <a:cs typeface="+mj-cs"/>
              </a:rPr>
            </a:br>
            <a:r>
              <a:rPr lang="en-IN" sz="2400" kern="0" dirty="0">
                <a:latin typeface="+mj-lt"/>
                <a:ea typeface="+mj-ea"/>
                <a:cs typeface="+mj-cs"/>
              </a:rPr>
              <a:t>Roundness error Lat	=	40</a:t>
            </a:r>
            <a:br>
              <a:rPr lang="en-IN" sz="2400" kern="0" dirty="0">
                <a:latin typeface="+mj-lt"/>
                <a:ea typeface="+mj-ea"/>
                <a:cs typeface="+mj-cs"/>
              </a:rPr>
            </a:br>
            <a:r>
              <a:rPr lang="en-IN" sz="2400" kern="0" dirty="0">
                <a:latin typeface="+mj-lt"/>
                <a:ea typeface="+mj-ea"/>
                <a:cs typeface="+mj-cs"/>
              </a:rPr>
              <a:t>Ellipsoid deformation	=	10</a:t>
            </a:r>
            <a:br>
              <a:rPr lang="en-IN" sz="2400" kern="0" dirty="0">
                <a:latin typeface="+mj-lt"/>
                <a:ea typeface="+mj-ea"/>
                <a:cs typeface="+mj-cs"/>
              </a:rPr>
            </a:br>
            <a:r>
              <a:rPr lang="en-IN" sz="2400" kern="0" dirty="0">
                <a:latin typeface="+mj-lt"/>
                <a:ea typeface="+mj-ea"/>
                <a:cs typeface="+mj-cs"/>
              </a:rPr>
              <a:t/>
            </a:r>
            <a:br>
              <a:rPr lang="en-IN" sz="2400" kern="0" dirty="0">
                <a:latin typeface="+mj-lt"/>
                <a:ea typeface="+mj-ea"/>
                <a:cs typeface="+mj-cs"/>
              </a:rPr>
            </a:br>
            <a:r>
              <a:rPr lang="en-IN" sz="2400" b="1" kern="0" dirty="0" err="1">
                <a:latin typeface="+mj-lt"/>
                <a:ea typeface="+mj-ea"/>
                <a:cs typeface="+mj-cs"/>
              </a:rPr>
              <a:t>Sphericity</a:t>
            </a:r>
            <a:r>
              <a:rPr lang="en-IN" sz="2400" b="1" kern="0" dirty="0">
                <a:latin typeface="+mj-lt"/>
                <a:ea typeface="+mj-ea"/>
                <a:cs typeface="+mj-cs"/>
              </a:rPr>
              <a:t> Deviation Score</a:t>
            </a:r>
            <a:r>
              <a:rPr lang="en-IN" sz="2400" kern="0" dirty="0">
                <a:latin typeface="+mj-lt"/>
                <a:ea typeface="+mj-ea"/>
                <a:cs typeface="+mj-cs"/>
              </a:rPr>
              <a:t>	68</a:t>
            </a:r>
          </a:p>
        </p:txBody>
      </p:sp>
      <p:cxnSp>
        <p:nvCxnSpPr>
          <p:cNvPr id="8" name="Straight Connector 7"/>
          <p:cNvCxnSpPr/>
          <p:nvPr/>
        </p:nvCxnSpPr>
        <p:spPr>
          <a:xfrm flipV="1">
            <a:off x="3678477" y="2041743"/>
            <a:ext cx="48099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489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499644" y="2739806"/>
            <a:ext cx="5181600" cy="2781300"/>
          </a:xfrm>
          <a:prstGeom prst="rect">
            <a:avLst/>
          </a:prstGeom>
          <a:noFill/>
          <a:ln w="9525">
            <a:noFill/>
            <a:miter lim="800000"/>
            <a:headEnd/>
            <a:tailEnd/>
          </a:ln>
          <a:effectLst/>
        </p:spPr>
      </p:pic>
      <p:sp>
        <p:nvSpPr>
          <p:cNvPr id="7" name="Title 1"/>
          <p:cNvSpPr txBox="1">
            <a:spLocks/>
          </p:cNvSpPr>
          <p:nvPr/>
        </p:nvSpPr>
        <p:spPr bwMode="auto">
          <a:xfrm>
            <a:off x="1976308" y="1350679"/>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IN" sz="2400" kern="0" dirty="0">
                <a:latin typeface="+mj-lt"/>
                <a:ea typeface="+mj-ea"/>
                <a:cs typeface="+mj-cs"/>
              </a:rPr>
              <a:t>Roundness error AP	=	18</a:t>
            </a:r>
            <a:br>
              <a:rPr lang="en-IN" sz="2400" kern="0" dirty="0">
                <a:latin typeface="+mj-lt"/>
                <a:ea typeface="+mj-ea"/>
                <a:cs typeface="+mj-cs"/>
              </a:rPr>
            </a:br>
            <a:r>
              <a:rPr lang="en-IN" sz="2400" kern="0" dirty="0">
                <a:latin typeface="+mj-lt"/>
                <a:ea typeface="+mj-ea"/>
                <a:cs typeface="+mj-cs"/>
              </a:rPr>
              <a:t>Roundness error Lat	=	40</a:t>
            </a:r>
            <a:br>
              <a:rPr lang="en-IN" sz="2400" kern="0" dirty="0">
                <a:latin typeface="+mj-lt"/>
                <a:ea typeface="+mj-ea"/>
                <a:cs typeface="+mj-cs"/>
              </a:rPr>
            </a:br>
            <a:r>
              <a:rPr lang="en-IN" sz="2400" kern="0" dirty="0">
                <a:latin typeface="+mj-lt"/>
                <a:ea typeface="+mj-ea"/>
                <a:cs typeface="+mj-cs"/>
              </a:rPr>
              <a:t>Ellipsoid deformation	=	10</a:t>
            </a:r>
            <a:br>
              <a:rPr lang="en-IN" sz="2400" kern="0" dirty="0">
                <a:latin typeface="+mj-lt"/>
                <a:ea typeface="+mj-ea"/>
                <a:cs typeface="+mj-cs"/>
              </a:rPr>
            </a:br>
            <a:r>
              <a:rPr lang="en-IN" sz="2400" kern="0" dirty="0">
                <a:latin typeface="+mj-lt"/>
                <a:ea typeface="+mj-ea"/>
                <a:cs typeface="+mj-cs"/>
              </a:rPr>
              <a:t/>
            </a:r>
            <a:br>
              <a:rPr lang="en-IN" sz="2400" kern="0" dirty="0">
                <a:latin typeface="+mj-lt"/>
                <a:ea typeface="+mj-ea"/>
                <a:cs typeface="+mj-cs"/>
              </a:rPr>
            </a:br>
            <a:r>
              <a:rPr lang="en-IN" sz="2400" b="1" kern="0" dirty="0" err="1">
                <a:latin typeface="+mj-lt"/>
                <a:ea typeface="+mj-ea"/>
                <a:cs typeface="+mj-cs"/>
              </a:rPr>
              <a:t>Sphericity</a:t>
            </a:r>
            <a:r>
              <a:rPr lang="en-IN" sz="2400" b="1" kern="0" dirty="0">
                <a:latin typeface="+mj-lt"/>
                <a:ea typeface="+mj-ea"/>
                <a:cs typeface="+mj-cs"/>
              </a:rPr>
              <a:t> Deviation Score</a:t>
            </a:r>
            <a:r>
              <a:rPr lang="en-IN" sz="2400" kern="0" dirty="0">
                <a:latin typeface="+mj-lt"/>
                <a:ea typeface="+mj-ea"/>
                <a:cs typeface="+mj-cs"/>
              </a:rPr>
              <a:t>	68</a:t>
            </a:r>
          </a:p>
        </p:txBody>
      </p:sp>
      <p:cxnSp>
        <p:nvCxnSpPr>
          <p:cNvPr id="8" name="Straight Connector 7"/>
          <p:cNvCxnSpPr/>
          <p:nvPr/>
        </p:nvCxnSpPr>
        <p:spPr>
          <a:xfrm flipV="1">
            <a:off x="3678477" y="2041743"/>
            <a:ext cx="48099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1759" y="5599135"/>
            <a:ext cx="5703356" cy="461665"/>
          </a:xfrm>
          <a:prstGeom prst="rect">
            <a:avLst/>
          </a:prstGeom>
          <a:noFill/>
        </p:spPr>
        <p:txBody>
          <a:bodyPr wrap="none" rtlCol="0">
            <a:spAutoFit/>
          </a:bodyPr>
          <a:lstStyle/>
          <a:p>
            <a:r>
              <a:rPr lang="en-IN" sz="2400" b="1" dirty="0" err="1"/>
              <a:t>Stulberg</a:t>
            </a:r>
            <a:r>
              <a:rPr lang="en-IN" sz="2400" b="1" dirty="0"/>
              <a:t> Class at skeletal maturity : Class IV</a:t>
            </a:r>
          </a:p>
        </p:txBody>
      </p:sp>
    </p:spTree>
    <p:extLst>
      <p:ext uri="{BB962C8B-B14F-4D97-AF65-F5344CB8AC3E}">
        <p14:creationId xmlns:p14="http://schemas.microsoft.com/office/powerpoint/2010/main" val="2199170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 </a:t>
            </a:r>
            <a:endParaRPr lang="en-IN" dirty="0"/>
          </a:p>
        </p:txBody>
      </p:sp>
      <p:sp>
        <p:nvSpPr>
          <p:cNvPr id="3" name="Content Placeholder 2"/>
          <p:cNvSpPr>
            <a:spLocks noGrp="1"/>
          </p:cNvSpPr>
          <p:nvPr>
            <p:ph idx="1"/>
          </p:nvPr>
        </p:nvSpPr>
        <p:spPr/>
        <p:txBody>
          <a:bodyPr/>
          <a:lstStyle/>
          <a:p>
            <a:r>
              <a:rPr lang="en-US" dirty="0"/>
              <a:t>All 6 authors measured DI and SDS on </a:t>
            </a:r>
            <a:r>
              <a:rPr lang="en-US" dirty="0" smtClean="0"/>
              <a:t>radiographs of </a:t>
            </a:r>
            <a:r>
              <a:rPr lang="en-US" dirty="0"/>
              <a:t>20 patients twice with an interval of 2 weeks </a:t>
            </a:r>
            <a:r>
              <a:rPr lang="en-US" dirty="0" smtClean="0"/>
              <a:t>between measurements.</a:t>
            </a:r>
          </a:p>
          <a:p>
            <a:r>
              <a:rPr lang="en-US" dirty="0" smtClean="0"/>
              <a:t>The </a:t>
            </a:r>
            <a:r>
              <a:rPr lang="en-US" dirty="0" err="1"/>
              <a:t>intraobserver</a:t>
            </a:r>
            <a:r>
              <a:rPr lang="en-US" dirty="0"/>
              <a:t> and </a:t>
            </a:r>
            <a:r>
              <a:rPr lang="en-US" dirty="0" err="1" smtClean="0"/>
              <a:t>interobserver</a:t>
            </a:r>
            <a:r>
              <a:rPr lang="en-US" dirty="0" smtClean="0"/>
              <a:t> reliability </a:t>
            </a:r>
            <a:r>
              <a:rPr lang="en-US" dirty="0"/>
              <a:t>of measurement was assessed. </a:t>
            </a:r>
            <a:endParaRPr lang="en-US" dirty="0" smtClean="0"/>
          </a:p>
          <a:p>
            <a:r>
              <a:rPr lang="en-US" dirty="0" smtClean="0"/>
              <a:t>After establishing that </a:t>
            </a:r>
            <a:r>
              <a:rPr lang="en-US" dirty="0"/>
              <a:t>reproducibility was good, measurements were </a:t>
            </a:r>
            <a:r>
              <a:rPr lang="en-US" dirty="0" smtClean="0"/>
              <a:t>made on </a:t>
            </a:r>
            <a:r>
              <a:rPr lang="en-US" dirty="0"/>
              <a:t>the remaining radiographs and further analysis </a:t>
            </a:r>
            <a:r>
              <a:rPr lang="en-US" dirty="0" smtClean="0"/>
              <a:t>done. </a:t>
            </a:r>
            <a:endParaRPr lang="en-IN" dirty="0"/>
          </a:p>
        </p:txBody>
      </p:sp>
    </p:spTree>
    <p:extLst>
      <p:ext uri="{BB962C8B-B14F-4D97-AF65-F5344CB8AC3E}">
        <p14:creationId xmlns:p14="http://schemas.microsoft.com/office/powerpoint/2010/main" val="19257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 </a:t>
            </a:r>
            <a:endParaRPr lang="en-IN" dirty="0"/>
          </a:p>
        </p:txBody>
      </p:sp>
      <p:sp>
        <p:nvSpPr>
          <p:cNvPr id="3" name="Content Placeholder 2"/>
          <p:cNvSpPr>
            <a:spLocks noGrp="1"/>
          </p:cNvSpPr>
          <p:nvPr>
            <p:ph idx="1"/>
          </p:nvPr>
        </p:nvSpPr>
        <p:spPr/>
        <p:txBody>
          <a:bodyPr/>
          <a:lstStyle/>
          <a:p>
            <a:r>
              <a:rPr lang="en-US" dirty="0"/>
              <a:t>One investigator (B.J.), who was blinded to the </a:t>
            </a:r>
            <a:r>
              <a:rPr lang="en-US" dirty="0" smtClean="0"/>
              <a:t>SDS values </a:t>
            </a:r>
            <a:r>
              <a:rPr lang="en-US" dirty="0"/>
              <a:t>of the hips, classified the shape of every femoral </a:t>
            </a:r>
            <a:r>
              <a:rPr lang="en-US" dirty="0" smtClean="0"/>
              <a:t>head at </a:t>
            </a:r>
            <a:r>
              <a:rPr lang="en-US" dirty="0"/>
              <a:t>healing into 1 of 2 groups, spherical and aspherical</a:t>
            </a:r>
            <a:r>
              <a:rPr lang="en-US" dirty="0" smtClean="0"/>
              <a:t>, based </a:t>
            </a:r>
            <a:r>
              <a:rPr lang="en-US" dirty="0"/>
              <a:t>on subjective visual assessment of the AP and </a:t>
            </a:r>
            <a:r>
              <a:rPr lang="en-US" dirty="0" smtClean="0"/>
              <a:t>lateral views. </a:t>
            </a:r>
          </a:p>
          <a:p>
            <a:endParaRPr lang="en-US" dirty="0"/>
          </a:p>
          <a:p>
            <a:r>
              <a:rPr lang="en-US" dirty="0"/>
              <a:t>The SDS values of the 43 hips at healing </a:t>
            </a:r>
            <a:r>
              <a:rPr lang="en-US" dirty="0" smtClean="0"/>
              <a:t>were compared </a:t>
            </a:r>
            <a:r>
              <a:rPr lang="en-US" dirty="0"/>
              <a:t>with the corresponding DI values and with </a:t>
            </a:r>
            <a:r>
              <a:rPr lang="en-US" dirty="0" smtClean="0"/>
              <a:t>the subjective </a:t>
            </a:r>
            <a:r>
              <a:rPr lang="en-US" dirty="0"/>
              <a:t>classification of the shape of the femoral head.</a:t>
            </a:r>
            <a:endParaRPr lang="en-IN" dirty="0"/>
          </a:p>
        </p:txBody>
      </p:sp>
    </p:spTree>
    <p:extLst>
      <p:ext uri="{BB962C8B-B14F-4D97-AF65-F5344CB8AC3E}">
        <p14:creationId xmlns:p14="http://schemas.microsoft.com/office/powerpoint/2010/main" val="27351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 </a:t>
            </a:r>
            <a:endParaRPr lang="en-IN" dirty="0"/>
          </a:p>
        </p:txBody>
      </p:sp>
      <p:sp>
        <p:nvSpPr>
          <p:cNvPr id="3" name="Content Placeholder 2"/>
          <p:cNvSpPr>
            <a:spLocks noGrp="1"/>
          </p:cNvSpPr>
          <p:nvPr>
            <p:ph idx="1"/>
          </p:nvPr>
        </p:nvSpPr>
        <p:spPr/>
        <p:txBody>
          <a:bodyPr>
            <a:normAutofit/>
          </a:bodyPr>
          <a:lstStyle/>
          <a:p>
            <a:r>
              <a:rPr lang="en-US" dirty="0" smtClean="0"/>
              <a:t>From prospectively </a:t>
            </a:r>
            <a:r>
              <a:rPr lang="en-US" dirty="0"/>
              <a:t>collected database, </a:t>
            </a:r>
            <a:r>
              <a:rPr lang="en-US" dirty="0" smtClean="0"/>
              <a:t>43 children with </a:t>
            </a:r>
            <a:r>
              <a:rPr lang="en-US" dirty="0"/>
              <a:t>unilateral LCPD who had sequential </a:t>
            </a:r>
            <a:r>
              <a:rPr lang="en-US" dirty="0" smtClean="0"/>
              <a:t>radiographs were identified. </a:t>
            </a:r>
          </a:p>
          <a:p>
            <a:r>
              <a:rPr lang="en-US" dirty="0" smtClean="0"/>
              <a:t>AP radiograph at 2 year</a:t>
            </a:r>
          </a:p>
          <a:p>
            <a:r>
              <a:rPr lang="en-US" dirty="0" smtClean="0"/>
              <a:t>AP and frog lateral radiographs at healing</a:t>
            </a:r>
          </a:p>
          <a:p>
            <a:endParaRPr lang="en-US" dirty="0"/>
          </a:p>
          <a:p>
            <a:r>
              <a:rPr lang="en-US" dirty="0"/>
              <a:t>DI &lt;0.3 </a:t>
            </a:r>
            <a:r>
              <a:rPr lang="en-US" dirty="0" smtClean="0"/>
              <a:t>-predictive </a:t>
            </a:r>
            <a:r>
              <a:rPr lang="en-US" dirty="0"/>
              <a:t>of a spherical femoral head at </a:t>
            </a:r>
            <a:r>
              <a:rPr lang="en-US" dirty="0" smtClean="0"/>
              <a:t>healing </a:t>
            </a:r>
          </a:p>
          <a:p>
            <a:r>
              <a:rPr lang="en-US" dirty="0" smtClean="0"/>
              <a:t>A healed </a:t>
            </a:r>
            <a:r>
              <a:rPr lang="en-US" dirty="0"/>
              <a:t>femoral head with an SDS &lt;10 was regarded </a:t>
            </a:r>
            <a:r>
              <a:rPr lang="en-US" dirty="0" smtClean="0"/>
              <a:t>as spherical.</a:t>
            </a:r>
            <a:endParaRPr lang="en-IN" dirty="0"/>
          </a:p>
        </p:txBody>
      </p:sp>
    </p:spTree>
    <p:extLst>
      <p:ext uri="{BB962C8B-B14F-4D97-AF65-F5344CB8AC3E}">
        <p14:creationId xmlns:p14="http://schemas.microsoft.com/office/powerpoint/2010/main" val="5103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Statistical methods</a:t>
            </a:r>
            <a:endParaRPr lang="en-IN" dirty="0"/>
          </a:p>
        </p:txBody>
      </p:sp>
      <p:sp>
        <p:nvSpPr>
          <p:cNvPr id="3" name="Content Placeholder 2"/>
          <p:cNvSpPr>
            <a:spLocks noGrp="1"/>
          </p:cNvSpPr>
          <p:nvPr>
            <p:ph idx="1"/>
          </p:nvPr>
        </p:nvSpPr>
        <p:spPr/>
        <p:txBody>
          <a:bodyPr/>
          <a:lstStyle/>
          <a:p>
            <a:r>
              <a:rPr lang="en-US" dirty="0"/>
              <a:t>The </a:t>
            </a:r>
            <a:r>
              <a:rPr lang="en-US" dirty="0" err="1"/>
              <a:t>intraclass</a:t>
            </a:r>
            <a:r>
              <a:rPr lang="en-US" dirty="0"/>
              <a:t> correlation coefficient was </a:t>
            </a:r>
            <a:r>
              <a:rPr lang="en-US" dirty="0" smtClean="0"/>
              <a:t>computed to </a:t>
            </a:r>
            <a:r>
              <a:rPr lang="en-US" dirty="0"/>
              <a:t>assess reproducibility of </a:t>
            </a:r>
            <a:r>
              <a:rPr lang="en-US" dirty="0" smtClean="0"/>
              <a:t>measurements.</a:t>
            </a:r>
          </a:p>
          <a:p>
            <a:r>
              <a:rPr lang="en-US" dirty="0"/>
              <a:t>The Pearson correlation </a:t>
            </a:r>
            <a:r>
              <a:rPr lang="en-US" dirty="0" smtClean="0"/>
              <a:t>coefficient was </a:t>
            </a:r>
            <a:r>
              <a:rPr lang="en-US" dirty="0"/>
              <a:t>calculated to test the association between DI </a:t>
            </a:r>
            <a:r>
              <a:rPr lang="en-US" dirty="0" smtClean="0"/>
              <a:t>and SDS</a:t>
            </a:r>
            <a:r>
              <a:rPr lang="en-US" dirty="0"/>
              <a:t>. </a:t>
            </a:r>
            <a:endParaRPr lang="en-US" dirty="0" smtClean="0"/>
          </a:p>
          <a:p>
            <a:r>
              <a:rPr lang="en-US" dirty="0" smtClean="0"/>
              <a:t>The </a:t>
            </a:r>
            <a:r>
              <a:rPr lang="en-US" dirty="0"/>
              <a:t>positive and negative predictive values of </a:t>
            </a:r>
            <a:r>
              <a:rPr lang="en-US" dirty="0" smtClean="0"/>
              <a:t>DI &lt;</a:t>
            </a:r>
            <a:r>
              <a:rPr lang="en-US" dirty="0"/>
              <a:t>0.3 to predict the shape of the femoral head at </a:t>
            </a:r>
            <a:r>
              <a:rPr lang="en-US" dirty="0" smtClean="0"/>
              <a:t>healing were </a:t>
            </a:r>
            <a:r>
              <a:rPr lang="en-US" dirty="0"/>
              <a:t>calculated.</a:t>
            </a:r>
            <a:endParaRPr lang="en-IN" dirty="0"/>
          </a:p>
        </p:txBody>
      </p:sp>
    </p:spTree>
    <p:extLst>
      <p:ext uri="{BB962C8B-B14F-4D97-AF65-F5344CB8AC3E}">
        <p14:creationId xmlns:p14="http://schemas.microsoft.com/office/powerpoint/2010/main" val="522097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512563"/>
              </p:ext>
            </p:extLst>
          </p:nvPr>
        </p:nvGraphicFramePr>
        <p:xfrm>
          <a:off x="838200" y="1620838"/>
          <a:ext cx="10515600" cy="2407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103346016"/>
                    </a:ext>
                  </a:extLst>
                </a:gridCol>
                <a:gridCol w="3505200">
                  <a:extLst>
                    <a:ext uri="{9D8B030D-6E8A-4147-A177-3AD203B41FA5}">
                      <a16:colId xmlns:a16="http://schemas.microsoft.com/office/drawing/2014/main" val="1382713243"/>
                    </a:ext>
                  </a:extLst>
                </a:gridCol>
                <a:gridCol w="3505200">
                  <a:extLst>
                    <a:ext uri="{9D8B030D-6E8A-4147-A177-3AD203B41FA5}">
                      <a16:colId xmlns:a16="http://schemas.microsoft.com/office/drawing/2014/main" val="2515588954"/>
                    </a:ext>
                  </a:extLst>
                </a:gridCol>
              </a:tblGrid>
              <a:tr h="370840">
                <a:tc>
                  <a:txBody>
                    <a:bodyPr/>
                    <a:lstStyle/>
                    <a:p>
                      <a:pPr algn="ctr"/>
                      <a:endParaRPr lang="en-IN" sz="2800" dirty="0"/>
                    </a:p>
                  </a:txBody>
                  <a:tcPr/>
                </a:tc>
                <a:tc>
                  <a:txBody>
                    <a:bodyPr/>
                    <a:lstStyle/>
                    <a:p>
                      <a:pPr algn="ctr"/>
                      <a:r>
                        <a:rPr lang="en-US" sz="2800" dirty="0" smtClean="0"/>
                        <a:t>DI</a:t>
                      </a:r>
                      <a:endParaRPr lang="en-IN" sz="2800" dirty="0"/>
                    </a:p>
                  </a:txBody>
                  <a:tcPr/>
                </a:tc>
                <a:tc>
                  <a:txBody>
                    <a:bodyPr/>
                    <a:lstStyle/>
                    <a:p>
                      <a:pPr algn="ctr"/>
                      <a:r>
                        <a:rPr lang="en-US" sz="2800" dirty="0" smtClean="0"/>
                        <a:t>SDS</a:t>
                      </a:r>
                      <a:endParaRPr lang="en-IN" sz="2800" dirty="0"/>
                    </a:p>
                  </a:txBody>
                  <a:tcPr/>
                </a:tc>
                <a:extLst>
                  <a:ext uri="{0D108BD9-81ED-4DB2-BD59-A6C34878D82A}">
                    <a16:rowId xmlns:a16="http://schemas.microsoft.com/office/drawing/2014/main" val="574614864"/>
                  </a:ext>
                </a:extLst>
              </a:tr>
              <a:tr h="370840">
                <a:tc>
                  <a:txBody>
                    <a:bodyPr/>
                    <a:lstStyle/>
                    <a:p>
                      <a:pPr algn="ctr"/>
                      <a:r>
                        <a:rPr lang="en-US" sz="2800" dirty="0" smtClean="0"/>
                        <a:t>Intra-observer reproducibility</a:t>
                      </a:r>
                      <a:endParaRPr lang="en-IN" sz="2800" dirty="0"/>
                    </a:p>
                  </a:txBody>
                  <a:tcPr/>
                </a:tc>
                <a:tc>
                  <a:txBody>
                    <a:bodyPr/>
                    <a:lstStyle/>
                    <a:p>
                      <a:pPr algn="ctr"/>
                      <a:r>
                        <a:rPr lang="en-IN" sz="2800" dirty="0" smtClean="0"/>
                        <a:t>0.69-0.76</a:t>
                      </a:r>
                      <a:endParaRPr lang="en-IN" sz="2800" dirty="0"/>
                    </a:p>
                  </a:txBody>
                  <a:tcPr/>
                </a:tc>
                <a:tc>
                  <a:txBody>
                    <a:bodyPr/>
                    <a:lstStyle/>
                    <a:p>
                      <a:pPr algn="ctr"/>
                      <a:r>
                        <a:rPr lang="en-IN" sz="2800" dirty="0" smtClean="0"/>
                        <a:t>0.83-0.98</a:t>
                      </a:r>
                      <a:endParaRPr lang="en-IN" sz="2800" dirty="0"/>
                    </a:p>
                  </a:txBody>
                  <a:tcPr/>
                </a:tc>
                <a:extLst>
                  <a:ext uri="{0D108BD9-81ED-4DB2-BD59-A6C34878D82A}">
                    <a16:rowId xmlns:a16="http://schemas.microsoft.com/office/drawing/2014/main" val="4073779063"/>
                  </a:ext>
                </a:extLst>
              </a:tr>
              <a:tr h="370840">
                <a:tc>
                  <a:txBody>
                    <a:bodyPr/>
                    <a:lstStyle/>
                    <a:p>
                      <a:pPr algn="ctr"/>
                      <a:r>
                        <a:rPr lang="en-US" sz="2800" dirty="0" smtClean="0"/>
                        <a:t>Inter-observer reproducibility </a:t>
                      </a:r>
                      <a:endParaRPr lang="en-IN" sz="2800" dirty="0"/>
                    </a:p>
                  </a:txBody>
                  <a:tcPr/>
                </a:tc>
                <a:tc>
                  <a:txBody>
                    <a:bodyPr/>
                    <a:lstStyle/>
                    <a:p>
                      <a:pPr algn="ctr"/>
                      <a:r>
                        <a:rPr lang="en-IN" sz="2800" dirty="0" smtClean="0"/>
                        <a:t>0.75</a:t>
                      </a:r>
                      <a:endParaRPr lang="en-IN" sz="2800" dirty="0"/>
                    </a:p>
                  </a:txBody>
                  <a:tcPr/>
                </a:tc>
                <a:tc>
                  <a:txBody>
                    <a:bodyPr/>
                    <a:lstStyle/>
                    <a:p>
                      <a:pPr algn="ctr"/>
                      <a:r>
                        <a:rPr lang="en-IN" sz="2800" dirty="0" smtClean="0"/>
                        <a:t>0.81</a:t>
                      </a:r>
                      <a:endParaRPr lang="en-IN" sz="2800" dirty="0"/>
                    </a:p>
                  </a:txBody>
                  <a:tcPr/>
                </a:tc>
                <a:extLst>
                  <a:ext uri="{0D108BD9-81ED-4DB2-BD59-A6C34878D82A}">
                    <a16:rowId xmlns:a16="http://schemas.microsoft.com/office/drawing/2014/main" val="3128516133"/>
                  </a:ext>
                </a:extLst>
              </a:tr>
            </a:tbl>
          </a:graphicData>
        </a:graphic>
      </p:graphicFrame>
    </p:spTree>
    <p:extLst>
      <p:ext uri="{BB962C8B-B14F-4D97-AF65-F5344CB8AC3E}">
        <p14:creationId xmlns:p14="http://schemas.microsoft.com/office/powerpoint/2010/main" val="4038190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IN" dirty="0"/>
          </a:p>
        </p:txBody>
      </p:sp>
      <p:sp>
        <p:nvSpPr>
          <p:cNvPr id="3" name="Content Placeholder 2"/>
          <p:cNvSpPr>
            <a:spLocks noGrp="1"/>
          </p:cNvSpPr>
          <p:nvPr>
            <p:ph idx="1"/>
          </p:nvPr>
        </p:nvSpPr>
        <p:spPr/>
        <p:txBody>
          <a:bodyPr/>
          <a:lstStyle/>
          <a:p>
            <a:r>
              <a:rPr lang="en-US" dirty="0"/>
              <a:t>The mean duration of disease was 3.97 ± 0.96 years</a:t>
            </a:r>
          </a:p>
          <a:p>
            <a:r>
              <a:rPr lang="en-US" dirty="0" smtClean="0"/>
              <a:t>The age </a:t>
            </a:r>
            <a:r>
              <a:rPr lang="en-US" dirty="0"/>
              <a:t>at healing of the disease was </a:t>
            </a:r>
            <a:r>
              <a:rPr lang="en-US"/>
              <a:t>11.44 </a:t>
            </a:r>
            <a:r>
              <a:rPr lang="en-US" smtClean="0"/>
              <a:t>± 1.51 </a:t>
            </a:r>
            <a:r>
              <a:rPr lang="en-US" dirty="0" smtClean="0"/>
              <a:t>years.</a:t>
            </a:r>
          </a:p>
          <a:p>
            <a:r>
              <a:rPr lang="en-IN" dirty="0" smtClean="0"/>
              <a:t>26/43 hips-spherical at healing</a:t>
            </a:r>
          </a:p>
          <a:p>
            <a:r>
              <a:rPr lang="en-US" dirty="0" smtClean="0"/>
              <a:t>20 hips -&lt;10 SDS at healing (19 spherical by visual)</a:t>
            </a:r>
          </a:p>
          <a:p>
            <a:r>
              <a:rPr lang="en-US" dirty="0" smtClean="0"/>
              <a:t>8 hips-SDS- 10-12 (6 spherical by visual)</a:t>
            </a:r>
          </a:p>
          <a:p>
            <a:endParaRPr lang="en-IN" dirty="0"/>
          </a:p>
        </p:txBody>
      </p:sp>
    </p:spTree>
    <p:extLst>
      <p:ext uri="{BB962C8B-B14F-4D97-AF65-F5344CB8AC3E}">
        <p14:creationId xmlns:p14="http://schemas.microsoft.com/office/powerpoint/2010/main" val="2313703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IN" dirty="0"/>
          </a:p>
        </p:txBody>
      </p:sp>
      <p:sp>
        <p:nvSpPr>
          <p:cNvPr id="3" name="Content Placeholder 2"/>
          <p:cNvSpPr>
            <a:spLocks noGrp="1"/>
          </p:cNvSpPr>
          <p:nvPr>
            <p:ph idx="1"/>
          </p:nvPr>
        </p:nvSpPr>
        <p:spPr/>
        <p:txBody>
          <a:bodyPr>
            <a:normAutofit lnSpcReduction="10000"/>
          </a:bodyPr>
          <a:lstStyle/>
          <a:p>
            <a:r>
              <a:rPr lang="en-US" dirty="0" smtClean="0"/>
              <a:t>32 </a:t>
            </a:r>
            <a:r>
              <a:rPr lang="en-US" dirty="0"/>
              <a:t>hips had DI values &lt;0.3 at 2 years </a:t>
            </a:r>
            <a:r>
              <a:rPr lang="en-US" dirty="0" smtClean="0"/>
              <a:t>implying </a:t>
            </a:r>
            <a:r>
              <a:rPr lang="en-US" dirty="0"/>
              <a:t>that these hips would </a:t>
            </a:r>
            <a:r>
              <a:rPr lang="en-US" dirty="0" smtClean="0"/>
              <a:t>be spherical at healing. </a:t>
            </a:r>
          </a:p>
          <a:p>
            <a:r>
              <a:rPr lang="en-US" dirty="0" smtClean="0"/>
              <a:t>In </a:t>
            </a:r>
            <a:r>
              <a:rPr lang="en-US" dirty="0"/>
              <a:t>reality</a:t>
            </a:r>
            <a:r>
              <a:rPr lang="en-US" dirty="0" smtClean="0"/>
              <a:t>, however</a:t>
            </a:r>
            <a:r>
              <a:rPr lang="en-US" dirty="0"/>
              <a:t>, only 17 of these 32 hips had spherical </a:t>
            </a:r>
            <a:r>
              <a:rPr lang="en-US" dirty="0" smtClean="0"/>
              <a:t>femoral heads </a:t>
            </a:r>
            <a:r>
              <a:rPr lang="en-US" dirty="0"/>
              <a:t>with SDS values &lt;10. </a:t>
            </a:r>
            <a:endParaRPr lang="en-US" dirty="0" smtClean="0"/>
          </a:p>
          <a:p>
            <a:r>
              <a:rPr lang="en-US" dirty="0" smtClean="0"/>
              <a:t>Three </a:t>
            </a:r>
            <a:r>
              <a:rPr lang="en-US" dirty="0"/>
              <a:t>hips with SDS </a:t>
            </a:r>
            <a:r>
              <a:rPr lang="en-US" dirty="0" smtClean="0"/>
              <a:t>values &lt;10 </a:t>
            </a:r>
            <a:r>
              <a:rPr lang="en-US" dirty="0"/>
              <a:t>had DI values &gt; 0.3</a:t>
            </a:r>
            <a:r>
              <a:rPr lang="en-US" dirty="0" smtClean="0"/>
              <a:t>.</a:t>
            </a:r>
          </a:p>
          <a:p>
            <a:endParaRPr lang="en-US" dirty="0"/>
          </a:p>
          <a:p>
            <a:endParaRPr lang="en-US" dirty="0" smtClean="0"/>
          </a:p>
          <a:p>
            <a:r>
              <a:rPr lang="en-US" dirty="0" smtClean="0"/>
              <a:t>Positive correlation-0.43 (p &lt; 0.01)</a:t>
            </a:r>
          </a:p>
          <a:p>
            <a:r>
              <a:rPr lang="en-US" dirty="0" smtClean="0"/>
              <a:t>Positive predictive value 53%</a:t>
            </a:r>
          </a:p>
          <a:p>
            <a:r>
              <a:rPr lang="en-US" dirty="0" smtClean="0"/>
              <a:t>Negative predictive value 73%</a:t>
            </a:r>
            <a:endParaRPr lang="en-IN" dirty="0"/>
          </a:p>
        </p:txBody>
      </p:sp>
    </p:spTree>
    <p:extLst>
      <p:ext uri="{BB962C8B-B14F-4D97-AF65-F5344CB8AC3E}">
        <p14:creationId xmlns:p14="http://schemas.microsoft.com/office/powerpoint/2010/main" val="2105542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IN"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549582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 of Measurement of SDS and DI</a:t>
            </a:r>
            <a:endParaRPr lang="en-IN" dirty="0"/>
          </a:p>
        </p:txBody>
      </p:sp>
      <p:sp>
        <p:nvSpPr>
          <p:cNvPr id="3" name="Content Placeholder 2"/>
          <p:cNvSpPr>
            <a:spLocks noGrp="1"/>
          </p:cNvSpPr>
          <p:nvPr>
            <p:ph idx="1"/>
          </p:nvPr>
        </p:nvSpPr>
        <p:spPr/>
        <p:txBody>
          <a:bodyPr/>
          <a:lstStyle/>
          <a:p>
            <a:r>
              <a:rPr lang="en-US" dirty="0"/>
              <a:t>We believe that </a:t>
            </a:r>
            <a:r>
              <a:rPr lang="en-US" dirty="0" smtClean="0"/>
              <a:t>the difficulty </a:t>
            </a:r>
            <a:r>
              <a:rPr lang="en-US" dirty="0"/>
              <a:t>in accurately </a:t>
            </a:r>
            <a:r>
              <a:rPr lang="en-US" dirty="0" smtClean="0"/>
              <a:t>superimposing the </a:t>
            </a:r>
            <a:r>
              <a:rPr lang="en-US" dirty="0"/>
              <a:t>bony landmarks of the diseased and normal </a:t>
            </a:r>
            <a:r>
              <a:rPr lang="en-US" dirty="0" smtClean="0"/>
              <a:t>hips is responsible for varied inter-rater reliability. </a:t>
            </a:r>
            <a:endParaRPr lang="en-IN" dirty="0"/>
          </a:p>
        </p:txBody>
      </p:sp>
    </p:spTree>
    <p:extLst>
      <p:ext uri="{BB962C8B-B14F-4D97-AF65-F5344CB8AC3E}">
        <p14:creationId xmlns:p14="http://schemas.microsoft.com/office/powerpoint/2010/main" val="2661461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227005" y="151517"/>
            <a:ext cx="3196800" cy="6604882"/>
          </a:xfrm>
          <a:prstGeom prst="rect">
            <a:avLst/>
          </a:prstGeom>
          <a:noFill/>
          <a:ln w="9525">
            <a:noFill/>
            <a:miter lim="800000"/>
            <a:headEnd/>
            <a:tailEnd/>
          </a:ln>
          <a:effectLst/>
        </p:spPr>
      </p:pic>
      <p:sp>
        <p:nvSpPr>
          <p:cNvPr id="6" name="TextBox 5"/>
          <p:cNvSpPr txBox="1"/>
          <p:nvPr/>
        </p:nvSpPr>
        <p:spPr>
          <a:xfrm>
            <a:off x="1907822" y="1049867"/>
            <a:ext cx="4984570" cy="3046988"/>
          </a:xfrm>
          <a:prstGeom prst="rect">
            <a:avLst/>
          </a:prstGeom>
          <a:noFill/>
        </p:spPr>
        <p:txBody>
          <a:bodyPr wrap="none" rtlCol="0">
            <a:spAutoFit/>
          </a:bodyPr>
          <a:lstStyle/>
          <a:p>
            <a:r>
              <a:rPr lang="en-IN" sz="2400" dirty="0"/>
              <a:t>PARTIAL MATCHING OF CALCAR</a:t>
            </a:r>
          </a:p>
          <a:p>
            <a:endParaRPr lang="en-IN" sz="2400" dirty="0"/>
          </a:p>
          <a:p>
            <a:r>
              <a:rPr lang="en-IN" sz="2400" dirty="0"/>
              <a:t>In these two examples the following</a:t>
            </a:r>
          </a:p>
          <a:p>
            <a:r>
              <a:rPr lang="en-IN" sz="2400" dirty="0"/>
              <a:t>reference points are well matched:</a:t>
            </a:r>
          </a:p>
          <a:p>
            <a:endParaRPr lang="en-IN" sz="2400" dirty="0"/>
          </a:p>
          <a:p>
            <a:pPr marL="457200" indent="-457200">
              <a:buAutoNum type="arabicPeriod"/>
            </a:pPr>
            <a:r>
              <a:rPr lang="en-IN" sz="2400" dirty="0"/>
              <a:t>Medial corner of femoral epiphysis</a:t>
            </a:r>
          </a:p>
          <a:p>
            <a:pPr marL="457200" indent="-457200">
              <a:buAutoNum type="arabicPeriod"/>
            </a:pPr>
            <a:r>
              <a:rPr lang="en-IN" sz="2400" dirty="0"/>
              <a:t>Medial end of capital growth plate</a:t>
            </a:r>
          </a:p>
          <a:p>
            <a:pPr marL="457200" indent="-457200">
              <a:buAutoNum type="arabicPeriod"/>
            </a:pPr>
            <a:r>
              <a:rPr lang="en-IN" sz="2400" dirty="0"/>
              <a:t>Medial femoral metaphyseal beak</a:t>
            </a:r>
          </a:p>
        </p:txBody>
      </p:sp>
    </p:spTree>
    <p:extLst>
      <p:ext uri="{BB962C8B-B14F-4D97-AF65-F5344CB8AC3E}">
        <p14:creationId xmlns:p14="http://schemas.microsoft.com/office/powerpoint/2010/main" val="44838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227005" y="151517"/>
            <a:ext cx="3196800" cy="6604882"/>
          </a:xfrm>
          <a:prstGeom prst="rect">
            <a:avLst/>
          </a:prstGeom>
          <a:noFill/>
          <a:ln w="9525">
            <a:noFill/>
            <a:miter lim="800000"/>
            <a:headEnd/>
            <a:tailEnd/>
          </a:ln>
          <a:effectLst/>
        </p:spPr>
      </p:pic>
      <p:sp>
        <p:nvSpPr>
          <p:cNvPr id="6" name="TextBox 5"/>
          <p:cNvSpPr txBox="1"/>
          <p:nvPr/>
        </p:nvSpPr>
        <p:spPr>
          <a:xfrm>
            <a:off x="1907822" y="1049867"/>
            <a:ext cx="5305778" cy="3416320"/>
          </a:xfrm>
          <a:prstGeom prst="rect">
            <a:avLst/>
          </a:prstGeom>
          <a:noFill/>
        </p:spPr>
        <p:txBody>
          <a:bodyPr wrap="square" rtlCol="0">
            <a:spAutoFit/>
          </a:bodyPr>
          <a:lstStyle/>
          <a:p>
            <a:r>
              <a:rPr lang="en-IN" sz="2400" dirty="0"/>
              <a:t>PARTIAL MATCHING OF CALCAR</a:t>
            </a:r>
          </a:p>
          <a:p>
            <a:endParaRPr lang="en-IN" sz="2400" dirty="0"/>
          </a:p>
          <a:p>
            <a:r>
              <a:rPr lang="en-IN" sz="2400" dirty="0"/>
              <a:t>However, only the proximal half of the </a:t>
            </a:r>
            <a:r>
              <a:rPr lang="en-IN" sz="2400" dirty="0" err="1"/>
              <a:t>calcar</a:t>
            </a:r>
            <a:r>
              <a:rPr lang="en-IN" sz="2400" dirty="0"/>
              <a:t> of the diseased hip matches the normal </a:t>
            </a:r>
            <a:r>
              <a:rPr lang="en-IN" sz="2400" dirty="0" err="1"/>
              <a:t>calcar</a:t>
            </a:r>
            <a:r>
              <a:rPr lang="en-IN" sz="2400" dirty="0"/>
              <a:t>. This is because the children have undergone varus derotation osteotomies and the orientation of the proximal femur has been altered.  </a:t>
            </a:r>
          </a:p>
        </p:txBody>
      </p:sp>
    </p:spTree>
    <p:extLst>
      <p:ext uri="{BB962C8B-B14F-4D97-AF65-F5344CB8AC3E}">
        <p14:creationId xmlns:p14="http://schemas.microsoft.com/office/powerpoint/2010/main" val="202865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227005" y="151517"/>
            <a:ext cx="3196800" cy="6604882"/>
          </a:xfrm>
          <a:prstGeom prst="rect">
            <a:avLst/>
          </a:prstGeom>
          <a:noFill/>
          <a:ln w="9525">
            <a:noFill/>
            <a:miter lim="800000"/>
            <a:headEnd/>
            <a:tailEnd/>
          </a:ln>
          <a:effectLst/>
        </p:spPr>
      </p:pic>
      <p:sp>
        <p:nvSpPr>
          <p:cNvPr id="6" name="TextBox 5"/>
          <p:cNvSpPr txBox="1"/>
          <p:nvPr/>
        </p:nvSpPr>
        <p:spPr>
          <a:xfrm>
            <a:off x="1907822" y="1049867"/>
            <a:ext cx="5305778" cy="2308324"/>
          </a:xfrm>
          <a:prstGeom prst="rect">
            <a:avLst/>
          </a:prstGeom>
          <a:noFill/>
        </p:spPr>
        <p:txBody>
          <a:bodyPr wrap="square" rtlCol="0">
            <a:spAutoFit/>
          </a:bodyPr>
          <a:lstStyle/>
          <a:p>
            <a:r>
              <a:rPr lang="en-IN" sz="2400" dirty="0"/>
              <a:t>PARTIAL MATCHING OF CALCAR</a:t>
            </a:r>
          </a:p>
          <a:p>
            <a:endParaRPr lang="en-IN" sz="2400" dirty="0"/>
          </a:p>
          <a:p>
            <a:r>
              <a:rPr lang="en-IN" sz="2400" dirty="0"/>
              <a:t>Note in the lower image that the outline of the normal hip had to be rotated quite a lot in order to get the reference points to match the operated hip </a:t>
            </a:r>
          </a:p>
        </p:txBody>
      </p:sp>
    </p:spTree>
    <p:extLst>
      <p:ext uri="{BB962C8B-B14F-4D97-AF65-F5344CB8AC3E}">
        <p14:creationId xmlns:p14="http://schemas.microsoft.com/office/powerpoint/2010/main" val="372142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197337" y="304800"/>
            <a:ext cx="3485408" cy="6187016"/>
          </a:xfrm>
          <a:prstGeom prst="rect">
            <a:avLst/>
          </a:prstGeom>
          <a:noFill/>
          <a:ln w="9525">
            <a:noFill/>
            <a:miter lim="800000"/>
            <a:headEnd/>
            <a:tailEnd/>
          </a:ln>
          <a:effectLst/>
        </p:spPr>
      </p:pic>
      <p:sp>
        <p:nvSpPr>
          <p:cNvPr id="5" name="TextBox 4"/>
          <p:cNvSpPr txBox="1"/>
          <p:nvPr/>
        </p:nvSpPr>
        <p:spPr>
          <a:xfrm>
            <a:off x="1907822" y="1049867"/>
            <a:ext cx="5305778" cy="4154984"/>
          </a:xfrm>
          <a:prstGeom prst="rect">
            <a:avLst/>
          </a:prstGeom>
          <a:noFill/>
        </p:spPr>
        <p:txBody>
          <a:bodyPr wrap="square" rtlCol="0">
            <a:spAutoFit/>
          </a:bodyPr>
          <a:lstStyle/>
          <a:p>
            <a:r>
              <a:rPr lang="en-IN" sz="2400" dirty="0"/>
              <a:t>PARTIAL MATCHING OF CALCAR</a:t>
            </a:r>
          </a:p>
          <a:p>
            <a:endParaRPr lang="en-IN" sz="2400" dirty="0"/>
          </a:p>
          <a:p>
            <a:r>
              <a:rPr lang="en-IN" sz="2400" dirty="0"/>
              <a:t>In the top figure the following</a:t>
            </a:r>
          </a:p>
          <a:p>
            <a:r>
              <a:rPr lang="en-IN" sz="2400" dirty="0"/>
              <a:t>reference points are well matched:</a:t>
            </a:r>
          </a:p>
          <a:p>
            <a:endParaRPr lang="en-IN" sz="2400" dirty="0"/>
          </a:p>
          <a:p>
            <a:pPr marL="457200" indent="-457200">
              <a:buAutoNum type="arabicPeriod"/>
            </a:pPr>
            <a:r>
              <a:rPr lang="en-IN" sz="2400" dirty="0"/>
              <a:t>Medial corner of femoral epiphysis</a:t>
            </a:r>
          </a:p>
          <a:p>
            <a:pPr marL="457200" indent="-457200">
              <a:buAutoNum type="arabicPeriod"/>
            </a:pPr>
            <a:r>
              <a:rPr lang="en-IN" sz="2400" dirty="0"/>
              <a:t>Medial end of capital growth plate</a:t>
            </a:r>
          </a:p>
          <a:p>
            <a:pPr marL="457200" indent="-457200">
              <a:buAutoNum type="arabicPeriod"/>
            </a:pPr>
            <a:r>
              <a:rPr lang="en-IN" sz="2400" dirty="0"/>
              <a:t>Medial femoral metaphyseal beak</a:t>
            </a:r>
          </a:p>
          <a:p>
            <a:pPr marL="457200" indent="-457200"/>
            <a:endParaRPr lang="en-IN" sz="2400" dirty="0"/>
          </a:p>
          <a:p>
            <a:pPr marL="457200" indent="-457200"/>
            <a:r>
              <a:rPr lang="en-IN" sz="2400" dirty="0"/>
              <a:t>However, the </a:t>
            </a:r>
            <a:r>
              <a:rPr lang="en-IN" sz="2400" dirty="0" err="1"/>
              <a:t>calcar</a:t>
            </a:r>
            <a:r>
              <a:rPr lang="en-IN" sz="2400" dirty="0"/>
              <a:t> does not match</a:t>
            </a:r>
          </a:p>
          <a:p>
            <a:endParaRPr lang="en-IN" sz="2400" dirty="0"/>
          </a:p>
        </p:txBody>
      </p:sp>
    </p:spTree>
    <p:extLst>
      <p:ext uri="{BB962C8B-B14F-4D97-AF65-F5344CB8AC3E}">
        <p14:creationId xmlns:p14="http://schemas.microsoft.com/office/powerpoint/2010/main" val="385855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 </a:t>
            </a:r>
            <a:endParaRPr lang="en-IN" dirty="0"/>
          </a:p>
        </p:txBody>
      </p:sp>
      <p:sp>
        <p:nvSpPr>
          <p:cNvPr id="3" name="Content Placeholder 2"/>
          <p:cNvSpPr>
            <a:spLocks noGrp="1"/>
          </p:cNvSpPr>
          <p:nvPr>
            <p:ph idx="1"/>
          </p:nvPr>
        </p:nvSpPr>
        <p:spPr/>
        <p:txBody>
          <a:bodyPr/>
          <a:lstStyle/>
          <a:p>
            <a:r>
              <a:rPr lang="en-US" dirty="0"/>
              <a:t>Six raters, all of whom are practicing pediatric </a:t>
            </a:r>
            <a:r>
              <a:rPr lang="en-US" dirty="0" err="1" smtClean="0"/>
              <a:t>orthopaedic</a:t>
            </a:r>
            <a:r>
              <a:rPr lang="en-US" dirty="0" smtClean="0"/>
              <a:t> surgeons </a:t>
            </a:r>
            <a:r>
              <a:rPr lang="en-US" dirty="0"/>
              <a:t>with an interest in LCPD, were given </a:t>
            </a:r>
            <a:r>
              <a:rPr lang="en-US" dirty="0" smtClean="0"/>
              <a:t>a standardized </a:t>
            </a:r>
            <a:r>
              <a:rPr lang="en-US" dirty="0"/>
              <a:t>tutorial on the techniques of measurement </a:t>
            </a:r>
            <a:r>
              <a:rPr lang="en-US" dirty="0" smtClean="0"/>
              <a:t>of DI </a:t>
            </a:r>
            <a:r>
              <a:rPr lang="en-US" dirty="0"/>
              <a:t>and </a:t>
            </a:r>
            <a:r>
              <a:rPr lang="en-US" dirty="0" smtClean="0"/>
              <a:t>SDS. </a:t>
            </a:r>
            <a:endParaRPr lang="en-US" dirty="0"/>
          </a:p>
        </p:txBody>
      </p:sp>
    </p:spTree>
    <p:extLst>
      <p:ext uri="{BB962C8B-B14F-4D97-AF65-F5344CB8AC3E}">
        <p14:creationId xmlns:p14="http://schemas.microsoft.com/office/powerpoint/2010/main" val="2461101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197337" y="304800"/>
            <a:ext cx="3485408" cy="6187016"/>
          </a:xfrm>
          <a:prstGeom prst="rect">
            <a:avLst/>
          </a:prstGeom>
          <a:noFill/>
          <a:ln w="9525">
            <a:noFill/>
            <a:miter lim="800000"/>
            <a:headEnd/>
            <a:tailEnd/>
          </a:ln>
          <a:effectLst/>
        </p:spPr>
      </p:pic>
      <p:sp>
        <p:nvSpPr>
          <p:cNvPr id="5" name="TextBox 4"/>
          <p:cNvSpPr txBox="1"/>
          <p:nvPr/>
        </p:nvSpPr>
        <p:spPr>
          <a:xfrm>
            <a:off x="1907822" y="1049868"/>
            <a:ext cx="5305778" cy="4893647"/>
          </a:xfrm>
          <a:prstGeom prst="rect">
            <a:avLst/>
          </a:prstGeom>
          <a:noFill/>
        </p:spPr>
        <p:txBody>
          <a:bodyPr wrap="square" rtlCol="0">
            <a:spAutoFit/>
          </a:bodyPr>
          <a:lstStyle/>
          <a:p>
            <a:r>
              <a:rPr lang="en-IN" sz="2400" dirty="0"/>
              <a:t>PARTIAL MATCHING OF CALCAR</a:t>
            </a:r>
          </a:p>
          <a:p>
            <a:endParaRPr lang="en-IN" sz="2400" dirty="0"/>
          </a:p>
          <a:p>
            <a:r>
              <a:rPr lang="en-IN" sz="2400" dirty="0"/>
              <a:t>In the bottom figure the following</a:t>
            </a:r>
          </a:p>
          <a:p>
            <a:r>
              <a:rPr lang="en-IN" sz="2400" dirty="0"/>
              <a:t>reference points are well matched:</a:t>
            </a:r>
          </a:p>
          <a:p>
            <a:endParaRPr lang="en-IN" sz="2400" dirty="0"/>
          </a:p>
          <a:p>
            <a:pPr marL="457200" indent="-457200">
              <a:buAutoNum type="arabicPeriod"/>
            </a:pPr>
            <a:r>
              <a:rPr lang="en-IN" sz="2400" dirty="0"/>
              <a:t>Medial corner of femoral epiphysis</a:t>
            </a:r>
          </a:p>
          <a:p>
            <a:pPr marL="457200" indent="-457200">
              <a:buAutoNum type="arabicPeriod"/>
            </a:pPr>
            <a:r>
              <a:rPr lang="en-IN" sz="2400" dirty="0"/>
              <a:t>Medial end of capital growth plate</a:t>
            </a:r>
          </a:p>
          <a:p>
            <a:pPr marL="457200" indent="-457200">
              <a:buAutoNum type="arabicPeriod"/>
            </a:pPr>
            <a:r>
              <a:rPr lang="en-IN" sz="2400" dirty="0"/>
              <a:t>Medial femoral metaphyseal beak</a:t>
            </a:r>
          </a:p>
          <a:p>
            <a:pPr marL="457200" indent="-457200"/>
            <a:endParaRPr lang="en-IN" sz="2400" dirty="0"/>
          </a:p>
          <a:p>
            <a:r>
              <a:rPr lang="en-IN" sz="2400" dirty="0"/>
              <a:t>The </a:t>
            </a:r>
            <a:r>
              <a:rPr lang="en-IN" sz="2400" dirty="0" err="1"/>
              <a:t>calcar</a:t>
            </a:r>
            <a:r>
              <a:rPr lang="en-IN" sz="2400" dirty="0"/>
              <a:t> is partially matched. </a:t>
            </a:r>
          </a:p>
          <a:p>
            <a:r>
              <a:rPr lang="en-IN" sz="2400" dirty="0"/>
              <a:t>It will not be possible to match the entire </a:t>
            </a:r>
            <a:r>
              <a:rPr lang="en-IN" sz="2400" dirty="0" err="1"/>
              <a:t>calcar</a:t>
            </a:r>
            <a:r>
              <a:rPr lang="en-IN" sz="2400" dirty="0"/>
              <a:t> because of altered alignment of the proximal femur</a:t>
            </a:r>
          </a:p>
        </p:txBody>
      </p:sp>
    </p:spTree>
    <p:extLst>
      <p:ext uri="{BB962C8B-B14F-4D97-AF65-F5344CB8AC3E}">
        <p14:creationId xmlns:p14="http://schemas.microsoft.com/office/powerpoint/2010/main" val="328031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r="2076"/>
          <a:stretch>
            <a:fillRect/>
          </a:stretch>
        </p:blipFill>
        <p:spPr bwMode="auto">
          <a:xfrm>
            <a:off x="2877442" y="1544247"/>
            <a:ext cx="6390739" cy="20907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r="1902"/>
          <a:stretch>
            <a:fillRect/>
          </a:stretch>
        </p:blipFill>
        <p:spPr bwMode="auto">
          <a:xfrm>
            <a:off x="2922498" y="3693760"/>
            <a:ext cx="6368260" cy="2278062"/>
          </a:xfrm>
          <a:prstGeom prst="rect">
            <a:avLst/>
          </a:prstGeom>
          <a:noFill/>
          <a:ln w="9525">
            <a:noFill/>
            <a:miter lim="800000"/>
            <a:headEnd/>
            <a:tailEnd/>
          </a:ln>
          <a:effectLst/>
        </p:spPr>
      </p:pic>
      <p:sp>
        <p:nvSpPr>
          <p:cNvPr id="6" name="TextBox 5"/>
          <p:cNvSpPr txBox="1"/>
          <p:nvPr/>
        </p:nvSpPr>
        <p:spPr>
          <a:xfrm>
            <a:off x="1715911" y="225779"/>
            <a:ext cx="8771467" cy="1384995"/>
          </a:xfrm>
          <a:prstGeom prst="rect">
            <a:avLst/>
          </a:prstGeom>
          <a:solidFill>
            <a:schemeClr val="accent2"/>
          </a:solidFill>
        </p:spPr>
        <p:txBody>
          <a:bodyPr wrap="square" rtlCol="0">
            <a:spAutoFit/>
          </a:bodyPr>
          <a:lstStyle/>
          <a:p>
            <a:pPr algn="ctr"/>
            <a:r>
              <a:rPr lang="en-IN" sz="2800" dirty="0"/>
              <a:t>Examples of outline of the normal hip (R) and the flipped image of the normal hip superimposed on the Perthes hip  (L) after matching the reference points</a:t>
            </a:r>
          </a:p>
        </p:txBody>
      </p:sp>
    </p:spTree>
    <p:extLst>
      <p:ext uri="{BB962C8B-B14F-4D97-AF65-F5344CB8AC3E}">
        <p14:creationId xmlns:p14="http://schemas.microsoft.com/office/powerpoint/2010/main" val="197561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081868" y="1092905"/>
            <a:ext cx="5916293" cy="4585407"/>
          </a:xfrm>
          <a:prstGeom prst="rect">
            <a:avLst/>
          </a:prstGeom>
          <a:noFill/>
          <a:ln w="9525">
            <a:noFill/>
            <a:miter lim="800000"/>
            <a:headEnd/>
            <a:tailEnd/>
          </a:ln>
          <a:effectLst/>
        </p:spPr>
      </p:pic>
    </p:spTree>
    <p:extLst>
      <p:ext uri="{BB962C8B-B14F-4D97-AF65-F5344CB8AC3E}">
        <p14:creationId xmlns:p14="http://schemas.microsoft.com/office/powerpoint/2010/main" val="232236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Defining the Criteria of a Spherical Femoral</a:t>
            </a:r>
            <a:br>
              <a:rPr lang="en-US" dirty="0"/>
            </a:br>
            <a:r>
              <a:rPr lang="en-US" dirty="0"/>
              <a:t>Head</a:t>
            </a:r>
            <a:endParaRPr lang="en-IN" dirty="0"/>
          </a:p>
        </p:txBody>
      </p:sp>
    </p:spTree>
    <p:extLst>
      <p:ext uri="{BB962C8B-B14F-4D97-AF65-F5344CB8AC3E}">
        <p14:creationId xmlns:p14="http://schemas.microsoft.com/office/powerpoint/2010/main" val="3335492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DI—Accuracy and Predictive Value</a:t>
            </a:r>
          </a:p>
        </p:txBody>
      </p:sp>
    </p:spTree>
    <p:extLst>
      <p:ext uri="{BB962C8B-B14F-4D97-AF65-F5344CB8AC3E}">
        <p14:creationId xmlns:p14="http://schemas.microsoft.com/office/powerpoint/2010/main" val="1789556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 </a:t>
            </a:r>
            <a:endParaRPr lang="en-IN" dirty="0"/>
          </a:p>
        </p:txBody>
      </p:sp>
      <p:sp>
        <p:nvSpPr>
          <p:cNvPr id="4" name="Content Placeholder 3"/>
          <p:cNvSpPr>
            <a:spLocks noGrp="1"/>
          </p:cNvSpPr>
          <p:nvPr>
            <p:ph idx="1"/>
          </p:nvPr>
        </p:nvSpPr>
        <p:spPr/>
        <p:txBody>
          <a:bodyPr/>
          <a:lstStyle/>
          <a:p>
            <a:r>
              <a:rPr lang="en-US" dirty="0" smtClean="0"/>
              <a:t>DI </a:t>
            </a:r>
            <a:r>
              <a:rPr lang="en-US" dirty="0"/>
              <a:t>can </a:t>
            </a:r>
            <a:r>
              <a:rPr lang="en-US" dirty="0" smtClean="0"/>
              <a:t>be measured </a:t>
            </a:r>
            <a:r>
              <a:rPr lang="en-US" dirty="0"/>
              <a:t>with an acceptable degree of </a:t>
            </a:r>
            <a:r>
              <a:rPr lang="en-US" dirty="0" smtClean="0"/>
              <a:t>reproducibility with </a:t>
            </a:r>
            <a:r>
              <a:rPr lang="en-US" dirty="0"/>
              <a:t>the modified </a:t>
            </a:r>
            <a:r>
              <a:rPr lang="en-US" dirty="0" smtClean="0"/>
              <a:t>method. </a:t>
            </a:r>
          </a:p>
          <a:p>
            <a:r>
              <a:rPr lang="en-US" dirty="0" smtClean="0"/>
              <a:t>However, the </a:t>
            </a:r>
            <a:r>
              <a:rPr lang="en-US" dirty="0"/>
              <a:t>predictive value of DI &lt;0.3 to accurately </a:t>
            </a:r>
            <a:r>
              <a:rPr lang="en-US" dirty="0" smtClean="0"/>
              <a:t>predict hips </a:t>
            </a:r>
            <a:r>
              <a:rPr lang="en-US" dirty="0"/>
              <a:t>that are likely to heal with spherical femoral heads </a:t>
            </a:r>
            <a:r>
              <a:rPr lang="en-US" dirty="0" smtClean="0"/>
              <a:t>is not </a:t>
            </a:r>
            <a:r>
              <a:rPr lang="en-US" dirty="0"/>
              <a:t>high enough to recommend its use as an </a:t>
            </a:r>
            <a:r>
              <a:rPr lang="en-US" dirty="0" smtClean="0"/>
              <a:t>outcome measure </a:t>
            </a:r>
            <a:r>
              <a:rPr lang="en-US" dirty="0"/>
              <a:t>of treatment of LCPD.</a:t>
            </a:r>
            <a:endParaRPr lang="en-IN" dirty="0"/>
          </a:p>
        </p:txBody>
      </p:sp>
    </p:spTree>
    <p:extLst>
      <p:ext uri="{BB962C8B-B14F-4D97-AF65-F5344CB8AC3E}">
        <p14:creationId xmlns:p14="http://schemas.microsoft.com/office/powerpoint/2010/main" val="200388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388" y="4076149"/>
            <a:ext cx="1539224" cy="565934"/>
          </a:xfrm>
          <a:prstGeom prst="rect">
            <a:avLst/>
          </a:prstGeom>
        </p:spPr>
      </p:pic>
      <p:sp>
        <p:nvSpPr>
          <p:cNvPr id="11" name="Rectangle 10"/>
          <p:cNvSpPr/>
          <p:nvPr/>
        </p:nvSpPr>
        <p:spPr>
          <a:xfrm>
            <a:off x="3048" y="3655642"/>
            <a:ext cx="12188952" cy="45720"/>
          </a:xfrm>
          <a:prstGeom prst="rect">
            <a:avLst/>
          </a:prstGeom>
          <a:gradFill flip="none" rotWithShape="1">
            <a:gsLst>
              <a:gs pos="50000">
                <a:srgbClr val="19A157">
                  <a:shade val="67500"/>
                  <a:satMod val="115000"/>
                </a:srgbClr>
              </a:gs>
              <a:gs pos="0">
                <a:srgbClr val="0D9D4F">
                  <a:alpha val="0"/>
                </a:srgbClr>
              </a:gs>
              <a:gs pos="100000">
                <a:srgbClr val="19A157">
                  <a:shade val="100000"/>
                  <a:satMod val="115000"/>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5"/>
          <p:cNvSpPr txBox="1">
            <a:spLocks/>
          </p:cNvSpPr>
          <p:nvPr/>
        </p:nvSpPr>
        <p:spPr>
          <a:xfrm>
            <a:off x="838200" y="2696066"/>
            <a:ext cx="10515600" cy="909395"/>
          </a:xfrm>
          <a:prstGeom prst="rect">
            <a:avLst/>
          </a:prstGeom>
        </p:spPr>
        <p:txBody>
          <a:bodyPr anchor="b" anchorCtr="0"/>
          <a:lstStyle>
            <a:lvl1pPr algn="l" defTabSz="914400" rtl="0" eaLnBrk="1" latinLnBrk="0" hangingPunct="1">
              <a:lnSpc>
                <a:spcPct val="90000"/>
              </a:lnSpc>
              <a:spcBef>
                <a:spcPct val="0"/>
              </a:spcBef>
              <a:buNone/>
              <a:defRPr sz="4400" b="1" kern="1200">
                <a:solidFill>
                  <a:srgbClr val="07493C"/>
                </a:solidFill>
                <a:latin typeface="+mj-lt"/>
                <a:ea typeface="+mj-ea"/>
                <a:cs typeface="+mj-cs"/>
              </a:defRPr>
            </a:lvl1pPr>
          </a:lstStyle>
          <a:p>
            <a:pPr algn="ctr"/>
            <a:r>
              <a:rPr lang="en-US" sz="8000" b="0" i="1" smtClean="0">
                <a:latin typeface="Garamond" charset="0"/>
                <a:ea typeface="Garamond" charset="0"/>
                <a:cs typeface="Garamond" charset="0"/>
              </a:rPr>
              <a:t>Thank You!</a:t>
            </a:r>
            <a:endParaRPr lang="en-US" sz="8000" b="0" i="1" dirty="0">
              <a:latin typeface="Garamond" charset="0"/>
              <a:ea typeface="Garamond" charset="0"/>
              <a:cs typeface="Garamond" charset="0"/>
            </a:endParaRPr>
          </a:p>
        </p:txBody>
      </p:sp>
    </p:spTree>
    <p:extLst>
      <p:ext uri="{BB962C8B-B14F-4D97-AF65-F5344CB8AC3E}">
        <p14:creationId xmlns:p14="http://schemas.microsoft.com/office/powerpoint/2010/main" val="110761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and methods </a:t>
            </a:r>
            <a:endParaRPr lang="en-IN" dirty="0"/>
          </a:p>
        </p:txBody>
      </p:sp>
      <p:sp>
        <p:nvSpPr>
          <p:cNvPr id="3" name="Content Placeholder 2"/>
          <p:cNvSpPr>
            <a:spLocks noGrp="1"/>
          </p:cNvSpPr>
          <p:nvPr>
            <p:ph idx="1"/>
          </p:nvPr>
        </p:nvSpPr>
        <p:spPr/>
        <p:txBody>
          <a:bodyPr/>
          <a:lstStyle/>
          <a:p>
            <a:r>
              <a:rPr lang="en-IN" dirty="0"/>
              <a:t>Soft ware 	: Adobe Illustrator &amp; </a:t>
            </a:r>
            <a:r>
              <a:rPr lang="en-IN" dirty="0" err="1"/>
              <a:t>Digimizer</a:t>
            </a:r>
            <a:endParaRPr lang="en-IN" dirty="0"/>
          </a:p>
          <a:p>
            <a:r>
              <a:rPr lang="en-IN" dirty="0"/>
              <a:t>X-rays 		: AP images of the pelvis</a:t>
            </a:r>
          </a:p>
          <a:p>
            <a:r>
              <a:rPr lang="en-IN" dirty="0"/>
              <a:t>Measurements to be made on AP x-ray</a:t>
            </a:r>
          </a:p>
        </p:txBody>
      </p:sp>
    </p:spTree>
    <p:extLst>
      <p:ext uri="{BB962C8B-B14F-4D97-AF65-F5344CB8AC3E}">
        <p14:creationId xmlns:p14="http://schemas.microsoft.com/office/powerpoint/2010/main" val="3918539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614614" y="2090739"/>
            <a:ext cx="6962775" cy="2676525"/>
          </a:xfrm>
          <a:prstGeom prst="rect">
            <a:avLst/>
          </a:prstGeom>
          <a:noFill/>
          <a:ln w="9525">
            <a:noFill/>
            <a:miter lim="800000"/>
            <a:headEnd/>
            <a:tailEnd/>
          </a:ln>
          <a:effectLst/>
        </p:spPr>
      </p:pic>
      <p:sp>
        <p:nvSpPr>
          <p:cNvPr id="8" name="TextBox 7"/>
          <p:cNvSpPr txBox="1"/>
          <p:nvPr/>
        </p:nvSpPr>
        <p:spPr>
          <a:xfrm>
            <a:off x="1986845" y="1241779"/>
            <a:ext cx="965201" cy="461665"/>
          </a:xfrm>
          <a:prstGeom prst="rect">
            <a:avLst/>
          </a:prstGeom>
          <a:noFill/>
        </p:spPr>
        <p:txBody>
          <a:bodyPr wrap="none" rtlCol="0">
            <a:spAutoFit/>
          </a:bodyPr>
          <a:lstStyle/>
          <a:p>
            <a:r>
              <a:rPr lang="en-IN" sz="2400" dirty="0"/>
              <a:t>Step 1</a:t>
            </a:r>
          </a:p>
        </p:txBody>
      </p:sp>
    </p:spTree>
    <p:extLst>
      <p:ext uri="{BB962C8B-B14F-4D97-AF65-F5344CB8AC3E}">
        <p14:creationId xmlns:p14="http://schemas.microsoft.com/office/powerpoint/2010/main" val="311380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47950" y="2105025"/>
            <a:ext cx="6896100" cy="2647950"/>
          </a:xfrm>
          <a:prstGeom prst="rect">
            <a:avLst/>
          </a:prstGeom>
          <a:noFill/>
          <a:ln w="9525">
            <a:noFill/>
            <a:miter lim="800000"/>
            <a:headEnd/>
            <a:tailEnd/>
          </a:ln>
          <a:effectLst/>
        </p:spPr>
      </p:pic>
      <p:sp>
        <p:nvSpPr>
          <p:cNvPr id="6" name="TextBox 5"/>
          <p:cNvSpPr txBox="1"/>
          <p:nvPr/>
        </p:nvSpPr>
        <p:spPr>
          <a:xfrm>
            <a:off x="1986845" y="1241779"/>
            <a:ext cx="965201" cy="461665"/>
          </a:xfrm>
          <a:prstGeom prst="rect">
            <a:avLst/>
          </a:prstGeom>
          <a:noFill/>
        </p:spPr>
        <p:txBody>
          <a:bodyPr wrap="none" rtlCol="0">
            <a:spAutoFit/>
          </a:bodyPr>
          <a:lstStyle/>
          <a:p>
            <a:r>
              <a:rPr lang="en-IN" sz="2400" dirty="0"/>
              <a:t>Step 2</a:t>
            </a:r>
          </a:p>
        </p:txBody>
      </p:sp>
    </p:spTree>
    <p:extLst>
      <p:ext uri="{BB962C8B-B14F-4D97-AF65-F5344CB8AC3E}">
        <p14:creationId xmlns:p14="http://schemas.microsoft.com/office/powerpoint/2010/main" val="15972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1809</Words>
  <Application>Microsoft Office PowerPoint</Application>
  <PresentationFormat>Widescreen</PresentationFormat>
  <Paragraphs>256</Paragraphs>
  <Slides>66</Slides>
  <Notes>14</Notes>
  <HiddenSlides>34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Garamond</vt:lpstr>
      <vt:lpstr>Wingdings 2</vt:lpstr>
      <vt:lpstr>Office Theme</vt:lpstr>
      <vt:lpstr>Does the Deformity Index Reliably Predict the Shape of the Femoral Head at Healing of Legg-Calvé-Perthes Disease?</vt:lpstr>
      <vt:lpstr>Introduction </vt:lpstr>
      <vt:lpstr>Issue with DI</vt:lpstr>
      <vt:lpstr>Aims of the study </vt:lpstr>
      <vt:lpstr>Material and methods </vt:lpstr>
      <vt:lpstr>Material and methods </vt:lpstr>
      <vt:lpstr>Material and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SDS </vt:lpstr>
      <vt:lpstr>PowerPoint Presentation</vt:lpstr>
      <vt:lpstr>Marking the reference points </vt:lpstr>
      <vt:lpstr> Marking the reference points </vt:lpstr>
      <vt:lpstr> Marking the reference points </vt:lpstr>
      <vt:lpstr> Drawing the maximum inscribed circle</vt:lpstr>
      <vt:lpstr> Drawing the maximum inscribed circle (mic)</vt:lpstr>
      <vt:lpstr>  Drawing the maximum inscribed circle (mic)</vt:lpstr>
      <vt:lpstr> Drawing the maximum inscribed circle (mic)</vt:lpstr>
      <vt:lpstr> Drawing the maximum inscribed circle (mic)</vt:lpstr>
      <vt:lpstr> Drawing the maximum inscribed circle (mic)</vt:lpstr>
      <vt:lpstr> Drawing the maximum inscribed circle (mic)</vt:lpstr>
      <vt:lpstr> Drawing the maximum inscribed circle (mic)</vt:lpstr>
      <vt:lpstr> Drawing the minimum circumscribed circle (mcc)</vt:lpstr>
      <vt:lpstr>  Drawing the minimum circumscribed circle (mcc)</vt:lpstr>
      <vt:lpstr>   Drawing the minimum circumscribed circle (mcc)</vt:lpstr>
      <vt:lpstr>  Drawing the minimum circumscribed circle (mcc)</vt:lpstr>
      <vt:lpstr>  Drawing the minimum circumscribed circle (mcc)</vt:lpstr>
      <vt:lpstr>  Drawing the minimum circumscribed circle (mcc)</vt:lpstr>
      <vt:lpstr>PowerPoint Presentation</vt:lpstr>
      <vt:lpstr>PowerPoint Presentation</vt:lpstr>
      <vt:lpstr>Quantitative measure of sphericity</vt:lpstr>
      <vt:lpstr>PowerPoint Presentation</vt:lpstr>
      <vt:lpstr>PowerPoint Presentation</vt:lpstr>
      <vt:lpstr>PowerPoint Presentation</vt:lpstr>
      <vt:lpstr>PowerPoint Presentation</vt:lpstr>
      <vt:lpstr>PowerPoint Presentation</vt:lpstr>
      <vt:lpstr>Roundness error AP = 0 Roundness error Lat = 0 Ellipsoid deformation = 0  Sphericity Deviation Score 0</vt:lpstr>
      <vt:lpstr>Roundness error AP = 0 Roundness error Lat = 0 Ellipsoid deformation = 0  Sphericity Deviation Score 0</vt:lpstr>
      <vt:lpstr>PowerPoint Presentation</vt:lpstr>
      <vt:lpstr>PowerPoint Presentation</vt:lpstr>
      <vt:lpstr>Material and methods </vt:lpstr>
      <vt:lpstr>Material and methods </vt:lpstr>
      <vt:lpstr>Statistical methods</vt:lpstr>
      <vt:lpstr>Results </vt:lpstr>
      <vt:lpstr>Results </vt:lpstr>
      <vt:lpstr>Results </vt:lpstr>
      <vt:lpstr>Discussion </vt:lpstr>
      <vt:lpstr>Reproducibility of Measurement of SDS and DI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the Criteria of a Spherical Femoral Head</vt:lpstr>
      <vt:lpstr>DI—Accuracy and Predictive Value</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Hitesh Shah</dc:creator>
  <cp:lastModifiedBy>Mahe</cp:lastModifiedBy>
  <cp:revision>53</cp:revision>
  <dcterms:created xsi:type="dcterms:W3CDTF">2018-08-06T15:23:51Z</dcterms:created>
  <dcterms:modified xsi:type="dcterms:W3CDTF">2022-01-26T15:08:42Z</dcterms:modified>
</cp:coreProperties>
</file>