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385" r:id="rId3"/>
    <p:sldId id="384" r:id="rId4"/>
    <p:sldId id="394" r:id="rId5"/>
    <p:sldId id="386" r:id="rId6"/>
    <p:sldId id="387" r:id="rId7"/>
    <p:sldId id="389" r:id="rId8"/>
    <p:sldId id="390" r:id="rId9"/>
    <p:sldId id="396" r:id="rId10"/>
    <p:sldId id="388" r:id="rId11"/>
    <p:sldId id="403" r:id="rId12"/>
    <p:sldId id="392" r:id="rId13"/>
    <p:sldId id="393" r:id="rId14"/>
    <p:sldId id="397" r:id="rId15"/>
    <p:sldId id="398" r:id="rId16"/>
    <p:sldId id="399" r:id="rId17"/>
    <p:sldId id="405" r:id="rId18"/>
    <p:sldId id="404" r:id="rId19"/>
    <p:sldId id="402" r:id="rId20"/>
    <p:sldId id="401" r:id="rId21"/>
    <p:sldId id="40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ly McGuire" initials="MM" lastIdx="1" clrIdx="0">
    <p:extLst>
      <p:ext uri="{19B8F6BF-5375-455C-9EA6-DF929625EA0E}">
        <p15:presenceInfo xmlns:p15="http://schemas.microsoft.com/office/powerpoint/2012/main" userId="S-1-5-21-25646243-1249589235-1718223645-259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493C"/>
    <a:srgbClr val="19A1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48"/>
    <p:restoredTop sz="81773" autoAdjust="0"/>
  </p:normalViewPr>
  <p:slideViewPr>
    <p:cSldViewPr snapToGrid="0" snapToObjects="1" showGuides="1">
      <p:cViewPr varScale="1">
        <p:scale>
          <a:sx n="88" d="100"/>
          <a:sy n="88" d="100"/>
        </p:scale>
        <p:origin x="1272"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1-26T14:30:27.287" idx="1">
    <p:pos x="2831" y="3213"/>
    <p:text>What was it about this that was</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EF6D47-B267-B847-97A6-6FCA6DB1E9BD}" type="datetimeFigureOut">
              <a:rPr lang="en-US" smtClean="0"/>
              <a:t>1/26/2022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1C196B-7197-4D41-8592-1B237BA72145}" type="slidenum">
              <a:rPr lang="en-US" smtClean="0"/>
              <a:t>‹#›</a:t>
            </a:fld>
            <a:endParaRPr lang="en-US"/>
          </a:p>
        </p:txBody>
      </p:sp>
    </p:spTree>
    <p:extLst>
      <p:ext uri="{BB962C8B-B14F-4D97-AF65-F5344CB8AC3E}">
        <p14:creationId xmlns:p14="http://schemas.microsoft.com/office/powerpoint/2010/main" val="137202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1C196B-7197-4D41-8592-1B237BA72145}" type="slidenum">
              <a:rPr lang="en-US" smtClean="0"/>
              <a:t>1</a:t>
            </a:fld>
            <a:endParaRPr lang="en-US"/>
          </a:p>
        </p:txBody>
      </p:sp>
    </p:spTree>
    <p:extLst>
      <p:ext uri="{BB962C8B-B14F-4D97-AF65-F5344CB8AC3E}">
        <p14:creationId xmlns:p14="http://schemas.microsoft.com/office/powerpoint/2010/main" val="1630862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1C196B-7197-4D41-8592-1B237BA72145}" type="slidenum">
              <a:rPr lang="en-US" smtClean="0"/>
              <a:t>2</a:t>
            </a:fld>
            <a:endParaRPr lang="en-US"/>
          </a:p>
        </p:txBody>
      </p:sp>
    </p:spTree>
    <p:extLst>
      <p:ext uri="{BB962C8B-B14F-4D97-AF65-F5344CB8AC3E}">
        <p14:creationId xmlns:p14="http://schemas.microsoft.com/office/powerpoint/2010/main" val="3234911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1C196B-7197-4D41-8592-1B237BA72145}" type="slidenum">
              <a:rPr lang="en-US" smtClean="0"/>
              <a:t>5</a:t>
            </a:fld>
            <a:endParaRPr lang="en-US"/>
          </a:p>
        </p:txBody>
      </p:sp>
    </p:spTree>
    <p:extLst>
      <p:ext uri="{BB962C8B-B14F-4D97-AF65-F5344CB8AC3E}">
        <p14:creationId xmlns:p14="http://schemas.microsoft.com/office/powerpoint/2010/main" val="3815057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1C196B-7197-4D41-8592-1B237BA72145}" type="slidenum">
              <a:rPr lang="en-US" smtClean="0"/>
              <a:t>14</a:t>
            </a:fld>
            <a:endParaRPr lang="en-US"/>
          </a:p>
        </p:txBody>
      </p:sp>
    </p:spTree>
    <p:extLst>
      <p:ext uri="{BB962C8B-B14F-4D97-AF65-F5344CB8AC3E}">
        <p14:creationId xmlns:p14="http://schemas.microsoft.com/office/powerpoint/2010/main" val="2392162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Instrument</a:t>
            </a:r>
            <a:r>
              <a:rPr lang="en-US" baseline="0" dirty="0" smtClean="0"/>
              <a:t> Notes:</a:t>
            </a:r>
          </a:p>
          <a:p>
            <a:r>
              <a:rPr lang="en-US" baseline="0" dirty="0" smtClean="0"/>
              <a:t>Screening Form – Easy to pull, clean, some missing from early subjects, most reliable</a:t>
            </a:r>
          </a:p>
          <a:p>
            <a:r>
              <a:rPr lang="en-US" baseline="0" dirty="0" smtClean="0"/>
              <a:t>Initial Visit – Easy to pull, clean, some missing, not all data is required</a:t>
            </a:r>
          </a:p>
          <a:p>
            <a:r>
              <a:rPr lang="en-US" baseline="0" dirty="0" smtClean="0"/>
              <a:t>OR Data – Easy to pull, each patient has different number of procedures, may not match planned enrollment cohort, baseline date determined by date of primary surgery which is ascertained rather than discrete, cannot stand alone but is merged with demographic or screening form data outside of redcap.</a:t>
            </a:r>
          </a:p>
          <a:p>
            <a:r>
              <a:rPr lang="en-US" baseline="0" dirty="0" smtClean="0"/>
              <a:t>Follow Up Data – always due for something, may be entered into “Extra clinic visit”, difficult to combine data and to ascertain values for single patient over time</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71C196B-7197-4D41-8592-1B237BA72145}" type="slidenum">
              <a:rPr lang="en-US" smtClean="0"/>
              <a:t>18</a:t>
            </a:fld>
            <a:endParaRPr lang="en-US"/>
          </a:p>
        </p:txBody>
      </p:sp>
    </p:spTree>
    <p:extLst>
      <p:ext uri="{BB962C8B-B14F-4D97-AF65-F5344CB8AC3E}">
        <p14:creationId xmlns:p14="http://schemas.microsoft.com/office/powerpoint/2010/main" val="2062171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90786" y="312291"/>
            <a:ext cx="3410428" cy="1575206"/>
          </a:xfrm>
          <a:prstGeom prst="rect">
            <a:avLst/>
          </a:prstGeom>
        </p:spPr>
      </p:pic>
      <p:sp>
        <p:nvSpPr>
          <p:cNvPr id="8" name="Rectangle 7"/>
          <p:cNvSpPr/>
          <p:nvPr userDrawn="1"/>
        </p:nvSpPr>
        <p:spPr>
          <a:xfrm>
            <a:off x="0" y="2260299"/>
            <a:ext cx="12181378" cy="4597701"/>
          </a:xfrm>
          <a:prstGeom prst="rect">
            <a:avLst/>
          </a:prstGeom>
          <a:solidFill>
            <a:srgbClr val="074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0" y="2196291"/>
            <a:ext cx="12188952" cy="64008"/>
          </a:xfrm>
          <a:prstGeom prst="rect">
            <a:avLst/>
          </a:prstGeom>
          <a:gradFill flip="none" rotWithShape="1">
            <a:gsLst>
              <a:gs pos="50000">
                <a:srgbClr val="19A157">
                  <a:shade val="67500"/>
                  <a:satMod val="115000"/>
                </a:srgbClr>
              </a:gs>
              <a:gs pos="0">
                <a:srgbClr val="0D9D4F">
                  <a:alpha val="0"/>
                </a:srgbClr>
              </a:gs>
              <a:gs pos="100000">
                <a:srgbClr val="19A157">
                  <a:shade val="100000"/>
                  <a:satMod val="115000"/>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878640" y="2772076"/>
            <a:ext cx="10424098" cy="1971862"/>
          </a:xfrm>
        </p:spPr>
        <p:txBody>
          <a:bodyPr anchor="ctr" anchorCtr="0"/>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883951" y="4931447"/>
            <a:ext cx="10424098" cy="1310926"/>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6318117"/>
            <a:ext cx="12181378" cy="546099"/>
          </a:xfrm>
          <a:prstGeom prst="rect">
            <a:avLst/>
          </a:prstGeom>
          <a:solidFill>
            <a:srgbClr val="074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4326" y="6356350"/>
            <a:ext cx="1067538" cy="393515"/>
          </a:xfrm>
          <a:prstGeom prst="rect">
            <a:avLst/>
          </a:prstGeom>
        </p:spPr>
      </p:pic>
      <p:sp>
        <p:nvSpPr>
          <p:cNvPr id="9" name="Rectangle 8"/>
          <p:cNvSpPr/>
          <p:nvPr userDrawn="1"/>
        </p:nvSpPr>
        <p:spPr>
          <a:xfrm>
            <a:off x="0" y="6266867"/>
            <a:ext cx="12188952" cy="45720"/>
          </a:xfrm>
          <a:prstGeom prst="rect">
            <a:avLst/>
          </a:prstGeom>
          <a:gradFill flip="none" rotWithShape="1">
            <a:gsLst>
              <a:gs pos="50000">
                <a:srgbClr val="19A157">
                  <a:shade val="67500"/>
                  <a:satMod val="115000"/>
                </a:srgbClr>
              </a:gs>
              <a:gs pos="0">
                <a:srgbClr val="0D9D4F">
                  <a:alpha val="0"/>
                </a:srgbClr>
              </a:gs>
              <a:gs pos="100000">
                <a:srgbClr val="19A157">
                  <a:shade val="100000"/>
                  <a:satMod val="115000"/>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358C3A-73D8-AB47-B261-9092F8039B6E}" type="datetimeFigureOut">
              <a:rPr lang="en-US" smtClean="0"/>
              <a:t>1/26/2022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E780B4-A85A-284D-AC91-CB8369A5D559}" type="slidenum">
              <a:rPr lang="en-US" smtClean="0"/>
              <a:t>‹#›</a:t>
            </a:fld>
            <a:endParaRPr lang="en-US"/>
          </a:p>
        </p:txBody>
      </p:sp>
    </p:spTree>
    <p:extLst>
      <p:ext uri="{BB962C8B-B14F-4D97-AF65-F5344CB8AC3E}">
        <p14:creationId xmlns:p14="http://schemas.microsoft.com/office/powerpoint/2010/main" val="1270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p:cNvSpPr/>
          <p:nvPr userDrawn="1"/>
        </p:nvSpPr>
        <p:spPr>
          <a:xfrm>
            <a:off x="0" y="6318117"/>
            <a:ext cx="12181378" cy="546099"/>
          </a:xfrm>
          <a:prstGeom prst="rect">
            <a:avLst/>
          </a:prstGeom>
          <a:solidFill>
            <a:srgbClr val="074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4326" y="6356350"/>
            <a:ext cx="1067538" cy="393515"/>
          </a:xfrm>
          <a:prstGeom prst="rect">
            <a:avLst/>
          </a:prstGeom>
        </p:spPr>
      </p:pic>
      <p:sp>
        <p:nvSpPr>
          <p:cNvPr id="9" name="Rectangle 8"/>
          <p:cNvSpPr/>
          <p:nvPr userDrawn="1"/>
        </p:nvSpPr>
        <p:spPr>
          <a:xfrm>
            <a:off x="0" y="6266867"/>
            <a:ext cx="12188952" cy="45720"/>
          </a:xfrm>
          <a:prstGeom prst="rect">
            <a:avLst/>
          </a:prstGeom>
          <a:gradFill flip="none" rotWithShape="1">
            <a:gsLst>
              <a:gs pos="50000">
                <a:srgbClr val="19A157">
                  <a:shade val="67500"/>
                  <a:satMod val="115000"/>
                </a:srgbClr>
              </a:gs>
              <a:gs pos="0">
                <a:srgbClr val="0D9D4F">
                  <a:alpha val="0"/>
                </a:srgbClr>
              </a:gs>
              <a:gs pos="100000">
                <a:srgbClr val="19A157">
                  <a:shade val="100000"/>
                  <a:satMod val="115000"/>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17688" y="223722"/>
            <a:ext cx="10515600" cy="605836"/>
          </a:xfrm>
        </p:spPr>
        <p:txBody>
          <a:bodyPr>
            <a:noAutofit/>
          </a:bodyPr>
          <a:lstStyle>
            <a:lvl1pPr>
              <a:defRPr sz="3200"/>
            </a:lvl1pPr>
          </a:lstStyle>
          <a:p>
            <a:r>
              <a:rPr lang="en-US"/>
              <a:t>Click to edit Master title style</a:t>
            </a:r>
          </a:p>
        </p:txBody>
      </p:sp>
      <p:sp>
        <p:nvSpPr>
          <p:cNvPr id="4" name="Date Placeholder 3"/>
          <p:cNvSpPr>
            <a:spLocks noGrp="1"/>
          </p:cNvSpPr>
          <p:nvPr>
            <p:ph type="dt" sz="half" idx="10"/>
          </p:nvPr>
        </p:nvSpPr>
        <p:spPr/>
        <p:txBody>
          <a:bodyPr/>
          <a:lstStyle/>
          <a:p>
            <a:fld id="{3F358C3A-73D8-AB47-B261-9092F8039B6E}" type="datetimeFigureOut">
              <a:rPr lang="en-US" smtClean="0"/>
              <a:t>1/26/2022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E780B4-A85A-284D-AC91-CB8369A5D55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40301" y="775250"/>
            <a:ext cx="8815264"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140301" y="3654975"/>
            <a:ext cx="881526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808702" y="6356350"/>
            <a:ext cx="2029768" cy="365125"/>
          </a:xfrm>
        </p:spPr>
        <p:txBody>
          <a:bodyPr/>
          <a:lstStyle/>
          <a:p>
            <a:fld id="{3F358C3A-73D8-AB47-B261-9092F8039B6E}" type="datetimeFigureOut">
              <a:rPr lang="en-US" smtClean="0"/>
              <a:t>1/26/2022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E780B4-A85A-284D-AC91-CB8369A5D559}" type="slidenum">
              <a:rPr lang="en-US" smtClean="0"/>
              <a:t>‹#›</a:t>
            </a:fld>
            <a:endParaRPr lang="en-US"/>
          </a:p>
        </p:txBody>
      </p:sp>
      <p:sp>
        <p:nvSpPr>
          <p:cNvPr id="8" name="Rectangle 7"/>
          <p:cNvSpPr/>
          <p:nvPr userDrawn="1"/>
        </p:nvSpPr>
        <p:spPr>
          <a:xfrm>
            <a:off x="-1" y="0"/>
            <a:ext cx="1683102" cy="6858000"/>
          </a:xfrm>
          <a:prstGeom prst="rect">
            <a:avLst/>
          </a:prstGeom>
          <a:solidFill>
            <a:srgbClr val="0749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28" y="6197740"/>
            <a:ext cx="1633013" cy="601960"/>
          </a:xfrm>
          <a:prstGeom prst="rect">
            <a:avLst/>
          </a:prstGeom>
        </p:spPr>
      </p:pic>
      <p:sp>
        <p:nvSpPr>
          <p:cNvPr id="11" name="Rectangle 10"/>
          <p:cNvSpPr/>
          <p:nvPr userDrawn="1"/>
        </p:nvSpPr>
        <p:spPr>
          <a:xfrm rot="5400000">
            <a:off x="-1701966" y="3392423"/>
            <a:ext cx="6858000" cy="73152"/>
          </a:xfrm>
          <a:prstGeom prst="rect">
            <a:avLst/>
          </a:prstGeom>
          <a:gradFill flip="none" rotWithShape="1">
            <a:gsLst>
              <a:gs pos="50000">
                <a:srgbClr val="19A157">
                  <a:shade val="67500"/>
                  <a:satMod val="115000"/>
                </a:srgbClr>
              </a:gs>
              <a:gs pos="0">
                <a:srgbClr val="0D9D4F">
                  <a:alpha val="0"/>
                </a:srgbClr>
              </a:gs>
              <a:gs pos="100000">
                <a:srgbClr val="19A157">
                  <a:shade val="100000"/>
                  <a:satMod val="115000"/>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003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userDrawn="1"/>
        </p:nvSpPr>
        <p:spPr>
          <a:xfrm>
            <a:off x="0" y="6311900"/>
            <a:ext cx="12181378" cy="546099"/>
          </a:xfrm>
          <a:prstGeom prst="rect">
            <a:avLst/>
          </a:prstGeom>
          <a:solidFill>
            <a:srgbClr val="074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4326" y="6356350"/>
            <a:ext cx="1067538" cy="393515"/>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358C3A-73D8-AB47-B261-9092F8039B6E}" type="datetimeFigureOut">
              <a:rPr lang="en-US" smtClean="0"/>
              <a:t>1/26/2022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BE780B4-A85A-284D-AC91-CB8369A5D559}" type="slidenum">
              <a:rPr lang="en-US" smtClean="0"/>
              <a:t>‹#›</a:t>
            </a:fld>
            <a:endParaRPr lang="en-US"/>
          </a:p>
        </p:txBody>
      </p:sp>
      <p:sp>
        <p:nvSpPr>
          <p:cNvPr id="11" name="Rectangle 10"/>
          <p:cNvSpPr/>
          <p:nvPr userDrawn="1"/>
        </p:nvSpPr>
        <p:spPr>
          <a:xfrm>
            <a:off x="0" y="6266867"/>
            <a:ext cx="12188952" cy="45720"/>
          </a:xfrm>
          <a:prstGeom prst="rect">
            <a:avLst/>
          </a:prstGeom>
          <a:gradFill flip="none" rotWithShape="1">
            <a:gsLst>
              <a:gs pos="50000">
                <a:srgbClr val="19A157">
                  <a:shade val="67500"/>
                  <a:satMod val="115000"/>
                </a:srgbClr>
              </a:gs>
              <a:gs pos="0">
                <a:srgbClr val="0D9D4F">
                  <a:alpha val="0"/>
                </a:srgbClr>
              </a:gs>
              <a:gs pos="100000">
                <a:srgbClr val="19A157">
                  <a:shade val="100000"/>
                  <a:satMod val="115000"/>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8625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userDrawn="1"/>
        </p:nvSpPr>
        <p:spPr>
          <a:xfrm>
            <a:off x="0" y="6311900"/>
            <a:ext cx="12181378" cy="546099"/>
          </a:xfrm>
          <a:prstGeom prst="rect">
            <a:avLst/>
          </a:prstGeom>
          <a:solidFill>
            <a:srgbClr val="074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4326" y="6356350"/>
            <a:ext cx="1067538" cy="393515"/>
          </a:xfrm>
          <a:prstGeom prst="rect">
            <a:avLst/>
          </a:prstGeom>
        </p:spPr>
      </p:pic>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07493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07493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358C3A-73D8-AB47-B261-9092F8039B6E}" type="datetimeFigureOut">
              <a:rPr lang="en-US" smtClean="0"/>
              <a:t>1/26/2022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2BE780B4-A85A-284D-AC91-CB8369A5D559}" type="slidenum">
              <a:rPr lang="en-US" smtClean="0"/>
              <a:t>‹#›</a:t>
            </a:fld>
            <a:endParaRPr lang="en-US"/>
          </a:p>
        </p:txBody>
      </p:sp>
      <p:sp>
        <p:nvSpPr>
          <p:cNvPr id="13" name="Rectangle 12"/>
          <p:cNvSpPr/>
          <p:nvPr userDrawn="1"/>
        </p:nvSpPr>
        <p:spPr>
          <a:xfrm>
            <a:off x="0" y="6266867"/>
            <a:ext cx="12188952" cy="45720"/>
          </a:xfrm>
          <a:prstGeom prst="rect">
            <a:avLst/>
          </a:prstGeom>
          <a:gradFill flip="none" rotWithShape="1">
            <a:gsLst>
              <a:gs pos="50000">
                <a:srgbClr val="19A157">
                  <a:shade val="67500"/>
                  <a:satMod val="115000"/>
                </a:srgbClr>
              </a:gs>
              <a:gs pos="0">
                <a:srgbClr val="0D9D4F">
                  <a:alpha val="0"/>
                </a:srgbClr>
              </a:gs>
              <a:gs pos="100000">
                <a:srgbClr val="19A157">
                  <a:shade val="100000"/>
                  <a:satMod val="115000"/>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7455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0" y="6311900"/>
            <a:ext cx="12181378" cy="546099"/>
          </a:xfrm>
          <a:prstGeom prst="rect">
            <a:avLst/>
          </a:prstGeom>
          <a:solidFill>
            <a:srgbClr val="074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4326" y="6356350"/>
            <a:ext cx="1067538" cy="393515"/>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358C3A-73D8-AB47-B261-9092F8039B6E}" type="datetimeFigureOut">
              <a:rPr lang="en-US" smtClean="0"/>
              <a:t>1/26/2022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2BE780B4-A85A-284D-AC91-CB8369A5D559}" type="slidenum">
              <a:rPr lang="en-US" smtClean="0"/>
              <a:t>‹#›</a:t>
            </a:fld>
            <a:endParaRPr lang="en-US"/>
          </a:p>
        </p:txBody>
      </p:sp>
      <p:sp>
        <p:nvSpPr>
          <p:cNvPr id="9" name="Rectangle 8"/>
          <p:cNvSpPr/>
          <p:nvPr userDrawn="1"/>
        </p:nvSpPr>
        <p:spPr>
          <a:xfrm>
            <a:off x="0" y="6266867"/>
            <a:ext cx="12188952" cy="45720"/>
          </a:xfrm>
          <a:prstGeom prst="rect">
            <a:avLst/>
          </a:prstGeom>
          <a:gradFill flip="none" rotWithShape="1">
            <a:gsLst>
              <a:gs pos="50000">
                <a:srgbClr val="19A157">
                  <a:shade val="67500"/>
                  <a:satMod val="115000"/>
                </a:srgbClr>
              </a:gs>
              <a:gs pos="0">
                <a:srgbClr val="0D9D4F">
                  <a:alpha val="0"/>
                </a:srgbClr>
              </a:gs>
              <a:gs pos="100000">
                <a:srgbClr val="19A157">
                  <a:shade val="100000"/>
                  <a:satMod val="115000"/>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2867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3F358C3A-73D8-AB47-B261-9092F8039B6E}" type="datetimeFigureOut">
              <a:rPr lang="en-US" smtClean="0"/>
              <a:pPr/>
              <a:t>1/26/2022</a:t>
            </a:fld>
            <a:endParaRPr lang="en-US"/>
          </a:p>
        </p:txBody>
      </p:sp>
      <p:sp>
        <p:nvSpPr>
          <p:cNvPr id="9" name="Slide Number Placeholder 8"/>
          <p:cNvSpPr>
            <a:spLocks noGrp="1"/>
          </p:cNvSpPr>
          <p:nvPr>
            <p:ph type="sldNum" sz="quarter" idx="11"/>
          </p:nvPr>
        </p:nvSpPr>
        <p:spPr/>
        <p:txBody>
          <a:bodyPr/>
          <a:lstStyle/>
          <a:p>
            <a:fld id="{2BE780B4-A85A-284D-AC91-CB8369A5D5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08660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621410"/>
            <a:ext cx="10515600" cy="45555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3F358C3A-73D8-AB47-B261-9092F8039B6E}" type="datetimeFigureOut">
              <a:rPr lang="en-US" smtClean="0"/>
              <a:pPr/>
              <a:t>1/26/2022</a:t>
            </a:fld>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2BE780B4-A85A-284D-AC91-CB8369A5D559}" type="slidenum">
              <a:rPr lang="en-US" smtClean="0"/>
              <a:pPr/>
              <a:t>‹#›</a:t>
            </a:fld>
            <a:endParaRPr lang="en-US"/>
          </a:p>
        </p:txBody>
      </p:sp>
    </p:spTree>
    <p:extLst>
      <p:ext uri="{BB962C8B-B14F-4D97-AF65-F5344CB8AC3E}">
        <p14:creationId xmlns:p14="http://schemas.microsoft.com/office/powerpoint/2010/main" val="1949883753"/>
      </p:ext>
    </p:extLst>
  </p:cSld>
  <p:clrMap bg1="lt1" tx1="dk1" bg2="lt2" tx2="dk2" accent1="accent1" accent2="accent2" accent3="accent3" accent4="accent4" accent5="accent5" accent6="accent6" hlink="hlink" folHlink="folHlink"/>
  <p:sldLayoutIdLst>
    <p:sldLayoutId id="2147483669" r:id="rId1"/>
    <p:sldLayoutId id="2147483650" r:id="rId2"/>
    <p:sldLayoutId id="2147483670" r:id="rId3"/>
    <p:sldLayoutId id="2147483651" r:id="rId4"/>
    <p:sldLayoutId id="2147483652" r:id="rId5"/>
    <p:sldLayoutId id="2147483653" r:id="rId6"/>
    <p:sldLayoutId id="2147483654" r:id="rId7"/>
    <p:sldLayoutId id="2147483656" r:id="rId8"/>
  </p:sldLayoutIdLst>
  <p:txStyles>
    <p:titleStyle>
      <a:lvl1pPr algn="l" defTabSz="914400" rtl="0" eaLnBrk="1" latinLnBrk="0" hangingPunct="1">
        <a:lnSpc>
          <a:spcPct val="90000"/>
        </a:lnSpc>
        <a:spcBef>
          <a:spcPct val="0"/>
        </a:spcBef>
        <a:buNone/>
        <a:defRPr sz="4400" b="1" kern="1200">
          <a:solidFill>
            <a:srgbClr val="07493C"/>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19A157"/>
        </a:buClr>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19A157"/>
        </a:buClr>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19A157"/>
        </a:buClr>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19A157"/>
        </a:buClr>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19A157"/>
        </a:buClr>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redcap.tsrh.org/surveys/?s=JLDFA8WWY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883951" y="3064307"/>
            <a:ext cx="10424098" cy="1498266"/>
          </a:xfrm>
        </p:spPr>
        <p:txBody>
          <a:bodyPr>
            <a:normAutofit fontScale="90000"/>
          </a:bodyPr>
          <a:lstStyle/>
          <a:p>
            <a:r>
              <a:rPr lang="en-US" dirty="0"/>
              <a:t>IPSG Research Proposals</a:t>
            </a:r>
            <a:br>
              <a:rPr lang="en-US" dirty="0"/>
            </a:br>
            <a:r>
              <a:rPr lang="en-US" dirty="0"/>
              <a:t>&amp; Data Extraction</a:t>
            </a:r>
          </a:p>
        </p:txBody>
      </p:sp>
      <p:sp>
        <p:nvSpPr>
          <p:cNvPr id="8" name="Subtitle 7"/>
          <p:cNvSpPr>
            <a:spLocks noGrp="1"/>
          </p:cNvSpPr>
          <p:nvPr>
            <p:ph type="subTitle" idx="1"/>
          </p:nvPr>
        </p:nvSpPr>
        <p:spPr>
          <a:xfrm>
            <a:off x="889262" y="4667496"/>
            <a:ext cx="10424098" cy="950880"/>
          </a:xfrm>
        </p:spPr>
        <p:txBody>
          <a:bodyPr/>
          <a:lstStyle/>
          <a:p>
            <a:r>
              <a:rPr lang="en-US" dirty="0"/>
              <a:t>Susan A. Novotny, PhD and Molly McGuire, MPH, CCRP</a:t>
            </a:r>
          </a:p>
        </p:txBody>
      </p:sp>
    </p:spTree>
    <p:extLst>
      <p:ext uri="{BB962C8B-B14F-4D97-AF65-F5344CB8AC3E}">
        <p14:creationId xmlns:p14="http://schemas.microsoft.com/office/powerpoint/2010/main" val="841403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312CC-9A4A-423B-82A2-2B08D0E94D81}"/>
              </a:ext>
            </a:extLst>
          </p:cNvPr>
          <p:cNvSpPr>
            <a:spLocks noGrp="1"/>
          </p:cNvSpPr>
          <p:nvPr>
            <p:ph type="title"/>
          </p:nvPr>
        </p:nvSpPr>
        <p:spPr/>
        <p:txBody>
          <a:bodyPr/>
          <a:lstStyle/>
          <a:p>
            <a:r>
              <a:rPr lang="en-US" dirty="0"/>
              <a:t>Inclusion Criteria Crosswalk From Sankar’s Proposal</a:t>
            </a:r>
          </a:p>
        </p:txBody>
      </p:sp>
      <p:graphicFrame>
        <p:nvGraphicFramePr>
          <p:cNvPr id="5" name="Table 4">
            <a:extLst>
              <a:ext uri="{FF2B5EF4-FFF2-40B4-BE49-F238E27FC236}">
                <a16:creationId xmlns:a16="http://schemas.microsoft.com/office/drawing/2014/main" id="{243B23F5-43B9-498B-B73B-41A035981C4D}"/>
              </a:ext>
            </a:extLst>
          </p:cNvPr>
          <p:cNvGraphicFramePr>
            <a:graphicFrameLocks noGrp="1"/>
          </p:cNvGraphicFramePr>
          <p:nvPr>
            <p:extLst>
              <p:ext uri="{D42A27DB-BD31-4B8C-83A1-F6EECF244321}">
                <p14:modId xmlns:p14="http://schemas.microsoft.com/office/powerpoint/2010/main" val="557255038"/>
              </p:ext>
            </p:extLst>
          </p:nvPr>
        </p:nvGraphicFramePr>
        <p:xfrm>
          <a:off x="131779" y="1115192"/>
          <a:ext cx="11928442" cy="4907015"/>
        </p:xfrm>
        <a:graphic>
          <a:graphicData uri="http://schemas.openxmlformats.org/drawingml/2006/table">
            <a:tbl>
              <a:tblPr>
                <a:tableStyleId>{8799B23B-EC83-4686-B30A-512413B5E67A}</a:tableStyleId>
              </a:tblPr>
              <a:tblGrid>
                <a:gridCol w="395512">
                  <a:extLst>
                    <a:ext uri="{9D8B030D-6E8A-4147-A177-3AD203B41FA5}">
                      <a16:colId xmlns:a16="http://schemas.microsoft.com/office/drawing/2014/main" val="1275676922"/>
                    </a:ext>
                  </a:extLst>
                </a:gridCol>
                <a:gridCol w="1339609">
                  <a:extLst>
                    <a:ext uri="{9D8B030D-6E8A-4147-A177-3AD203B41FA5}">
                      <a16:colId xmlns:a16="http://schemas.microsoft.com/office/drawing/2014/main" val="2068622944"/>
                    </a:ext>
                  </a:extLst>
                </a:gridCol>
                <a:gridCol w="2098913">
                  <a:extLst>
                    <a:ext uri="{9D8B030D-6E8A-4147-A177-3AD203B41FA5}">
                      <a16:colId xmlns:a16="http://schemas.microsoft.com/office/drawing/2014/main" val="1822799394"/>
                    </a:ext>
                  </a:extLst>
                </a:gridCol>
                <a:gridCol w="2709222">
                  <a:extLst>
                    <a:ext uri="{9D8B030D-6E8A-4147-A177-3AD203B41FA5}">
                      <a16:colId xmlns:a16="http://schemas.microsoft.com/office/drawing/2014/main" val="737426467"/>
                    </a:ext>
                  </a:extLst>
                </a:gridCol>
                <a:gridCol w="1423193">
                  <a:extLst>
                    <a:ext uri="{9D8B030D-6E8A-4147-A177-3AD203B41FA5}">
                      <a16:colId xmlns:a16="http://schemas.microsoft.com/office/drawing/2014/main" val="1732818212"/>
                    </a:ext>
                  </a:extLst>
                </a:gridCol>
                <a:gridCol w="1639802">
                  <a:extLst>
                    <a:ext uri="{9D8B030D-6E8A-4147-A177-3AD203B41FA5}">
                      <a16:colId xmlns:a16="http://schemas.microsoft.com/office/drawing/2014/main" val="4284969916"/>
                    </a:ext>
                  </a:extLst>
                </a:gridCol>
                <a:gridCol w="2322191">
                  <a:extLst>
                    <a:ext uri="{9D8B030D-6E8A-4147-A177-3AD203B41FA5}">
                      <a16:colId xmlns:a16="http://schemas.microsoft.com/office/drawing/2014/main" val="3039321134"/>
                    </a:ext>
                  </a:extLst>
                </a:gridCol>
              </a:tblGrid>
              <a:tr h="332343">
                <a:tc>
                  <a:txBody>
                    <a:bodyPr/>
                    <a:lstStyle/>
                    <a:p>
                      <a:pPr algn="l" fontAlgn="b"/>
                      <a:r>
                        <a:rPr lang="en-US" sz="1600" u="none" strike="noStrike" dirty="0">
                          <a:effectLst/>
                        </a:rPr>
                        <a:t>#</a:t>
                      </a:r>
                      <a:endParaRPr lang="en-US" sz="1600" b="1" i="1" u="none" strike="noStrike" dirty="0">
                        <a:solidFill>
                          <a:srgbClr val="000000"/>
                        </a:solidFill>
                        <a:effectLst/>
                        <a:latin typeface="Calibri" panose="020F0502020204030204" pitchFamily="34" charset="0"/>
                      </a:endParaRPr>
                    </a:p>
                  </a:txBody>
                  <a:tcPr marL="6043" marR="6043" marT="6043" marB="0" anchor="b"/>
                </a:tc>
                <a:tc>
                  <a:txBody>
                    <a:bodyPr/>
                    <a:lstStyle/>
                    <a:p>
                      <a:pPr algn="l" fontAlgn="b">
                        <a:tabLst>
                          <a:tab pos="1663700" algn="l"/>
                        </a:tabLst>
                      </a:pPr>
                      <a:r>
                        <a:rPr lang="en-US" sz="1600" u="none" strike="noStrike" dirty="0">
                          <a:effectLst/>
                        </a:rPr>
                        <a:t>Variable Name</a:t>
                      </a:r>
                      <a:endParaRPr lang="en-US" sz="1600" b="1" i="1" u="none" strike="noStrike" dirty="0">
                        <a:solidFill>
                          <a:srgbClr val="000000"/>
                        </a:solidFill>
                        <a:effectLst/>
                        <a:latin typeface="Calibri" panose="020F0502020204030204" pitchFamily="34" charset="0"/>
                      </a:endParaRPr>
                    </a:p>
                  </a:txBody>
                  <a:tcPr marL="6043" marR="6043" marT="6043" marB="0" anchor="b"/>
                </a:tc>
                <a:tc>
                  <a:txBody>
                    <a:bodyPr/>
                    <a:lstStyle/>
                    <a:p>
                      <a:pPr algn="l" fontAlgn="b"/>
                      <a:r>
                        <a:rPr lang="en-US" sz="1600" u="none" strike="noStrike">
                          <a:effectLst/>
                        </a:rPr>
                        <a:t>Field Label</a:t>
                      </a:r>
                      <a:endParaRPr lang="en-US" sz="1600" b="1" i="1" u="none" strike="noStrike">
                        <a:solidFill>
                          <a:srgbClr val="000000"/>
                        </a:solidFill>
                        <a:effectLst/>
                        <a:latin typeface="Calibri" panose="020F0502020204030204" pitchFamily="34" charset="0"/>
                      </a:endParaRPr>
                    </a:p>
                  </a:txBody>
                  <a:tcPr marL="6043" marR="6043" marT="6043" marB="0" anchor="b"/>
                </a:tc>
                <a:tc>
                  <a:txBody>
                    <a:bodyPr/>
                    <a:lstStyle/>
                    <a:p>
                      <a:pPr algn="l" fontAlgn="b"/>
                      <a:r>
                        <a:rPr lang="en-US" sz="1600" u="none" strike="noStrike" dirty="0">
                          <a:effectLst/>
                        </a:rPr>
                        <a:t>Answer Choices and Format of Returned Data</a:t>
                      </a:r>
                      <a:endParaRPr lang="en-US" sz="1600" b="1" i="1" u="none" strike="noStrike" dirty="0">
                        <a:solidFill>
                          <a:srgbClr val="000000"/>
                        </a:solidFill>
                        <a:effectLst/>
                        <a:latin typeface="Calibri" panose="020F0502020204030204" pitchFamily="34" charset="0"/>
                      </a:endParaRPr>
                    </a:p>
                  </a:txBody>
                  <a:tcPr marL="6043" marR="6043" marT="6043" marB="0" anchor="b"/>
                </a:tc>
                <a:tc>
                  <a:txBody>
                    <a:bodyPr/>
                    <a:lstStyle/>
                    <a:p>
                      <a:pPr algn="l" fontAlgn="b"/>
                      <a:r>
                        <a:rPr lang="en-US" sz="1600" u="none" strike="noStrike">
                          <a:effectLst/>
                        </a:rPr>
                        <a:t>Source</a:t>
                      </a:r>
                      <a:endParaRPr lang="en-US" sz="1600" b="1" i="1" u="none" strike="noStrike">
                        <a:solidFill>
                          <a:srgbClr val="000000"/>
                        </a:solidFill>
                        <a:effectLst/>
                        <a:latin typeface="Calibri" panose="020F0502020204030204" pitchFamily="34" charset="0"/>
                      </a:endParaRPr>
                    </a:p>
                  </a:txBody>
                  <a:tcPr marL="6043" marR="6043" marT="6043" marB="0" anchor="b"/>
                </a:tc>
                <a:tc>
                  <a:txBody>
                    <a:bodyPr/>
                    <a:lstStyle/>
                    <a:p>
                      <a:pPr algn="l" fontAlgn="b"/>
                      <a:r>
                        <a:rPr lang="en-US" sz="1600" u="none" strike="noStrike">
                          <a:effectLst/>
                        </a:rPr>
                        <a:t>Notes</a:t>
                      </a:r>
                      <a:endParaRPr lang="en-US" sz="1600" b="1" i="1" u="none" strike="noStrike">
                        <a:solidFill>
                          <a:srgbClr val="000000"/>
                        </a:solidFill>
                        <a:effectLst/>
                        <a:latin typeface="Calibri" panose="020F0502020204030204" pitchFamily="34" charset="0"/>
                      </a:endParaRPr>
                    </a:p>
                  </a:txBody>
                  <a:tcPr marL="6043" marR="6043" marT="6043" marB="0" anchor="b"/>
                </a:tc>
                <a:tc>
                  <a:txBody>
                    <a:bodyPr/>
                    <a:lstStyle/>
                    <a:p>
                      <a:pPr algn="l" fontAlgn="b"/>
                      <a:r>
                        <a:rPr lang="en-US" sz="1600" u="none" strike="noStrike">
                          <a:effectLst/>
                        </a:rPr>
                        <a:t>Why this variable was pulled</a:t>
                      </a:r>
                      <a:endParaRPr lang="en-US" sz="1600" b="1" i="1" u="none" strike="noStrike">
                        <a:solidFill>
                          <a:srgbClr val="000000"/>
                        </a:solidFill>
                        <a:effectLst/>
                        <a:latin typeface="Calibri" panose="020F0502020204030204" pitchFamily="34" charset="0"/>
                      </a:endParaRPr>
                    </a:p>
                  </a:txBody>
                  <a:tcPr marL="6043" marR="6043" marT="6043" marB="0" anchor="b"/>
                </a:tc>
                <a:extLst>
                  <a:ext uri="{0D108BD9-81ED-4DB2-BD59-A6C34878D82A}">
                    <a16:rowId xmlns:a16="http://schemas.microsoft.com/office/drawing/2014/main" val="3470155397"/>
                  </a:ext>
                </a:extLst>
              </a:tr>
              <a:tr h="447153">
                <a:tc>
                  <a:txBody>
                    <a:bodyPr/>
                    <a:lstStyle/>
                    <a:p>
                      <a:pPr algn="l" fontAlgn="b"/>
                      <a:r>
                        <a:rPr lang="en-US" sz="1200" u="none" strike="noStrike">
                          <a:effectLst/>
                        </a:rPr>
                        <a:t>29</a:t>
                      </a:r>
                      <a:endParaRPr lang="en-US" sz="1200" b="0" i="0" u="none" strike="noStrike">
                        <a:solidFill>
                          <a:srgbClr val="000000"/>
                        </a:solidFill>
                        <a:effectLst/>
                        <a:latin typeface="Arial" panose="020B0604020202020204" pitchFamily="34" charset="0"/>
                      </a:endParaRPr>
                    </a:p>
                  </a:txBody>
                  <a:tcPr marL="6043" marR="6043" marT="6043" marB="0" anchor="b"/>
                </a:tc>
                <a:tc>
                  <a:txBody>
                    <a:bodyPr/>
                    <a:lstStyle/>
                    <a:p>
                      <a:pPr algn="l" fontAlgn="b"/>
                      <a:r>
                        <a:rPr lang="en-US" sz="1400" u="none" strike="noStrike" dirty="0" err="1">
                          <a:effectLst/>
                        </a:rPr>
                        <a:t>age_at_diagnosis</a:t>
                      </a:r>
                      <a:endParaRPr lang="en-US" sz="1400" b="0" i="0" u="none" strike="noStrike" dirty="0">
                        <a:solidFill>
                          <a:srgbClr val="000000"/>
                        </a:solidFill>
                        <a:effectLst/>
                        <a:latin typeface="Calibri" panose="020F0502020204030204" pitchFamily="34" charset="0"/>
                      </a:endParaRPr>
                    </a:p>
                  </a:txBody>
                  <a:tcPr marL="6043" marR="6043" marT="6043" marB="0" anchor="b"/>
                </a:tc>
                <a:tc>
                  <a:txBody>
                    <a:bodyPr/>
                    <a:lstStyle/>
                    <a:p>
                      <a:pPr algn="l" fontAlgn="b"/>
                      <a:r>
                        <a:rPr lang="en-US" sz="1200" u="none" strike="noStrike" dirty="0">
                          <a:solidFill>
                            <a:srgbClr val="FF0000"/>
                          </a:solidFill>
                          <a:effectLst/>
                        </a:rPr>
                        <a:t>Patient's age at diagnosis</a:t>
                      </a:r>
                      <a:endParaRPr lang="en-US" sz="1200" b="0" i="0" u="none" strike="noStrike" dirty="0">
                        <a:solidFill>
                          <a:srgbClr val="FF0000"/>
                        </a:solidFill>
                        <a:effectLst/>
                        <a:latin typeface="Arial" panose="020B0604020202020204" pitchFamily="34" charset="0"/>
                      </a:endParaRPr>
                    </a:p>
                  </a:txBody>
                  <a:tcPr marL="6043" marR="6043" marT="6043" marB="0" anchor="b"/>
                </a:tc>
                <a:tc>
                  <a:txBody>
                    <a:bodyPr/>
                    <a:lstStyle/>
                    <a:p>
                      <a:pPr algn="l" fontAlgn="b"/>
                      <a:r>
                        <a:rPr lang="en-US" sz="1200" u="none" strike="noStrike">
                          <a:effectLst/>
                        </a:rPr>
                        <a:t>Returns patient age in years at time of diagnosis (not onset)</a:t>
                      </a:r>
                      <a:endParaRPr lang="en-US" sz="1200" b="0" i="0" u="none" strike="noStrike">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rPr>
                        <a:t>Screening Form, Initial Screening Event</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highlight>
                            <a:srgbClr val="00FF00"/>
                          </a:highlight>
                        </a:rPr>
                        <a:t>Filter include if between 6.000 and 11.999</a:t>
                      </a:r>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a:effectLst/>
                        </a:rPr>
                        <a:t>Study team requested the variable in the commonly selected inclusion/exclusion document. </a:t>
                      </a:r>
                      <a:endParaRPr lang="en-US" sz="1200" b="0" i="0" u="none" strike="noStrike">
                        <a:solidFill>
                          <a:srgbClr val="000000"/>
                        </a:solidFill>
                        <a:effectLst/>
                        <a:latin typeface="Arial" panose="020B0604020202020204" pitchFamily="34" charset="0"/>
                      </a:endParaRPr>
                    </a:p>
                  </a:txBody>
                  <a:tcPr marL="6043" marR="6043" marT="6043" marB="0" anchor="b"/>
                </a:tc>
                <a:extLst>
                  <a:ext uri="{0D108BD9-81ED-4DB2-BD59-A6C34878D82A}">
                    <a16:rowId xmlns:a16="http://schemas.microsoft.com/office/drawing/2014/main" val="860737418"/>
                  </a:ext>
                </a:extLst>
              </a:tr>
              <a:tr h="833880">
                <a:tc>
                  <a:txBody>
                    <a:bodyPr/>
                    <a:lstStyle/>
                    <a:p>
                      <a:pPr algn="l" fontAlgn="b"/>
                      <a:r>
                        <a:rPr lang="en-US" sz="1200" u="none" strike="noStrike">
                          <a:effectLst/>
                        </a:rPr>
                        <a:t>32</a:t>
                      </a:r>
                      <a:endParaRPr lang="en-US" sz="1200" b="0" i="0" u="none" strike="noStrike">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err="1">
                          <a:effectLst/>
                        </a:rPr>
                        <a:t>waldenstrom_investigator</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rPr>
                        <a:t>What is this patient's </a:t>
                      </a:r>
                      <a:r>
                        <a:rPr lang="en-US" sz="1200" u="none" strike="noStrike" dirty="0" err="1">
                          <a:solidFill>
                            <a:srgbClr val="FF0000"/>
                          </a:solidFill>
                          <a:effectLst/>
                        </a:rPr>
                        <a:t>Waldenstrom</a:t>
                      </a:r>
                      <a:r>
                        <a:rPr lang="en-US" sz="1200" u="none" strike="noStrike" dirty="0">
                          <a:solidFill>
                            <a:srgbClr val="FF0000"/>
                          </a:solidFill>
                          <a:effectLst/>
                        </a:rPr>
                        <a:t> stage at presentation </a:t>
                      </a:r>
                      <a:r>
                        <a:rPr lang="en-US" sz="1200" u="none" strike="noStrike" dirty="0">
                          <a:effectLst/>
                        </a:rPr>
                        <a:t>to an IPSG member or their group?</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highlight>
                            <a:srgbClr val="00FF00"/>
                          </a:highlight>
                        </a:rPr>
                        <a:t>1 </a:t>
                      </a:r>
                      <a:r>
                        <a:rPr lang="en-US" sz="1200" u="none" strike="noStrike" dirty="0" err="1">
                          <a:effectLst/>
                          <a:highlight>
                            <a:srgbClr val="00FF00"/>
                          </a:highlight>
                        </a:rPr>
                        <a:t>Ia</a:t>
                      </a:r>
                      <a:r>
                        <a:rPr lang="en-US" sz="1200" u="none" strike="noStrike" dirty="0">
                          <a:effectLst/>
                          <a:highlight>
                            <a:srgbClr val="00FF00"/>
                          </a:highlight>
                        </a:rPr>
                        <a:t/>
                      </a:r>
                      <a:br>
                        <a:rPr lang="en-US" sz="1200" u="none" strike="noStrike" dirty="0">
                          <a:effectLst/>
                          <a:highlight>
                            <a:srgbClr val="00FF00"/>
                          </a:highlight>
                        </a:rPr>
                      </a:br>
                      <a:r>
                        <a:rPr lang="en-US" sz="1200" u="none" strike="noStrike" dirty="0">
                          <a:effectLst/>
                          <a:highlight>
                            <a:srgbClr val="00FF00"/>
                          </a:highlight>
                        </a:rPr>
                        <a:t>2 </a:t>
                      </a:r>
                      <a:r>
                        <a:rPr lang="en-US" sz="1200" u="none" strike="noStrike" dirty="0" err="1">
                          <a:effectLst/>
                          <a:highlight>
                            <a:srgbClr val="00FF00"/>
                          </a:highlight>
                        </a:rPr>
                        <a:t>Ib</a:t>
                      </a:r>
                      <a:r>
                        <a:rPr lang="en-US" sz="1200" u="none" strike="noStrike" dirty="0">
                          <a:effectLst/>
                          <a:highlight>
                            <a:srgbClr val="00FF00"/>
                          </a:highlight>
                        </a:rPr>
                        <a:t/>
                      </a:r>
                      <a:br>
                        <a:rPr lang="en-US" sz="1200" u="none" strike="noStrike" dirty="0">
                          <a:effectLst/>
                          <a:highlight>
                            <a:srgbClr val="00FF00"/>
                          </a:highlight>
                        </a:rPr>
                      </a:br>
                      <a:r>
                        <a:rPr lang="en-US" sz="1200" u="none" strike="noStrike" dirty="0">
                          <a:solidFill>
                            <a:srgbClr val="C00000"/>
                          </a:solidFill>
                          <a:effectLst/>
                        </a:rPr>
                        <a:t>3 </a:t>
                      </a:r>
                      <a:r>
                        <a:rPr lang="en-US" sz="1200" u="none" strike="noStrike" dirty="0" err="1">
                          <a:solidFill>
                            <a:srgbClr val="C00000"/>
                          </a:solidFill>
                          <a:effectLst/>
                        </a:rPr>
                        <a:t>IIa</a:t>
                      </a:r>
                      <a:r>
                        <a:rPr lang="en-US" sz="1200" u="none" strike="noStrike" dirty="0">
                          <a:solidFill>
                            <a:srgbClr val="C00000"/>
                          </a:solidFill>
                          <a:effectLst/>
                        </a:rPr>
                        <a:t/>
                      </a:r>
                      <a:br>
                        <a:rPr lang="en-US" sz="1200" u="none" strike="noStrike" dirty="0">
                          <a:solidFill>
                            <a:srgbClr val="C00000"/>
                          </a:solidFill>
                          <a:effectLst/>
                        </a:rPr>
                      </a:br>
                      <a:r>
                        <a:rPr lang="en-US" sz="1200" u="none" strike="noStrike" dirty="0">
                          <a:solidFill>
                            <a:srgbClr val="C00000"/>
                          </a:solidFill>
                          <a:effectLst/>
                        </a:rPr>
                        <a:t>4 IIb</a:t>
                      </a:r>
                      <a:br>
                        <a:rPr lang="en-US" sz="1200" u="none" strike="noStrike" dirty="0">
                          <a:solidFill>
                            <a:srgbClr val="C00000"/>
                          </a:solidFill>
                          <a:effectLst/>
                        </a:rPr>
                      </a:br>
                      <a:r>
                        <a:rPr lang="en-US" sz="1200" u="none" strike="noStrike" dirty="0">
                          <a:solidFill>
                            <a:srgbClr val="C00000"/>
                          </a:solidFill>
                          <a:effectLst/>
                        </a:rPr>
                        <a:t>5 IIIa</a:t>
                      </a:r>
                      <a:br>
                        <a:rPr lang="en-US" sz="1200" u="none" strike="noStrike" dirty="0">
                          <a:solidFill>
                            <a:srgbClr val="C00000"/>
                          </a:solidFill>
                          <a:effectLst/>
                        </a:rPr>
                      </a:br>
                      <a:r>
                        <a:rPr lang="en-US" sz="1200" u="none" strike="noStrike" dirty="0">
                          <a:solidFill>
                            <a:srgbClr val="C00000"/>
                          </a:solidFill>
                          <a:effectLst/>
                        </a:rPr>
                        <a:t>6 </a:t>
                      </a:r>
                      <a:r>
                        <a:rPr lang="en-US" sz="1200" u="none" strike="noStrike" dirty="0" err="1">
                          <a:solidFill>
                            <a:srgbClr val="C00000"/>
                          </a:solidFill>
                          <a:effectLst/>
                        </a:rPr>
                        <a:t>IIIb</a:t>
                      </a:r>
                      <a:r>
                        <a:rPr lang="en-US" sz="1200" u="none" strike="noStrike" dirty="0">
                          <a:solidFill>
                            <a:srgbClr val="C00000"/>
                          </a:solidFill>
                          <a:effectLst/>
                        </a:rPr>
                        <a:t/>
                      </a:r>
                      <a:br>
                        <a:rPr lang="en-US" sz="1200" u="none" strike="noStrike" dirty="0">
                          <a:solidFill>
                            <a:srgbClr val="C00000"/>
                          </a:solidFill>
                          <a:effectLst/>
                        </a:rPr>
                      </a:br>
                      <a:r>
                        <a:rPr lang="en-US" sz="1200" u="none" strike="noStrike" dirty="0">
                          <a:solidFill>
                            <a:srgbClr val="C00000"/>
                          </a:solidFill>
                          <a:effectLst/>
                        </a:rPr>
                        <a:t>7 IV</a:t>
                      </a:r>
                      <a:endParaRPr lang="en-US" sz="1200" b="0" i="0" u="none" strike="noStrike" dirty="0">
                        <a:solidFill>
                          <a:srgbClr val="C00000"/>
                        </a:solidFill>
                        <a:effectLst/>
                        <a:latin typeface="Arial" panose="020B0604020202020204" pitchFamily="34" charset="0"/>
                      </a:endParaRPr>
                    </a:p>
                  </a:txBody>
                  <a:tcPr marL="6043" marR="6043" marT="6043" marB="0" anchor="b"/>
                </a:tc>
                <a:tc>
                  <a:txBody>
                    <a:bodyPr/>
                    <a:lstStyle/>
                    <a:p>
                      <a:pPr algn="l" fontAlgn="b"/>
                      <a:r>
                        <a:rPr lang="en-US" sz="1200" u="none" strike="noStrike">
                          <a:effectLst/>
                        </a:rPr>
                        <a:t>Screening Form, Initial Screening Event</a:t>
                      </a:r>
                      <a:endParaRPr lang="en-US" sz="1200" b="0" i="0" u="none" strike="noStrike">
                        <a:solidFill>
                          <a:srgbClr val="000000"/>
                        </a:solidFill>
                        <a:effectLst/>
                        <a:latin typeface="Arial" panose="020B0604020202020204" pitchFamily="34" charset="0"/>
                      </a:endParaRPr>
                    </a:p>
                  </a:txBody>
                  <a:tcPr marL="6043" marR="6043" marT="6043" marB="0" anchor="b"/>
                </a:tc>
                <a:tc rowSpan="2">
                  <a:txBody>
                    <a:bodyPr/>
                    <a:lstStyle/>
                    <a:p>
                      <a:pPr algn="l" fontAlgn="b"/>
                      <a:r>
                        <a:rPr lang="en-US" sz="1200" u="none" strike="noStrike" dirty="0">
                          <a:effectLst/>
                        </a:rPr>
                        <a:t>Filter include if ([</a:t>
                      </a:r>
                      <a:r>
                        <a:rPr lang="en-US" sz="1200" u="none" strike="noStrike" dirty="0" err="1">
                          <a:effectLst/>
                        </a:rPr>
                        <a:t>waldenstrom_investigator</a:t>
                      </a:r>
                      <a:r>
                        <a:rPr lang="en-US" sz="1200" u="none" strike="noStrike" dirty="0">
                          <a:effectLst/>
                        </a:rPr>
                        <a:t>]=</a:t>
                      </a:r>
                      <a:r>
                        <a:rPr lang="en-US" sz="1200" u="none" strike="noStrike" dirty="0" err="1">
                          <a:effectLst/>
                        </a:rPr>
                        <a:t>1OR</a:t>
                      </a:r>
                      <a:r>
                        <a:rPr lang="en-US" sz="1200" u="none" strike="noStrike" dirty="0">
                          <a:effectLst/>
                        </a:rPr>
                        <a:t> 2) OR ([</a:t>
                      </a:r>
                      <a:r>
                        <a:rPr lang="en-US" sz="1200" u="none" strike="noStrike" dirty="0" err="1">
                          <a:effectLst/>
                        </a:rPr>
                        <a:t>waldenstrom_ipsg</a:t>
                      </a:r>
                      <a:r>
                        <a:rPr lang="en-US" sz="1200" u="none" strike="noStrike" dirty="0">
                          <a:effectLst/>
                        </a:rPr>
                        <a:t>]=1 OR 2) </a:t>
                      </a:r>
                      <a:endParaRPr lang="en-US" sz="1200" b="0" i="0" u="none" strike="noStrike" dirty="0">
                        <a:solidFill>
                          <a:srgbClr val="000000"/>
                        </a:solidFill>
                        <a:effectLst/>
                        <a:latin typeface="Arial" panose="020B0604020202020204" pitchFamily="34" charset="0"/>
                      </a:endParaRPr>
                    </a:p>
                  </a:txBody>
                  <a:tcPr marL="6043" marR="6043" marT="6043" marB="0" anchor="b"/>
                </a:tc>
                <a:tc rowSpan="2">
                  <a:txBody>
                    <a:bodyPr/>
                    <a:lstStyle/>
                    <a:p>
                      <a:pPr algn="l" fontAlgn="b"/>
                      <a:r>
                        <a:rPr lang="en-US" sz="1200" u="none" strike="noStrike">
                          <a:effectLst/>
                        </a:rPr>
                        <a:t>Waldenstrom stage I at time of initial visit OR pre-op visit     </a:t>
                      </a:r>
                      <a:endParaRPr lang="en-US" sz="1200" b="0" i="0" u="none" strike="noStrike">
                        <a:solidFill>
                          <a:srgbClr val="000000"/>
                        </a:solidFill>
                        <a:effectLst/>
                        <a:latin typeface="Arial" panose="020B0604020202020204" pitchFamily="34" charset="0"/>
                      </a:endParaRPr>
                    </a:p>
                  </a:txBody>
                  <a:tcPr marL="6043" marR="6043" marT="6043" marB="0" anchor="b"/>
                </a:tc>
                <a:extLst>
                  <a:ext uri="{0D108BD9-81ED-4DB2-BD59-A6C34878D82A}">
                    <a16:rowId xmlns:a16="http://schemas.microsoft.com/office/drawing/2014/main" val="1245122826"/>
                  </a:ext>
                </a:extLst>
              </a:tr>
              <a:tr h="803667">
                <a:tc>
                  <a:txBody>
                    <a:bodyPr/>
                    <a:lstStyle/>
                    <a:p>
                      <a:pPr algn="l" fontAlgn="b"/>
                      <a:r>
                        <a:rPr lang="en-US" sz="1200" u="none" strike="noStrike">
                          <a:effectLst/>
                        </a:rPr>
                        <a:t>50</a:t>
                      </a:r>
                      <a:endParaRPr lang="en-US" sz="1200" b="0" i="0" u="none" strike="noStrike">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err="1">
                          <a:effectLst/>
                        </a:rPr>
                        <a:t>waldenstrom_ipsg</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rPr>
                        <a:t>What is the </a:t>
                      </a:r>
                      <a:r>
                        <a:rPr lang="en-US" sz="1200" u="none" strike="noStrike" dirty="0">
                          <a:solidFill>
                            <a:srgbClr val="FF0000"/>
                          </a:solidFill>
                          <a:effectLst/>
                        </a:rPr>
                        <a:t>IPSG leadership's measure of this patient's </a:t>
                      </a:r>
                      <a:r>
                        <a:rPr lang="en-US" sz="1200" u="none" strike="noStrike" dirty="0" err="1">
                          <a:effectLst/>
                        </a:rPr>
                        <a:t>waldenstrom</a:t>
                      </a:r>
                      <a:r>
                        <a:rPr lang="en-US" sz="1200" u="none" strike="noStrike" dirty="0">
                          <a:effectLst/>
                        </a:rPr>
                        <a:t> stage?</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highlight>
                            <a:srgbClr val="00FF00"/>
                          </a:highlight>
                        </a:rPr>
                        <a:t>1 </a:t>
                      </a:r>
                      <a:r>
                        <a:rPr lang="en-US" sz="1200" u="none" strike="noStrike" dirty="0" err="1">
                          <a:effectLst/>
                          <a:highlight>
                            <a:srgbClr val="00FF00"/>
                          </a:highlight>
                        </a:rPr>
                        <a:t>Ia</a:t>
                      </a:r>
                      <a:r>
                        <a:rPr lang="en-US" sz="1200" u="none" strike="noStrike" dirty="0">
                          <a:effectLst/>
                          <a:highlight>
                            <a:srgbClr val="00FF00"/>
                          </a:highlight>
                        </a:rPr>
                        <a:t/>
                      </a:r>
                      <a:br>
                        <a:rPr lang="en-US" sz="1200" u="none" strike="noStrike" dirty="0">
                          <a:effectLst/>
                          <a:highlight>
                            <a:srgbClr val="00FF00"/>
                          </a:highlight>
                        </a:rPr>
                      </a:br>
                      <a:r>
                        <a:rPr lang="en-US" sz="1200" u="none" strike="noStrike" dirty="0">
                          <a:effectLst/>
                          <a:highlight>
                            <a:srgbClr val="00FF00"/>
                          </a:highlight>
                        </a:rPr>
                        <a:t>2 </a:t>
                      </a:r>
                      <a:r>
                        <a:rPr lang="en-US" sz="1200" u="none" strike="noStrike" dirty="0" err="1">
                          <a:effectLst/>
                          <a:highlight>
                            <a:srgbClr val="00FF00"/>
                          </a:highlight>
                        </a:rPr>
                        <a:t>Ib</a:t>
                      </a:r>
                      <a:r>
                        <a:rPr lang="en-US" sz="1200" u="none" strike="noStrike" dirty="0">
                          <a:effectLst/>
                          <a:highlight>
                            <a:srgbClr val="00FF00"/>
                          </a:highlight>
                        </a:rPr>
                        <a:t/>
                      </a:r>
                      <a:br>
                        <a:rPr lang="en-US" sz="1200" u="none" strike="noStrike" dirty="0">
                          <a:effectLst/>
                          <a:highlight>
                            <a:srgbClr val="00FF00"/>
                          </a:highlight>
                        </a:rPr>
                      </a:br>
                      <a:r>
                        <a:rPr lang="en-US" sz="1200" u="none" strike="noStrike" dirty="0">
                          <a:solidFill>
                            <a:srgbClr val="C00000"/>
                          </a:solidFill>
                          <a:effectLst/>
                        </a:rPr>
                        <a:t>3 </a:t>
                      </a:r>
                      <a:r>
                        <a:rPr lang="en-US" sz="1200" u="none" strike="noStrike" dirty="0" err="1">
                          <a:solidFill>
                            <a:srgbClr val="C00000"/>
                          </a:solidFill>
                          <a:effectLst/>
                        </a:rPr>
                        <a:t>IIa</a:t>
                      </a:r>
                      <a:r>
                        <a:rPr lang="en-US" sz="1200" u="none" strike="noStrike" dirty="0">
                          <a:solidFill>
                            <a:srgbClr val="C00000"/>
                          </a:solidFill>
                          <a:effectLst/>
                        </a:rPr>
                        <a:t/>
                      </a:r>
                      <a:br>
                        <a:rPr lang="en-US" sz="1200" u="none" strike="noStrike" dirty="0">
                          <a:solidFill>
                            <a:srgbClr val="C00000"/>
                          </a:solidFill>
                          <a:effectLst/>
                        </a:rPr>
                      </a:br>
                      <a:r>
                        <a:rPr lang="en-US" sz="1200" u="none" strike="noStrike" dirty="0">
                          <a:solidFill>
                            <a:srgbClr val="C00000"/>
                          </a:solidFill>
                          <a:effectLst/>
                        </a:rPr>
                        <a:t>4 IIb</a:t>
                      </a:r>
                      <a:br>
                        <a:rPr lang="en-US" sz="1200" u="none" strike="noStrike" dirty="0">
                          <a:solidFill>
                            <a:srgbClr val="C00000"/>
                          </a:solidFill>
                          <a:effectLst/>
                        </a:rPr>
                      </a:br>
                      <a:r>
                        <a:rPr lang="en-US" sz="1200" u="none" strike="noStrike" dirty="0">
                          <a:solidFill>
                            <a:srgbClr val="C00000"/>
                          </a:solidFill>
                          <a:effectLst/>
                        </a:rPr>
                        <a:t>5 IIIa</a:t>
                      </a:r>
                      <a:br>
                        <a:rPr lang="en-US" sz="1200" u="none" strike="noStrike" dirty="0">
                          <a:solidFill>
                            <a:srgbClr val="C00000"/>
                          </a:solidFill>
                          <a:effectLst/>
                        </a:rPr>
                      </a:br>
                      <a:r>
                        <a:rPr lang="en-US" sz="1200" u="none" strike="noStrike" dirty="0">
                          <a:solidFill>
                            <a:srgbClr val="C00000"/>
                          </a:solidFill>
                          <a:effectLst/>
                        </a:rPr>
                        <a:t>6 </a:t>
                      </a:r>
                      <a:r>
                        <a:rPr lang="en-US" sz="1200" u="none" strike="noStrike" dirty="0" err="1">
                          <a:solidFill>
                            <a:srgbClr val="C00000"/>
                          </a:solidFill>
                          <a:effectLst/>
                        </a:rPr>
                        <a:t>IIIb</a:t>
                      </a:r>
                      <a:r>
                        <a:rPr lang="en-US" sz="1200" u="none" strike="noStrike" dirty="0">
                          <a:solidFill>
                            <a:srgbClr val="C00000"/>
                          </a:solidFill>
                          <a:effectLst/>
                        </a:rPr>
                        <a:t/>
                      </a:r>
                      <a:br>
                        <a:rPr lang="en-US" sz="1200" u="none" strike="noStrike" dirty="0">
                          <a:solidFill>
                            <a:srgbClr val="C00000"/>
                          </a:solidFill>
                          <a:effectLst/>
                        </a:rPr>
                      </a:br>
                      <a:r>
                        <a:rPr lang="en-US" sz="1200" u="none" strike="noStrike" dirty="0">
                          <a:solidFill>
                            <a:srgbClr val="C00000"/>
                          </a:solidFill>
                          <a:effectLst/>
                        </a:rPr>
                        <a:t>7 IV</a:t>
                      </a:r>
                      <a:endParaRPr lang="en-US" sz="1200" b="0" i="0" u="none" strike="noStrike" dirty="0">
                        <a:solidFill>
                          <a:srgbClr val="C00000"/>
                        </a:solidFill>
                        <a:effectLst/>
                        <a:latin typeface="Arial" panose="020B0604020202020204" pitchFamily="34" charset="0"/>
                      </a:endParaRPr>
                    </a:p>
                  </a:txBody>
                  <a:tcPr marL="6043" marR="6043" marT="6043" marB="0" anchor="b"/>
                </a:tc>
                <a:tc>
                  <a:txBody>
                    <a:bodyPr/>
                    <a:lstStyle/>
                    <a:p>
                      <a:pPr algn="l" fontAlgn="b"/>
                      <a:r>
                        <a:rPr lang="en-US" sz="1200" u="none" strike="noStrike">
                          <a:effectLst/>
                        </a:rPr>
                        <a:t>Screening Form, Initial Screening Event</a:t>
                      </a:r>
                      <a:endParaRPr lang="en-US" sz="1200" b="0" i="0" u="none" strike="noStrike">
                        <a:solidFill>
                          <a:srgbClr val="000000"/>
                        </a:solidFill>
                        <a:effectLst/>
                        <a:latin typeface="Arial" panose="020B0604020202020204" pitchFamily="34" charset="0"/>
                      </a:endParaRPr>
                    </a:p>
                  </a:txBody>
                  <a:tcPr marL="6043" marR="6043" marT="6043" marB="0" anchor="b"/>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800099452"/>
                  </a:ext>
                </a:extLst>
              </a:tr>
              <a:tr h="1079791">
                <a:tc>
                  <a:txBody>
                    <a:bodyPr/>
                    <a:lstStyle/>
                    <a:p>
                      <a:pPr algn="l" fontAlgn="b"/>
                      <a:r>
                        <a:rPr lang="en-US" sz="1200" u="none" strike="noStrike">
                          <a:effectLst/>
                        </a:rPr>
                        <a:t>118</a:t>
                      </a:r>
                      <a:endParaRPr lang="en-US" sz="1200" b="0" i="0" u="none" strike="noStrike">
                        <a:solidFill>
                          <a:srgbClr val="000000"/>
                        </a:solidFill>
                        <a:effectLst/>
                        <a:latin typeface="Arial" panose="020B0604020202020204" pitchFamily="34" charset="0"/>
                      </a:endParaRPr>
                    </a:p>
                  </a:txBody>
                  <a:tcPr marL="6043" marR="6043" marT="6043" marB="0" anchor="b"/>
                </a:tc>
                <a:tc>
                  <a:txBody>
                    <a:bodyPr/>
                    <a:lstStyle/>
                    <a:p>
                      <a:pPr algn="l" fontAlgn="b"/>
                      <a:r>
                        <a:rPr lang="en-US" sz="1400" u="none" strike="noStrike" dirty="0" err="1">
                          <a:effectLst/>
                        </a:rPr>
                        <a:t>surgery_type</a:t>
                      </a:r>
                      <a:endParaRPr lang="en-US" sz="1400" b="0" i="0" u="none" strike="noStrike" dirty="0">
                        <a:solidFill>
                          <a:srgbClr val="000000"/>
                        </a:solidFill>
                        <a:effectLst/>
                        <a:latin typeface="Calibri" panose="020F0502020204030204" pitchFamily="34" charset="0"/>
                      </a:endParaRPr>
                    </a:p>
                  </a:txBody>
                  <a:tcPr marL="6043" marR="6043" marT="6043" marB="0" anchor="b"/>
                </a:tc>
                <a:tc>
                  <a:txBody>
                    <a:bodyPr/>
                    <a:lstStyle/>
                    <a:p>
                      <a:pPr algn="l" fontAlgn="b"/>
                      <a:r>
                        <a:rPr lang="en-US" sz="1200" u="none" strike="noStrike" dirty="0">
                          <a:effectLst/>
                        </a:rPr>
                        <a:t>What </a:t>
                      </a:r>
                      <a:r>
                        <a:rPr lang="en-US" sz="1200" u="none" strike="noStrike" dirty="0">
                          <a:solidFill>
                            <a:srgbClr val="FF0000"/>
                          </a:solidFill>
                          <a:effectLst/>
                        </a:rPr>
                        <a:t>procedures were performed </a:t>
                      </a:r>
                      <a:r>
                        <a:rPr lang="en-US" sz="1200" u="none" strike="noStrike" dirty="0">
                          <a:effectLst/>
                        </a:rPr>
                        <a:t>on this date of service?</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highlight>
                            <a:srgbClr val="00FF00"/>
                          </a:highlight>
                        </a:rPr>
                        <a:t>7 </a:t>
                      </a:r>
                      <a:r>
                        <a:rPr lang="en-US" sz="1200" u="none" strike="noStrike" dirty="0" err="1">
                          <a:effectLst/>
                          <a:highlight>
                            <a:srgbClr val="00FF00"/>
                          </a:highlight>
                        </a:rPr>
                        <a:t>surgery_type___7</a:t>
                      </a:r>
                      <a:r>
                        <a:rPr lang="en-US" sz="1200" u="none" strike="noStrike" dirty="0">
                          <a:effectLst/>
                          <a:highlight>
                            <a:srgbClr val="00FF00"/>
                          </a:highlight>
                        </a:rPr>
                        <a:t> Femoral varus osteotomy</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rPr>
                        <a:t>OR Form</a:t>
                      </a:r>
                      <a:endParaRPr lang="en-US" sz="1200" b="0" i="0" u="none" strike="noStrike" dirty="0">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a:effectLst/>
                        </a:rPr>
                        <a:t>Filter contains 7  for instance in which [surgery_date] if the surgery date is equal to [baseline_date_tsrh].  Need to check on secondary procedures. </a:t>
                      </a:r>
                      <a:endParaRPr lang="en-US" sz="1200" b="0" i="0" u="none" strike="noStrike">
                        <a:solidFill>
                          <a:srgbClr val="000000"/>
                        </a:solidFill>
                        <a:effectLst/>
                        <a:latin typeface="Arial" panose="020B0604020202020204" pitchFamily="34" charset="0"/>
                      </a:endParaRPr>
                    </a:p>
                  </a:txBody>
                  <a:tcPr marL="6043" marR="6043" marT="6043" marB="0" anchor="b"/>
                </a:tc>
                <a:tc>
                  <a:txBody>
                    <a:bodyPr/>
                    <a:lstStyle/>
                    <a:p>
                      <a:pPr algn="l" fontAlgn="b"/>
                      <a:r>
                        <a:rPr lang="en-US" sz="1200" u="none" strike="noStrike" dirty="0">
                          <a:effectLst/>
                        </a:rPr>
                        <a:t>Study team wants only patients who had osteotomies.</a:t>
                      </a:r>
                      <a:endParaRPr lang="en-US" sz="1200" b="0" i="0" u="none" strike="noStrike" dirty="0">
                        <a:solidFill>
                          <a:srgbClr val="000000"/>
                        </a:solidFill>
                        <a:effectLst/>
                        <a:latin typeface="Arial" panose="020B0604020202020204" pitchFamily="34" charset="0"/>
                      </a:endParaRPr>
                    </a:p>
                  </a:txBody>
                  <a:tcPr marL="6043" marR="6043" marT="6043" marB="0" anchor="b"/>
                </a:tc>
                <a:extLst>
                  <a:ext uri="{0D108BD9-81ED-4DB2-BD59-A6C34878D82A}">
                    <a16:rowId xmlns:a16="http://schemas.microsoft.com/office/drawing/2014/main" val="394829726"/>
                  </a:ext>
                </a:extLst>
              </a:tr>
            </a:tbl>
          </a:graphicData>
        </a:graphic>
      </p:graphicFrame>
    </p:spTree>
    <p:extLst>
      <p:ext uri="{BB962C8B-B14F-4D97-AF65-F5344CB8AC3E}">
        <p14:creationId xmlns:p14="http://schemas.microsoft.com/office/powerpoint/2010/main" val="2480437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Summary</a:t>
            </a:r>
            <a:endParaRPr lang="en-US" dirty="0"/>
          </a:p>
        </p:txBody>
      </p:sp>
      <p:sp>
        <p:nvSpPr>
          <p:cNvPr id="3" name="TextBox 2"/>
          <p:cNvSpPr txBox="1"/>
          <p:nvPr/>
        </p:nvSpPr>
        <p:spPr>
          <a:xfrm>
            <a:off x="268705" y="1201027"/>
            <a:ext cx="5631581" cy="369332"/>
          </a:xfrm>
          <a:prstGeom prst="rect">
            <a:avLst/>
          </a:prstGeom>
          <a:noFill/>
        </p:spPr>
        <p:txBody>
          <a:bodyPr wrap="square" rtlCol="0">
            <a:spAutoFit/>
          </a:bodyPr>
          <a:lstStyle/>
          <a:p>
            <a:r>
              <a:rPr lang="en-US" dirty="0" smtClean="0"/>
              <a:t>Inclusion Criteria From Investigator: “Waldenstrom 2A”</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379014175"/>
              </p:ext>
            </p:extLst>
          </p:nvPr>
        </p:nvGraphicFramePr>
        <p:xfrm>
          <a:off x="761667" y="1790300"/>
          <a:ext cx="4974990" cy="2412866"/>
        </p:xfrm>
        <a:graphic>
          <a:graphicData uri="http://schemas.openxmlformats.org/drawingml/2006/table">
            <a:tbl>
              <a:tblPr>
                <a:tableStyleId>{5C22544A-7EE6-4342-B048-85BDC9FD1C3A}</a:tableStyleId>
              </a:tblPr>
              <a:tblGrid>
                <a:gridCol w="762675">
                  <a:extLst>
                    <a:ext uri="{9D8B030D-6E8A-4147-A177-3AD203B41FA5}">
                      <a16:colId xmlns:a16="http://schemas.microsoft.com/office/drawing/2014/main" val="1032164360"/>
                    </a:ext>
                  </a:extLst>
                </a:gridCol>
                <a:gridCol w="1056012">
                  <a:extLst>
                    <a:ext uri="{9D8B030D-6E8A-4147-A177-3AD203B41FA5}">
                      <a16:colId xmlns:a16="http://schemas.microsoft.com/office/drawing/2014/main" val="1870371854"/>
                    </a:ext>
                  </a:extLst>
                </a:gridCol>
                <a:gridCol w="962143">
                  <a:extLst>
                    <a:ext uri="{9D8B030D-6E8A-4147-A177-3AD203B41FA5}">
                      <a16:colId xmlns:a16="http://schemas.microsoft.com/office/drawing/2014/main" val="4078379297"/>
                    </a:ext>
                  </a:extLst>
                </a:gridCol>
                <a:gridCol w="797876">
                  <a:extLst>
                    <a:ext uri="{9D8B030D-6E8A-4147-A177-3AD203B41FA5}">
                      <a16:colId xmlns:a16="http://schemas.microsoft.com/office/drawing/2014/main" val="1391405268"/>
                    </a:ext>
                  </a:extLst>
                </a:gridCol>
                <a:gridCol w="692275">
                  <a:extLst>
                    <a:ext uri="{9D8B030D-6E8A-4147-A177-3AD203B41FA5}">
                      <a16:colId xmlns:a16="http://schemas.microsoft.com/office/drawing/2014/main" val="4263124107"/>
                    </a:ext>
                  </a:extLst>
                </a:gridCol>
                <a:gridCol w="704009">
                  <a:extLst>
                    <a:ext uri="{9D8B030D-6E8A-4147-A177-3AD203B41FA5}">
                      <a16:colId xmlns:a16="http://schemas.microsoft.com/office/drawing/2014/main" val="472602239"/>
                    </a:ext>
                  </a:extLst>
                </a:gridCol>
              </a:tblGrid>
              <a:tr h="512866">
                <a:tc>
                  <a:txBody>
                    <a:bodyPr/>
                    <a:lstStyle/>
                    <a:p>
                      <a:pPr algn="l" fontAlgn="t"/>
                      <a:r>
                        <a:rPr lang="en-US" sz="1000" u="none" strike="noStrike" dirty="0">
                          <a:effectLst/>
                        </a:rPr>
                        <a:t>Variable Name</a:t>
                      </a:r>
                      <a:endParaRPr lang="en-US" sz="1000" b="1" i="1" u="none" strike="noStrike" dirty="0">
                        <a:solidFill>
                          <a:srgbClr val="000000"/>
                        </a:solidFill>
                        <a:effectLst/>
                        <a:latin typeface="Calibri" panose="020F0502020204030204" pitchFamily="34" charset="0"/>
                      </a:endParaRPr>
                    </a:p>
                  </a:txBody>
                  <a:tcPr marL="7687" marR="7687" marT="7687" marB="0"/>
                </a:tc>
                <a:tc>
                  <a:txBody>
                    <a:bodyPr/>
                    <a:lstStyle/>
                    <a:p>
                      <a:pPr algn="l" fontAlgn="t"/>
                      <a:r>
                        <a:rPr lang="en-US" sz="1000" u="none" strike="noStrike">
                          <a:effectLst/>
                        </a:rPr>
                        <a:t>Field Label</a:t>
                      </a:r>
                      <a:endParaRPr lang="en-US" sz="1000" b="1" i="1" u="none" strike="noStrike">
                        <a:solidFill>
                          <a:srgbClr val="000000"/>
                        </a:solidFill>
                        <a:effectLst/>
                        <a:latin typeface="Calibri" panose="020F0502020204030204" pitchFamily="34" charset="0"/>
                      </a:endParaRPr>
                    </a:p>
                  </a:txBody>
                  <a:tcPr marL="7687" marR="7687" marT="7687" marB="0"/>
                </a:tc>
                <a:tc>
                  <a:txBody>
                    <a:bodyPr/>
                    <a:lstStyle/>
                    <a:p>
                      <a:pPr algn="l" fontAlgn="t"/>
                      <a:r>
                        <a:rPr lang="en-US" sz="1000" u="none" strike="noStrike" dirty="0">
                          <a:effectLst/>
                        </a:rPr>
                        <a:t>Answer Choices and Format of Returned Data</a:t>
                      </a:r>
                      <a:endParaRPr lang="en-US" sz="1000" b="1" i="1" u="none" strike="noStrike" dirty="0">
                        <a:solidFill>
                          <a:srgbClr val="000000"/>
                        </a:solidFill>
                        <a:effectLst/>
                        <a:latin typeface="Calibri" panose="020F0502020204030204" pitchFamily="34" charset="0"/>
                      </a:endParaRPr>
                    </a:p>
                  </a:txBody>
                  <a:tcPr marL="7687" marR="7687" marT="7687" marB="0"/>
                </a:tc>
                <a:tc>
                  <a:txBody>
                    <a:bodyPr/>
                    <a:lstStyle/>
                    <a:p>
                      <a:pPr algn="l" fontAlgn="t"/>
                      <a:r>
                        <a:rPr lang="en-US" sz="1000" u="none" strike="noStrike">
                          <a:effectLst/>
                        </a:rPr>
                        <a:t>Source</a:t>
                      </a:r>
                      <a:endParaRPr lang="en-US" sz="1000" b="1" i="1" u="none" strike="noStrike">
                        <a:solidFill>
                          <a:srgbClr val="000000"/>
                        </a:solidFill>
                        <a:effectLst/>
                        <a:latin typeface="Calibri" panose="020F0502020204030204" pitchFamily="34" charset="0"/>
                      </a:endParaRPr>
                    </a:p>
                  </a:txBody>
                  <a:tcPr marL="7687" marR="7687" marT="7687" marB="0"/>
                </a:tc>
                <a:tc>
                  <a:txBody>
                    <a:bodyPr/>
                    <a:lstStyle/>
                    <a:p>
                      <a:pPr algn="l" fontAlgn="t"/>
                      <a:r>
                        <a:rPr lang="en-US" sz="1000" u="none" strike="noStrike">
                          <a:effectLst/>
                        </a:rPr>
                        <a:t>Notes</a:t>
                      </a:r>
                      <a:endParaRPr lang="en-US" sz="1000" b="1" i="1" u="none" strike="noStrike">
                        <a:solidFill>
                          <a:srgbClr val="000000"/>
                        </a:solidFill>
                        <a:effectLst/>
                        <a:latin typeface="Calibri" panose="020F0502020204030204" pitchFamily="34" charset="0"/>
                      </a:endParaRPr>
                    </a:p>
                  </a:txBody>
                  <a:tcPr marL="7687" marR="7687" marT="7687" marB="0"/>
                </a:tc>
                <a:tc>
                  <a:txBody>
                    <a:bodyPr/>
                    <a:lstStyle/>
                    <a:p>
                      <a:pPr algn="l" fontAlgn="t"/>
                      <a:r>
                        <a:rPr lang="en-US" sz="1000" u="none" strike="noStrike">
                          <a:effectLst/>
                        </a:rPr>
                        <a:t>Why this variable was pulled</a:t>
                      </a:r>
                      <a:endParaRPr lang="en-US" sz="1000" b="1" i="1" u="none" strike="noStrike">
                        <a:solidFill>
                          <a:srgbClr val="000000"/>
                        </a:solidFill>
                        <a:effectLst/>
                        <a:latin typeface="Calibri" panose="020F0502020204030204" pitchFamily="34" charset="0"/>
                      </a:endParaRPr>
                    </a:p>
                  </a:txBody>
                  <a:tcPr marL="7687" marR="7687" marT="7687" marB="0"/>
                </a:tc>
                <a:extLst>
                  <a:ext uri="{0D108BD9-81ED-4DB2-BD59-A6C34878D82A}">
                    <a16:rowId xmlns:a16="http://schemas.microsoft.com/office/drawing/2014/main" val="4005577765"/>
                  </a:ext>
                </a:extLst>
              </a:tr>
              <a:tr h="950000">
                <a:tc>
                  <a:txBody>
                    <a:bodyPr/>
                    <a:lstStyle/>
                    <a:p>
                      <a:pPr algn="l" fontAlgn="t"/>
                      <a:r>
                        <a:rPr lang="en-US" sz="800" u="none" strike="noStrike">
                          <a:effectLst/>
                        </a:rPr>
                        <a:t>waldenstrom_investigator</a:t>
                      </a:r>
                      <a:endParaRPr lang="en-US" sz="800" b="0" i="0" u="none" strike="noStrike">
                        <a:solidFill>
                          <a:srgbClr val="000000"/>
                        </a:solidFill>
                        <a:effectLst/>
                        <a:latin typeface="Arial" panose="020B0604020202020204" pitchFamily="34" charset="0"/>
                      </a:endParaRPr>
                    </a:p>
                  </a:txBody>
                  <a:tcPr marL="7687" marR="7687" marT="7687" marB="0"/>
                </a:tc>
                <a:tc>
                  <a:txBody>
                    <a:bodyPr/>
                    <a:lstStyle/>
                    <a:p>
                      <a:pPr algn="l" fontAlgn="t"/>
                      <a:r>
                        <a:rPr lang="en-US" sz="800" u="none" strike="noStrike">
                          <a:effectLst/>
                        </a:rPr>
                        <a:t>What is this patient's Waldenstrom stage at presentation to an IPSG member or their group?</a:t>
                      </a:r>
                      <a:endParaRPr lang="en-US" sz="800" b="0" i="0" u="none" strike="noStrike">
                        <a:solidFill>
                          <a:srgbClr val="000000"/>
                        </a:solidFill>
                        <a:effectLst/>
                        <a:latin typeface="Arial" panose="020B0604020202020204" pitchFamily="34" charset="0"/>
                      </a:endParaRPr>
                    </a:p>
                  </a:txBody>
                  <a:tcPr marL="7687" marR="7687" marT="7687" marB="0"/>
                </a:tc>
                <a:tc>
                  <a:txBody>
                    <a:bodyPr/>
                    <a:lstStyle/>
                    <a:p>
                      <a:pPr algn="l" fontAlgn="t"/>
                      <a:r>
                        <a:rPr lang="en-US" sz="800" u="none" strike="noStrike" dirty="0">
                          <a:effectLst/>
                        </a:rPr>
                        <a:t>1 Ia</a:t>
                      </a:r>
                      <a:br>
                        <a:rPr lang="en-US" sz="800" u="none" strike="noStrike" dirty="0">
                          <a:effectLst/>
                        </a:rPr>
                      </a:br>
                      <a:r>
                        <a:rPr lang="en-US" sz="800" u="none" strike="noStrike" dirty="0">
                          <a:effectLst/>
                        </a:rPr>
                        <a:t>2 Ib</a:t>
                      </a:r>
                      <a:br>
                        <a:rPr lang="en-US" sz="800" u="none" strike="noStrike" dirty="0">
                          <a:effectLst/>
                        </a:rPr>
                      </a:br>
                      <a:r>
                        <a:rPr lang="en-US" sz="800" u="none" strike="noStrike" dirty="0">
                          <a:effectLst/>
                        </a:rPr>
                        <a:t>3 IIa</a:t>
                      </a:r>
                      <a:br>
                        <a:rPr lang="en-US" sz="800" u="none" strike="noStrike" dirty="0">
                          <a:effectLst/>
                        </a:rPr>
                      </a:br>
                      <a:r>
                        <a:rPr lang="en-US" sz="800" u="none" strike="noStrike" dirty="0">
                          <a:effectLst/>
                        </a:rPr>
                        <a:t>4 IIb</a:t>
                      </a:r>
                      <a:br>
                        <a:rPr lang="en-US" sz="800" u="none" strike="noStrike" dirty="0">
                          <a:effectLst/>
                        </a:rPr>
                      </a:br>
                      <a:r>
                        <a:rPr lang="en-US" sz="800" u="none" strike="noStrike" dirty="0">
                          <a:effectLst/>
                        </a:rPr>
                        <a:t>5 IIIa</a:t>
                      </a:r>
                      <a:br>
                        <a:rPr lang="en-US" sz="800" u="none" strike="noStrike" dirty="0">
                          <a:effectLst/>
                        </a:rPr>
                      </a:br>
                      <a:r>
                        <a:rPr lang="en-US" sz="800" u="none" strike="noStrike" dirty="0">
                          <a:effectLst/>
                        </a:rPr>
                        <a:t>6 IIIb</a:t>
                      </a:r>
                      <a:br>
                        <a:rPr lang="en-US" sz="800" u="none" strike="noStrike" dirty="0">
                          <a:effectLst/>
                        </a:rPr>
                      </a:br>
                      <a:r>
                        <a:rPr lang="en-US" sz="800" u="none" strike="noStrike" dirty="0">
                          <a:effectLst/>
                        </a:rPr>
                        <a:t>7 IV</a:t>
                      </a:r>
                      <a:endParaRPr lang="en-US" sz="800" b="0" i="0" u="none" strike="noStrike" dirty="0">
                        <a:solidFill>
                          <a:srgbClr val="000000"/>
                        </a:solidFill>
                        <a:effectLst/>
                        <a:latin typeface="Arial" panose="020B0604020202020204" pitchFamily="34" charset="0"/>
                      </a:endParaRPr>
                    </a:p>
                  </a:txBody>
                  <a:tcPr marL="7687" marR="7687" marT="7687" marB="0"/>
                </a:tc>
                <a:tc>
                  <a:txBody>
                    <a:bodyPr/>
                    <a:lstStyle/>
                    <a:p>
                      <a:pPr algn="l" fontAlgn="t"/>
                      <a:r>
                        <a:rPr lang="en-US" sz="800" u="none" strike="noStrike" dirty="0">
                          <a:effectLst/>
                        </a:rPr>
                        <a:t>Screening Form, Initial Screening Event</a:t>
                      </a:r>
                      <a:endParaRPr lang="en-US" sz="800" b="0" i="0" u="none" strike="noStrike" dirty="0">
                        <a:solidFill>
                          <a:srgbClr val="000000"/>
                        </a:solidFill>
                        <a:effectLst/>
                        <a:latin typeface="Arial" panose="020B0604020202020204" pitchFamily="34" charset="0"/>
                      </a:endParaRPr>
                    </a:p>
                  </a:txBody>
                  <a:tcPr marL="7687" marR="7687" marT="7687" marB="0"/>
                </a:tc>
                <a:tc rowSpan="2">
                  <a:txBody>
                    <a:bodyPr/>
                    <a:lstStyle/>
                    <a:p>
                      <a:pPr algn="l" fontAlgn="t"/>
                      <a:r>
                        <a:rPr lang="en-US" sz="800" u="none" strike="noStrike" dirty="0">
                          <a:effectLst/>
                        </a:rPr>
                        <a:t>Filter include if ([waldenstrom_investigator]=1OR 2) OR ([</a:t>
                      </a:r>
                      <a:r>
                        <a:rPr lang="en-US" sz="800" u="none" strike="noStrike" dirty="0" err="1">
                          <a:effectLst/>
                        </a:rPr>
                        <a:t>waldenstrom_ipsg</a:t>
                      </a:r>
                      <a:r>
                        <a:rPr lang="en-US" sz="800" u="none" strike="noStrike" dirty="0">
                          <a:effectLst/>
                        </a:rPr>
                        <a:t>]=1 OR 2) </a:t>
                      </a:r>
                      <a:endParaRPr lang="en-US" sz="800" b="0" i="0" u="none" strike="noStrike" dirty="0">
                        <a:solidFill>
                          <a:srgbClr val="000000"/>
                        </a:solidFill>
                        <a:effectLst/>
                        <a:latin typeface="Arial" panose="020B0604020202020204" pitchFamily="34" charset="0"/>
                      </a:endParaRPr>
                    </a:p>
                  </a:txBody>
                  <a:tcPr marL="7687" marR="7687" marT="7687" marB="0"/>
                </a:tc>
                <a:tc rowSpan="2">
                  <a:txBody>
                    <a:bodyPr/>
                    <a:lstStyle/>
                    <a:p>
                      <a:pPr algn="l" fontAlgn="t"/>
                      <a:r>
                        <a:rPr lang="en-US" sz="800" u="none" strike="noStrike">
                          <a:effectLst/>
                        </a:rPr>
                        <a:t>Waldenstrom stage I at time of initial visit OR pre-op visit     </a:t>
                      </a:r>
                      <a:endParaRPr lang="en-US" sz="800" b="0" i="0" u="none" strike="noStrike">
                        <a:solidFill>
                          <a:srgbClr val="000000"/>
                        </a:solidFill>
                        <a:effectLst/>
                        <a:latin typeface="Arial" panose="020B0604020202020204" pitchFamily="34" charset="0"/>
                      </a:endParaRPr>
                    </a:p>
                  </a:txBody>
                  <a:tcPr marL="7687" marR="7687" marT="7687" marB="0"/>
                </a:tc>
                <a:extLst>
                  <a:ext uri="{0D108BD9-81ED-4DB2-BD59-A6C34878D82A}">
                    <a16:rowId xmlns:a16="http://schemas.microsoft.com/office/drawing/2014/main" val="3012854538"/>
                  </a:ext>
                </a:extLst>
              </a:tr>
              <a:tr h="950000">
                <a:tc>
                  <a:txBody>
                    <a:bodyPr/>
                    <a:lstStyle/>
                    <a:p>
                      <a:pPr algn="l" fontAlgn="t"/>
                      <a:r>
                        <a:rPr lang="en-US" sz="800" u="none" strike="noStrike">
                          <a:effectLst/>
                        </a:rPr>
                        <a:t>waldenstrom_ipsg</a:t>
                      </a:r>
                      <a:endParaRPr lang="en-US" sz="800" b="0" i="0" u="none" strike="noStrike">
                        <a:solidFill>
                          <a:srgbClr val="000000"/>
                        </a:solidFill>
                        <a:effectLst/>
                        <a:latin typeface="Arial" panose="020B0604020202020204" pitchFamily="34" charset="0"/>
                      </a:endParaRPr>
                    </a:p>
                  </a:txBody>
                  <a:tcPr marL="7687" marR="7687" marT="7687" marB="0"/>
                </a:tc>
                <a:tc>
                  <a:txBody>
                    <a:bodyPr/>
                    <a:lstStyle/>
                    <a:p>
                      <a:pPr algn="l" fontAlgn="t"/>
                      <a:r>
                        <a:rPr lang="en-US" sz="800" u="none" strike="noStrike">
                          <a:effectLst/>
                        </a:rPr>
                        <a:t>What is the IPSG leadership's measure of this patient's waldenstrom stage?</a:t>
                      </a:r>
                      <a:endParaRPr lang="en-US" sz="800" b="0" i="0" u="none" strike="noStrike">
                        <a:solidFill>
                          <a:srgbClr val="000000"/>
                        </a:solidFill>
                        <a:effectLst/>
                        <a:latin typeface="Arial" panose="020B0604020202020204" pitchFamily="34" charset="0"/>
                      </a:endParaRPr>
                    </a:p>
                  </a:txBody>
                  <a:tcPr marL="7687" marR="7687" marT="7687" marB="0"/>
                </a:tc>
                <a:tc>
                  <a:txBody>
                    <a:bodyPr/>
                    <a:lstStyle/>
                    <a:p>
                      <a:pPr algn="l" fontAlgn="t"/>
                      <a:r>
                        <a:rPr lang="en-US" sz="800" u="none" strike="noStrike" dirty="0">
                          <a:effectLst/>
                        </a:rPr>
                        <a:t>1 Ia</a:t>
                      </a:r>
                      <a:br>
                        <a:rPr lang="en-US" sz="800" u="none" strike="noStrike" dirty="0">
                          <a:effectLst/>
                        </a:rPr>
                      </a:br>
                      <a:r>
                        <a:rPr lang="en-US" sz="800" u="none" strike="noStrike" dirty="0">
                          <a:effectLst/>
                        </a:rPr>
                        <a:t>2 Ib</a:t>
                      </a:r>
                      <a:br>
                        <a:rPr lang="en-US" sz="800" u="none" strike="noStrike" dirty="0">
                          <a:effectLst/>
                        </a:rPr>
                      </a:br>
                      <a:r>
                        <a:rPr lang="en-US" sz="800" u="none" strike="noStrike" dirty="0">
                          <a:effectLst/>
                        </a:rPr>
                        <a:t>3 IIa</a:t>
                      </a:r>
                      <a:br>
                        <a:rPr lang="en-US" sz="800" u="none" strike="noStrike" dirty="0">
                          <a:effectLst/>
                        </a:rPr>
                      </a:br>
                      <a:r>
                        <a:rPr lang="en-US" sz="800" u="none" strike="noStrike" dirty="0">
                          <a:effectLst/>
                        </a:rPr>
                        <a:t>4 IIb</a:t>
                      </a:r>
                      <a:br>
                        <a:rPr lang="en-US" sz="800" u="none" strike="noStrike" dirty="0">
                          <a:effectLst/>
                        </a:rPr>
                      </a:br>
                      <a:r>
                        <a:rPr lang="en-US" sz="800" u="none" strike="noStrike" dirty="0">
                          <a:effectLst/>
                        </a:rPr>
                        <a:t>5 IIIa</a:t>
                      </a:r>
                      <a:br>
                        <a:rPr lang="en-US" sz="800" u="none" strike="noStrike" dirty="0">
                          <a:effectLst/>
                        </a:rPr>
                      </a:br>
                      <a:r>
                        <a:rPr lang="en-US" sz="800" u="none" strike="noStrike" dirty="0">
                          <a:effectLst/>
                        </a:rPr>
                        <a:t>6 IIIb</a:t>
                      </a:r>
                      <a:br>
                        <a:rPr lang="en-US" sz="800" u="none" strike="noStrike" dirty="0">
                          <a:effectLst/>
                        </a:rPr>
                      </a:br>
                      <a:r>
                        <a:rPr lang="en-US" sz="800" u="none" strike="noStrike" dirty="0">
                          <a:effectLst/>
                        </a:rPr>
                        <a:t>7 IV</a:t>
                      </a:r>
                      <a:endParaRPr lang="en-US" sz="800" b="0" i="0" u="none" strike="noStrike" dirty="0">
                        <a:solidFill>
                          <a:srgbClr val="000000"/>
                        </a:solidFill>
                        <a:effectLst/>
                        <a:latin typeface="Arial" panose="020B0604020202020204" pitchFamily="34" charset="0"/>
                      </a:endParaRPr>
                    </a:p>
                  </a:txBody>
                  <a:tcPr marL="7687" marR="7687" marT="7687" marB="0"/>
                </a:tc>
                <a:tc>
                  <a:txBody>
                    <a:bodyPr/>
                    <a:lstStyle/>
                    <a:p>
                      <a:pPr algn="l" fontAlgn="t"/>
                      <a:r>
                        <a:rPr lang="en-US" sz="800" u="none" strike="noStrike" dirty="0">
                          <a:effectLst/>
                        </a:rPr>
                        <a:t>Screening Form, Initial Screening Event</a:t>
                      </a:r>
                      <a:endParaRPr lang="en-US" sz="800" b="0" i="0" u="none" strike="noStrike" dirty="0">
                        <a:solidFill>
                          <a:srgbClr val="000000"/>
                        </a:solidFill>
                        <a:effectLst/>
                        <a:latin typeface="Arial" panose="020B0604020202020204" pitchFamily="34" charset="0"/>
                      </a:endParaRPr>
                    </a:p>
                  </a:txBody>
                  <a:tcPr marL="7687" marR="7687" marT="7687"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88394003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85712936"/>
              </p:ext>
            </p:extLst>
          </p:nvPr>
        </p:nvGraphicFramePr>
        <p:xfrm>
          <a:off x="2473692" y="4203166"/>
          <a:ext cx="4966636" cy="1727399"/>
        </p:xfrm>
        <a:graphic>
          <a:graphicData uri="http://schemas.openxmlformats.org/drawingml/2006/table">
            <a:tbl>
              <a:tblPr>
                <a:tableStyleId>{5C22544A-7EE6-4342-B048-85BDC9FD1C3A}</a:tableStyleId>
              </a:tblPr>
              <a:tblGrid>
                <a:gridCol w="656440">
                  <a:extLst>
                    <a:ext uri="{9D8B030D-6E8A-4147-A177-3AD203B41FA5}">
                      <a16:colId xmlns:a16="http://schemas.microsoft.com/office/drawing/2014/main" val="2871038950"/>
                    </a:ext>
                  </a:extLst>
                </a:gridCol>
                <a:gridCol w="758743">
                  <a:extLst>
                    <a:ext uri="{9D8B030D-6E8A-4147-A177-3AD203B41FA5}">
                      <a16:colId xmlns:a16="http://schemas.microsoft.com/office/drawing/2014/main" val="673449249"/>
                    </a:ext>
                  </a:extLst>
                </a:gridCol>
                <a:gridCol w="784318">
                  <a:extLst>
                    <a:ext uri="{9D8B030D-6E8A-4147-A177-3AD203B41FA5}">
                      <a16:colId xmlns:a16="http://schemas.microsoft.com/office/drawing/2014/main" val="4289189896"/>
                    </a:ext>
                  </a:extLst>
                </a:gridCol>
                <a:gridCol w="434785">
                  <a:extLst>
                    <a:ext uri="{9D8B030D-6E8A-4147-A177-3AD203B41FA5}">
                      <a16:colId xmlns:a16="http://schemas.microsoft.com/office/drawing/2014/main" val="880488567"/>
                    </a:ext>
                  </a:extLst>
                </a:gridCol>
                <a:gridCol w="1014498">
                  <a:extLst>
                    <a:ext uri="{9D8B030D-6E8A-4147-A177-3AD203B41FA5}">
                      <a16:colId xmlns:a16="http://schemas.microsoft.com/office/drawing/2014/main" val="3971243387"/>
                    </a:ext>
                  </a:extLst>
                </a:gridCol>
                <a:gridCol w="1317852">
                  <a:extLst>
                    <a:ext uri="{9D8B030D-6E8A-4147-A177-3AD203B41FA5}">
                      <a16:colId xmlns:a16="http://schemas.microsoft.com/office/drawing/2014/main" val="190333341"/>
                    </a:ext>
                  </a:extLst>
                </a:gridCol>
              </a:tblGrid>
              <a:tr h="516750">
                <a:tc>
                  <a:txBody>
                    <a:bodyPr/>
                    <a:lstStyle/>
                    <a:p>
                      <a:pPr algn="l" fontAlgn="t"/>
                      <a:r>
                        <a:rPr lang="en-US" sz="900" u="none" strike="noStrike" dirty="0">
                          <a:effectLst/>
                        </a:rPr>
                        <a:t>Variable Name</a:t>
                      </a:r>
                      <a:endParaRPr lang="en-US" sz="900" b="1" i="1" u="none" strike="noStrike" dirty="0">
                        <a:solidFill>
                          <a:srgbClr val="000000"/>
                        </a:solidFill>
                        <a:effectLst/>
                        <a:latin typeface="Calibri" panose="020F0502020204030204" pitchFamily="34" charset="0"/>
                      </a:endParaRPr>
                    </a:p>
                  </a:txBody>
                  <a:tcPr marL="7054" marR="7054" marT="7054" marB="0"/>
                </a:tc>
                <a:tc>
                  <a:txBody>
                    <a:bodyPr/>
                    <a:lstStyle/>
                    <a:p>
                      <a:pPr algn="l" fontAlgn="t"/>
                      <a:r>
                        <a:rPr lang="en-US" sz="900" u="none" strike="noStrike">
                          <a:effectLst/>
                        </a:rPr>
                        <a:t>Field Label</a:t>
                      </a:r>
                      <a:endParaRPr lang="en-US" sz="900" b="1" i="1" u="none" strike="noStrike">
                        <a:solidFill>
                          <a:srgbClr val="000000"/>
                        </a:solidFill>
                        <a:effectLst/>
                        <a:latin typeface="Calibri" panose="020F0502020204030204" pitchFamily="34" charset="0"/>
                      </a:endParaRPr>
                    </a:p>
                  </a:txBody>
                  <a:tcPr marL="7054" marR="7054" marT="7054" marB="0"/>
                </a:tc>
                <a:tc>
                  <a:txBody>
                    <a:bodyPr/>
                    <a:lstStyle/>
                    <a:p>
                      <a:pPr algn="l" fontAlgn="t"/>
                      <a:r>
                        <a:rPr lang="en-US" sz="900" u="none" strike="noStrike">
                          <a:effectLst/>
                        </a:rPr>
                        <a:t>Answer Choices and Format of Returned Data</a:t>
                      </a:r>
                      <a:endParaRPr lang="en-US" sz="900" b="1" i="1" u="none" strike="noStrike">
                        <a:solidFill>
                          <a:srgbClr val="000000"/>
                        </a:solidFill>
                        <a:effectLst/>
                        <a:latin typeface="Calibri" panose="020F0502020204030204" pitchFamily="34" charset="0"/>
                      </a:endParaRPr>
                    </a:p>
                  </a:txBody>
                  <a:tcPr marL="7054" marR="7054" marT="7054" marB="0"/>
                </a:tc>
                <a:tc>
                  <a:txBody>
                    <a:bodyPr/>
                    <a:lstStyle/>
                    <a:p>
                      <a:pPr algn="l" fontAlgn="t"/>
                      <a:r>
                        <a:rPr lang="en-US" sz="900" u="none" strike="noStrike">
                          <a:effectLst/>
                        </a:rPr>
                        <a:t>Source</a:t>
                      </a:r>
                      <a:endParaRPr lang="en-US" sz="900" b="1" i="1" u="none" strike="noStrike">
                        <a:solidFill>
                          <a:srgbClr val="000000"/>
                        </a:solidFill>
                        <a:effectLst/>
                        <a:latin typeface="Calibri" panose="020F0502020204030204" pitchFamily="34" charset="0"/>
                      </a:endParaRPr>
                    </a:p>
                  </a:txBody>
                  <a:tcPr marL="7054" marR="7054" marT="7054" marB="0"/>
                </a:tc>
                <a:tc>
                  <a:txBody>
                    <a:bodyPr/>
                    <a:lstStyle/>
                    <a:p>
                      <a:pPr algn="l" fontAlgn="t"/>
                      <a:r>
                        <a:rPr lang="en-US" sz="900" u="none" strike="noStrike" dirty="0">
                          <a:effectLst/>
                        </a:rPr>
                        <a:t>Notes</a:t>
                      </a:r>
                      <a:endParaRPr lang="en-US" sz="900" b="1" i="1" u="none" strike="noStrike" dirty="0">
                        <a:solidFill>
                          <a:srgbClr val="000000"/>
                        </a:solidFill>
                        <a:effectLst/>
                        <a:latin typeface="Calibri" panose="020F0502020204030204" pitchFamily="34" charset="0"/>
                      </a:endParaRPr>
                    </a:p>
                  </a:txBody>
                  <a:tcPr marL="7054" marR="7054" marT="7054" marB="0"/>
                </a:tc>
                <a:tc>
                  <a:txBody>
                    <a:bodyPr/>
                    <a:lstStyle/>
                    <a:p>
                      <a:pPr algn="l" fontAlgn="t"/>
                      <a:r>
                        <a:rPr lang="en-US" sz="900" u="none" strike="noStrike">
                          <a:effectLst/>
                        </a:rPr>
                        <a:t>Why this variable was pulled</a:t>
                      </a:r>
                      <a:endParaRPr lang="en-US" sz="900" b="1" i="1" u="none" strike="noStrike">
                        <a:solidFill>
                          <a:srgbClr val="000000"/>
                        </a:solidFill>
                        <a:effectLst/>
                        <a:latin typeface="Calibri" panose="020F0502020204030204" pitchFamily="34" charset="0"/>
                      </a:endParaRPr>
                    </a:p>
                  </a:txBody>
                  <a:tcPr marL="7054" marR="7054" marT="7054" marB="0"/>
                </a:tc>
                <a:extLst>
                  <a:ext uri="{0D108BD9-81ED-4DB2-BD59-A6C34878D82A}">
                    <a16:rowId xmlns:a16="http://schemas.microsoft.com/office/drawing/2014/main" val="4205905461"/>
                  </a:ext>
                </a:extLst>
              </a:tr>
              <a:tr h="1210649">
                <a:tc>
                  <a:txBody>
                    <a:bodyPr/>
                    <a:lstStyle/>
                    <a:p>
                      <a:pPr algn="l" fontAlgn="t"/>
                      <a:r>
                        <a:rPr lang="en-US" sz="700" u="none" strike="noStrike">
                          <a:effectLst/>
                        </a:rPr>
                        <a:t>waldenstrom</a:t>
                      </a:r>
                      <a:endParaRPr lang="en-US" sz="7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US" sz="700" u="none" strike="noStrike">
                          <a:effectLst/>
                        </a:rPr>
                        <a:t>Waldenstrom stage</a:t>
                      </a:r>
                      <a:endParaRPr lang="en-US" sz="7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US" sz="700" u="none" strike="noStrike">
                          <a:effectLst/>
                        </a:rPr>
                        <a:t>1 Ia</a:t>
                      </a:r>
                      <a:br>
                        <a:rPr lang="en-US" sz="700" u="none" strike="noStrike">
                          <a:effectLst/>
                        </a:rPr>
                      </a:br>
                      <a:r>
                        <a:rPr lang="en-US" sz="700" u="none" strike="noStrike">
                          <a:effectLst/>
                        </a:rPr>
                        <a:t>2 Ib</a:t>
                      </a:r>
                      <a:br>
                        <a:rPr lang="en-US" sz="700" u="none" strike="noStrike">
                          <a:effectLst/>
                        </a:rPr>
                      </a:br>
                      <a:r>
                        <a:rPr lang="en-US" sz="700" u="none" strike="noStrike">
                          <a:effectLst/>
                        </a:rPr>
                        <a:t>3 IIa</a:t>
                      </a:r>
                      <a:br>
                        <a:rPr lang="en-US" sz="700" u="none" strike="noStrike">
                          <a:effectLst/>
                        </a:rPr>
                      </a:br>
                      <a:r>
                        <a:rPr lang="en-US" sz="700" u="none" strike="noStrike">
                          <a:effectLst/>
                        </a:rPr>
                        <a:t>4 IIb</a:t>
                      </a:r>
                      <a:br>
                        <a:rPr lang="en-US" sz="700" u="none" strike="noStrike">
                          <a:effectLst/>
                        </a:rPr>
                      </a:br>
                      <a:r>
                        <a:rPr lang="en-US" sz="700" u="none" strike="noStrike">
                          <a:effectLst/>
                        </a:rPr>
                        <a:t>5 IIIa</a:t>
                      </a:r>
                      <a:br>
                        <a:rPr lang="en-US" sz="700" u="none" strike="noStrike">
                          <a:effectLst/>
                        </a:rPr>
                      </a:br>
                      <a:r>
                        <a:rPr lang="en-US" sz="700" u="none" strike="noStrike">
                          <a:effectLst/>
                        </a:rPr>
                        <a:t>6 IIIb</a:t>
                      </a:r>
                      <a:br>
                        <a:rPr lang="en-US" sz="700" u="none" strike="noStrike">
                          <a:effectLst/>
                        </a:rPr>
                      </a:br>
                      <a:r>
                        <a:rPr lang="en-US" sz="700" u="none" strike="noStrike">
                          <a:effectLst/>
                        </a:rPr>
                        <a:t>7 IV</a:t>
                      </a:r>
                      <a:endParaRPr lang="en-US" sz="7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US" sz="700" u="none" strike="noStrike">
                          <a:effectLst/>
                        </a:rPr>
                        <a:t>Radiographic Data Form, Initial Visit and all Pre-Op Visits</a:t>
                      </a:r>
                      <a:endParaRPr lang="en-US" sz="7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US" sz="700" u="none" strike="noStrike">
                          <a:effectLst/>
                        </a:rPr>
                        <a:t>Filter exclude if [waldenstrom][initial_visit]=3, 4, 5, 6, or 7 OR if [waldenstrom][pre-opvisit]=3,4,5,6 or 7 </a:t>
                      </a:r>
                      <a:endParaRPr lang="en-US" sz="7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US" sz="700" u="none" strike="noStrike" dirty="0">
                          <a:effectLst/>
                        </a:rPr>
                        <a:t>Study team wants to exclude those cases who have progressed to Waldenstrom stage IIa by time of MRI and surgical treatment. This is the closest we could get.  NOTES: Four hips had advanced to IIA or IIB by the initial or pre-op visits (39, 549, 45, and 238)</a:t>
                      </a:r>
                      <a:endParaRPr lang="en-US" sz="700" b="0" i="0" u="none" strike="noStrike" dirty="0">
                        <a:solidFill>
                          <a:srgbClr val="000000"/>
                        </a:solidFill>
                        <a:effectLst/>
                        <a:latin typeface="Arial" panose="020B0604020202020204" pitchFamily="34" charset="0"/>
                      </a:endParaRPr>
                    </a:p>
                  </a:txBody>
                  <a:tcPr marL="7054" marR="7054" marT="7054" marB="0"/>
                </a:tc>
                <a:extLst>
                  <a:ext uri="{0D108BD9-81ED-4DB2-BD59-A6C34878D82A}">
                    <a16:rowId xmlns:a16="http://schemas.microsoft.com/office/drawing/2014/main" val="1205423426"/>
                  </a:ext>
                </a:extLst>
              </a:tr>
            </a:tbl>
          </a:graphicData>
        </a:graphic>
      </p:graphicFrame>
      <p:cxnSp>
        <p:nvCxnSpPr>
          <p:cNvPr id="9" name="Elbow Connector 8"/>
          <p:cNvCxnSpPr>
            <a:stCxn id="3" idx="1"/>
            <a:endCxn id="6" idx="1"/>
          </p:cNvCxnSpPr>
          <p:nvPr/>
        </p:nvCxnSpPr>
        <p:spPr>
          <a:xfrm rot="10800000" flipH="1" flipV="1">
            <a:off x="268705" y="1385693"/>
            <a:ext cx="492962" cy="1611040"/>
          </a:xfrm>
          <a:prstGeom prst="bentConnector3">
            <a:avLst>
              <a:gd name="adj1" fmla="val -4637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Elbow Connector 11"/>
          <p:cNvCxnSpPr>
            <a:endCxn id="7" idx="1"/>
          </p:cNvCxnSpPr>
          <p:nvPr/>
        </p:nvCxnSpPr>
        <p:spPr>
          <a:xfrm rot="16200000" flipH="1">
            <a:off x="1672899" y="4266071"/>
            <a:ext cx="863699" cy="73788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0424162" y="1229902"/>
            <a:ext cx="1704790" cy="3352328"/>
          </a:xfrm>
          <a:prstGeom prst="rect">
            <a:avLst/>
          </a:prstGeom>
        </p:spPr>
        <p:txBody>
          <a:bodyPr wrap="square">
            <a:spAutoFit/>
          </a:bodyPr>
          <a:lstStyle/>
          <a:p>
            <a:pPr>
              <a:lnSpc>
                <a:spcPct val="107000"/>
              </a:lnSpc>
              <a:tabLst>
                <a:tab pos="1057275" algn="l"/>
              </a:tabLst>
            </a:pPr>
            <a:r>
              <a:rPr lang="en-US" dirty="0" smtClean="0">
                <a:latin typeface="Calibri" panose="020F0502020204030204" pitchFamily="34" charset="0"/>
                <a:ea typeface="Calibri" panose="020F0502020204030204" pitchFamily="34" charset="0"/>
                <a:cs typeface="Times New Roman" panose="02020603050405020304" pitchFamily="18" charset="0"/>
              </a:rPr>
              <a:t>Study team manually exclude </a:t>
            </a:r>
            <a:r>
              <a:rPr lang="en-US" dirty="0">
                <a:latin typeface="Calibri" panose="020F0502020204030204" pitchFamily="34" charset="0"/>
                <a:ea typeface="Calibri" panose="020F0502020204030204" pitchFamily="34" charset="0"/>
                <a:cs typeface="Times New Roman" panose="02020603050405020304" pitchFamily="18" charset="0"/>
              </a:rPr>
              <a:t>hips for progression to 2a or 2b by time of initial visit [waldenstrom]  </a:t>
            </a:r>
          </a:p>
          <a:p>
            <a:pPr>
              <a:lnSpc>
                <a:spcPct val="107000"/>
              </a:lnSpc>
              <a:tabLst>
                <a:tab pos="1057275" algn="l"/>
              </a:tabLst>
            </a:pPr>
            <a:r>
              <a:rPr lang="en-US" i="1" dirty="0" smtClean="0">
                <a:latin typeface="Calibri" panose="020F0502020204030204" pitchFamily="34" charset="0"/>
                <a:ea typeface="Calibri" panose="020F0502020204030204" pitchFamily="34" charset="0"/>
                <a:cs typeface="Times New Roman" panose="02020603050405020304" pitchFamily="18" charset="0"/>
              </a:rPr>
              <a:t>Note</a:t>
            </a:r>
            <a:r>
              <a:rPr lang="en-US" i="1" dirty="0">
                <a:latin typeface="Calibri" panose="020F0502020204030204" pitchFamily="34" charset="0"/>
                <a:ea typeface="Calibri" panose="020F0502020204030204" pitchFamily="34" charset="0"/>
                <a:cs typeface="Times New Roman" panose="02020603050405020304" pitchFamily="18" charset="0"/>
              </a:rPr>
              <a:t>: 17 hips met this exclusion </a:t>
            </a:r>
            <a:r>
              <a:rPr lang="en-US" i="1" dirty="0" smtClean="0">
                <a:latin typeface="Calibri" panose="020F0502020204030204" pitchFamily="34" charset="0"/>
                <a:ea typeface="Calibri" panose="020F0502020204030204" pitchFamily="34" charset="0"/>
                <a:cs typeface="Times New Roman" panose="02020603050405020304" pitchFamily="18" charset="0"/>
              </a:rPr>
              <a:t>criterion</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7892717" y="1201027"/>
            <a:ext cx="2210548" cy="3416320"/>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(([initial_screening_arm_1][waldenstrom_investigator] = "1" OR [initial_screening_arm_1][waldenstrom_investigator] = "2") OR ([initial_screening_arm_1][</a:t>
            </a:r>
            <a:r>
              <a:rPr lang="en-US" dirty="0" err="1">
                <a:latin typeface="Calibri" panose="020F0502020204030204" pitchFamily="34" charset="0"/>
                <a:ea typeface="Calibri" panose="020F0502020204030204" pitchFamily="34" charset="0"/>
                <a:cs typeface="Times New Roman" panose="02020603050405020304" pitchFamily="18" charset="0"/>
              </a:rPr>
              <a:t>waldenstrom_ipsg</a:t>
            </a:r>
            <a:r>
              <a:rPr lang="en-US" dirty="0">
                <a:latin typeface="Calibri" panose="020F0502020204030204" pitchFamily="34" charset="0"/>
                <a:ea typeface="Calibri" panose="020F0502020204030204" pitchFamily="34" charset="0"/>
                <a:cs typeface="Times New Roman" panose="02020603050405020304" pitchFamily="18" charset="0"/>
              </a:rPr>
              <a:t>] = "1" OR [initial_screening_arm_1][</a:t>
            </a:r>
            <a:r>
              <a:rPr lang="en-US" dirty="0" err="1">
                <a:latin typeface="Calibri" panose="020F0502020204030204" pitchFamily="34" charset="0"/>
                <a:ea typeface="Calibri" panose="020F0502020204030204" pitchFamily="34" charset="0"/>
                <a:cs typeface="Times New Roman" panose="02020603050405020304" pitchFamily="18" charset="0"/>
              </a:rPr>
              <a:t>waldenstrom_ipsg</a:t>
            </a:r>
            <a:r>
              <a:rPr lang="en-US" dirty="0">
                <a:latin typeface="Calibri" panose="020F0502020204030204" pitchFamily="34" charset="0"/>
                <a:ea typeface="Calibri" panose="020F0502020204030204" pitchFamily="34" charset="0"/>
                <a:cs typeface="Times New Roman" panose="02020603050405020304" pitchFamily="18" charset="0"/>
              </a:rPr>
              <a:t>] = "2"))</a:t>
            </a:r>
            <a:endParaRPr lang="en-US" dirty="0"/>
          </a:p>
        </p:txBody>
      </p:sp>
      <p:sp>
        <p:nvSpPr>
          <p:cNvPr id="16" name="TextBox 15"/>
          <p:cNvSpPr txBox="1"/>
          <p:nvPr/>
        </p:nvSpPr>
        <p:spPr>
          <a:xfrm>
            <a:off x="0" y="2689918"/>
            <a:ext cx="1735802" cy="369332"/>
          </a:xfrm>
          <a:prstGeom prst="rect">
            <a:avLst/>
          </a:prstGeom>
          <a:noFill/>
        </p:spPr>
        <p:txBody>
          <a:bodyPr wrap="square" rtlCol="0">
            <a:spAutoFit/>
          </a:bodyPr>
          <a:lstStyle/>
          <a:p>
            <a:r>
              <a:rPr lang="en-US" dirty="0" smtClean="0"/>
              <a:t>Inclusion</a:t>
            </a:r>
            <a:endParaRPr lang="en-US" dirty="0"/>
          </a:p>
        </p:txBody>
      </p:sp>
      <p:sp>
        <p:nvSpPr>
          <p:cNvPr id="17" name="TextBox 16"/>
          <p:cNvSpPr txBox="1"/>
          <p:nvPr/>
        </p:nvSpPr>
        <p:spPr>
          <a:xfrm>
            <a:off x="1719026" y="4697533"/>
            <a:ext cx="1120090" cy="369332"/>
          </a:xfrm>
          <a:prstGeom prst="rect">
            <a:avLst/>
          </a:prstGeom>
          <a:noFill/>
        </p:spPr>
        <p:txBody>
          <a:bodyPr wrap="square" rtlCol="0">
            <a:spAutoFit/>
          </a:bodyPr>
          <a:lstStyle/>
          <a:p>
            <a:r>
              <a:rPr lang="en-US" dirty="0" smtClean="0"/>
              <a:t>Exclusion</a:t>
            </a:r>
            <a:endParaRPr lang="en-US" dirty="0"/>
          </a:p>
        </p:txBody>
      </p:sp>
      <p:cxnSp>
        <p:nvCxnSpPr>
          <p:cNvPr id="19" name="Elbow Connector 18"/>
          <p:cNvCxnSpPr>
            <a:stCxn id="7" idx="3"/>
            <a:endCxn id="15" idx="1"/>
          </p:cNvCxnSpPr>
          <p:nvPr/>
        </p:nvCxnSpPr>
        <p:spPr>
          <a:xfrm flipV="1">
            <a:off x="7440328" y="2909187"/>
            <a:ext cx="452389" cy="2157678"/>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5" idx="3"/>
            <a:endCxn id="14" idx="1"/>
          </p:cNvCxnSpPr>
          <p:nvPr/>
        </p:nvCxnSpPr>
        <p:spPr>
          <a:xfrm flipV="1">
            <a:off x="10103265" y="2906066"/>
            <a:ext cx="320897" cy="312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194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9FEF7-C702-4244-B0A4-743B5CBA7C45}"/>
              </a:ext>
            </a:extLst>
          </p:cNvPr>
          <p:cNvSpPr>
            <a:spLocks noGrp="1"/>
          </p:cNvSpPr>
          <p:nvPr>
            <p:ph type="title"/>
          </p:nvPr>
        </p:nvSpPr>
        <p:spPr/>
        <p:txBody>
          <a:bodyPr/>
          <a:lstStyle/>
          <a:p>
            <a:r>
              <a:rPr lang="en-US" dirty="0"/>
              <a:t>Tip #1: Understand that </a:t>
            </a:r>
            <a:r>
              <a:rPr lang="en-US" u="sng" dirty="0">
                <a:solidFill>
                  <a:schemeClr val="accent2">
                    <a:lumMod val="75000"/>
                  </a:schemeClr>
                </a:solidFill>
              </a:rPr>
              <a:t>TWO</a:t>
            </a:r>
            <a:r>
              <a:rPr lang="en-US" dirty="0"/>
              <a:t> Crosswalks are required</a:t>
            </a:r>
          </a:p>
        </p:txBody>
      </p:sp>
      <p:sp>
        <p:nvSpPr>
          <p:cNvPr id="8" name="Rectangle: Rounded Corners 7">
            <a:extLst>
              <a:ext uri="{FF2B5EF4-FFF2-40B4-BE49-F238E27FC236}">
                <a16:creationId xmlns:a16="http://schemas.microsoft.com/office/drawing/2014/main" id="{8AC5DC57-0DE1-4208-A8D5-2F93F8E237A7}"/>
              </a:ext>
            </a:extLst>
          </p:cNvPr>
          <p:cNvSpPr/>
          <p:nvPr/>
        </p:nvSpPr>
        <p:spPr>
          <a:xfrm>
            <a:off x="4142910" y="1080290"/>
            <a:ext cx="3374513" cy="836434"/>
          </a:xfrm>
          <a:prstGeom prst="roundRect">
            <a:avLst/>
          </a:prstGeom>
          <a:solidFill>
            <a:schemeClr val="accent6">
              <a:lumMod val="60000"/>
              <a:lumOff val="4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IPSG Database</a:t>
            </a:r>
            <a:endParaRPr lang="en-US" sz="2400" i="1" dirty="0">
              <a:solidFill>
                <a:schemeClr val="tx1"/>
              </a:solidFill>
            </a:endParaRPr>
          </a:p>
        </p:txBody>
      </p:sp>
      <p:sp>
        <p:nvSpPr>
          <p:cNvPr id="9" name="TextBox 8">
            <a:extLst>
              <a:ext uri="{FF2B5EF4-FFF2-40B4-BE49-F238E27FC236}">
                <a16:creationId xmlns:a16="http://schemas.microsoft.com/office/drawing/2014/main" id="{594D319D-2078-460D-801B-E37D3F9B24BC}"/>
              </a:ext>
            </a:extLst>
          </p:cNvPr>
          <p:cNvSpPr txBox="1"/>
          <p:nvPr/>
        </p:nvSpPr>
        <p:spPr>
          <a:xfrm>
            <a:off x="4303752" y="2364914"/>
            <a:ext cx="3035808" cy="923330"/>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Crosswalk Generated</a:t>
            </a:r>
          </a:p>
          <a:p>
            <a:pPr marL="282575" indent="-282575" algn="l">
              <a:buFont typeface="+mj-lt"/>
              <a:buAutoNum type="arabicPeriod"/>
            </a:pPr>
            <a:r>
              <a:rPr lang="en-US" sz="1700" b="0" i="1" dirty="0"/>
              <a:t>Inclusion/Exclusion Criteria</a:t>
            </a:r>
          </a:p>
          <a:p>
            <a:pPr marL="282575" indent="-282575" algn="l">
              <a:buFont typeface="+mj-lt"/>
              <a:buAutoNum type="arabicPeriod"/>
            </a:pPr>
            <a:r>
              <a:rPr lang="en-US" sz="1700" b="0" i="1" dirty="0"/>
              <a:t>Outcome Variables Identified</a:t>
            </a:r>
          </a:p>
        </p:txBody>
      </p:sp>
      <p:sp>
        <p:nvSpPr>
          <p:cNvPr id="10" name="Arrow: Down 9">
            <a:extLst>
              <a:ext uri="{FF2B5EF4-FFF2-40B4-BE49-F238E27FC236}">
                <a16:creationId xmlns:a16="http://schemas.microsoft.com/office/drawing/2014/main" id="{E90C53A3-6FE1-4E99-B7C8-200533C5F99C}"/>
              </a:ext>
            </a:extLst>
          </p:cNvPr>
          <p:cNvSpPr/>
          <p:nvPr/>
        </p:nvSpPr>
        <p:spPr>
          <a:xfrm>
            <a:off x="5720647" y="1967401"/>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1" name="TextBox 10">
            <a:extLst>
              <a:ext uri="{FF2B5EF4-FFF2-40B4-BE49-F238E27FC236}">
                <a16:creationId xmlns:a16="http://schemas.microsoft.com/office/drawing/2014/main" id="{494E8603-71DD-4041-811B-CA6020676C19}"/>
              </a:ext>
            </a:extLst>
          </p:cNvPr>
          <p:cNvSpPr txBox="1"/>
          <p:nvPr/>
        </p:nvSpPr>
        <p:spPr>
          <a:xfrm>
            <a:off x="6416516" y="3747860"/>
            <a:ext cx="5013484" cy="1538883"/>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What and When </a:t>
            </a:r>
          </a:p>
          <a:p>
            <a:r>
              <a:rPr lang="en-US" dirty="0"/>
              <a:t>(data you want from the population)</a:t>
            </a:r>
          </a:p>
          <a:p>
            <a:pPr algn="l"/>
            <a:endParaRPr lang="en-US" dirty="0"/>
          </a:p>
          <a:p>
            <a:pPr algn="l"/>
            <a:r>
              <a:rPr lang="en-US" sz="1700" b="0" i="1" dirty="0"/>
              <a:t>Detailed explanation of what data you want, and from what time points. </a:t>
            </a:r>
          </a:p>
        </p:txBody>
      </p:sp>
      <p:sp>
        <p:nvSpPr>
          <p:cNvPr id="12" name="TextBox 11">
            <a:extLst>
              <a:ext uri="{FF2B5EF4-FFF2-40B4-BE49-F238E27FC236}">
                <a16:creationId xmlns:a16="http://schemas.microsoft.com/office/drawing/2014/main" id="{CAC21FA7-E067-4439-B77A-DD977F44462E}"/>
              </a:ext>
            </a:extLst>
          </p:cNvPr>
          <p:cNvSpPr txBox="1"/>
          <p:nvPr/>
        </p:nvSpPr>
        <p:spPr>
          <a:xfrm>
            <a:off x="393700" y="3772469"/>
            <a:ext cx="5381787" cy="1231106"/>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WHO</a:t>
            </a:r>
          </a:p>
          <a:p>
            <a:r>
              <a:rPr lang="en-US" dirty="0"/>
              <a:t>(Study population)</a:t>
            </a:r>
          </a:p>
          <a:p>
            <a:endParaRPr lang="en-US" sz="1700" b="0" i="1" dirty="0"/>
          </a:p>
          <a:p>
            <a:r>
              <a:rPr lang="en-US" sz="1700" b="0" i="1" dirty="0"/>
              <a:t>Extremely Detailed set of Inclusion and Exclusion </a:t>
            </a:r>
            <a:r>
              <a:rPr lang="en-US" sz="1700" b="0" i="1" dirty="0" err="1"/>
              <a:t>Critera</a:t>
            </a:r>
            <a:endParaRPr lang="en-US" sz="1700" b="0" i="1" dirty="0"/>
          </a:p>
        </p:txBody>
      </p:sp>
      <p:sp>
        <p:nvSpPr>
          <p:cNvPr id="13" name="Arrow: Down 12">
            <a:extLst>
              <a:ext uri="{FF2B5EF4-FFF2-40B4-BE49-F238E27FC236}">
                <a16:creationId xmlns:a16="http://schemas.microsoft.com/office/drawing/2014/main" id="{F8C251E4-5D7E-47D5-8E06-96398611A12E}"/>
              </a:ext>
            </a:extLst>
          </p:cNvPr>
          <p:cNvSpPr/>
          <p:nvPr/>
        </p:nvSpPr>
        <p:spPr>
          <a:xfrm>
            <a:off x="5108116" y="3317997"/>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4" name="Arrow: Down 13">
            <a:extLst>
              <a:ext uri="{FF2B5EF4-FFF2-40B4-BE49-F238E27FC236}">
                <a16:creationId xmlns:a16="http://schemas.microsoft.com/office/drawing/2014/main" id="{DC5FF7D3-1E83-42EE-BC7F-1079F9E5B6F5}"/>
              </a:ext>
            </a:extLst>
          </p:cNvPr>
          <p:cNvSpPr/>
          <p:nvPr/>
        </p:nvSpPr>
        <p:spPr>
          <a:xfrm>
            <a:off x="6939335" y="3299152"/>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3" name="Oval 2">
            <a:extLst>
              <a:ext uri="{FF2B5EF4-FFF2-40B4-BE49-F238E27FC236}">
                <a16:creationId xmlns:a16="http://schemas.microsoft.com/office/drawing/2014/main" id="{B6A1D1CC-100F-471A-8227-E182D411D6BD}"/>
              </a:ext>
            </a:extLst>
          </p:cNvPr>
          <p:cNvSpPr/>
          <p:nvPr/>
        </p:nvSpPr>
        <p:spPr>
          <a:xfrm>
            <a:off x="5922666" y="3503416"/>
            <a:ext cx="5706766" cy="2452883"/>
          </a:xfrm>
          <a:prstGeom prst="ellipse">
            <a:avLst/>
          </a:prstGeom>
          <a:noFill/>
          <a:ln w="5715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0289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3007D-2199-44C1-9934-2E6D0EC19835}"/>
              </a:ext>
            </a:extLst>
          </p:cNvPr>
          <p:cNvSpPr>
            <a:spLocks noGrp="1"/>
          </p:cNvSpPr>
          <p:nvPr>
            <p:ph type="title"/>
          </p:nvPr>
        </p:nvSpPr>
        <p:spPr/>
        <p:txBody>
          <a:bodyPr/>
          <a:lstStyle/>
          <a:p>
            <a:r>
              <a:rPr lang="en-US" dirty="0"/>
              <a:t>Exemplar Codebook for the Data Pull</a:t>
            </a:r>
          </a:p>
        </p:txBody>
      </p:sp>
      <p:graphicFrame>
        <p:nvGraphicFramePr>
          <p:cNvPr id="3" name="Table 2">
            <a:extLst>
              <a:ext uri="{FF2B5EF4-FFF2-40B4-BE49-F238E27FC236}">
                <a16:creationId xmlns:a16="http://schemas.microsoft.com/office/drawing/2014/main" id="{94FC81AD-6BE5-4A06-8812-B8606D65F14E}"/>
              </a:ext>
            </a:extLst>
          </p:cNvPr>
          <p:cNvGraphicFramePr>
            <a:graphicFrameLocks noGrp="1"/>
          </p:cNvGraphicFramePr>
          <p:nvPr>
            <p:extLst>
              <p:ext uri="{D42A27DB-BD31-4B8C-83A1-F6EECF244321}">
                <p14:modId xmlns:p14="http://schemas.microsoft.com/office/powerpoint/2010/main" val="3984658952"/>
              </p:ext>
            </p:extLst>
          </p:nvPr>
        </p:nvGraphicFramePr>
        <p:xfrm>
          <a:off x="329293" y="829558"/>
          <a:ext cx="6572249" cy="5599659"/>
        </p:xfrm>
        <a:graphic>
          <a:graphicData uri="http://schemas.openxmlformats.org/drawingml/2006/table">
            <a:tbl>
              <a:tblPr>
                <a:tableStyleId>{5C22544A-7EE6-4342-B048-85BDC9FD1C3A}</a:tableStyleId>
              </a:tblPr>
              <a:tblGrid>
                <a:gridCol w="683078">
                  <a:extLst>
                    <a:ext uri="{9D8B030D-6E8A-4147-A177-3AD203B41FA5}">
                      <a16:colId xmlns:a16="http://schemas.microsoft.com/office/drawing/2014/main" val="3576810651"/>
                    </a:ext>
                  </a:extLst>
                </a:gridCol>
                <a:gridCol w="896192">
                  <a:extLst>
                    <a:ext uri="{9D8B030D-6E8A-4147-A177-3AD203B41FA5}">
                      <a16:colId xmlns:a16="http://schemas.microsoft.com/office/drawing/2014/main" val="4031837501"/>
                    </a:ext>
                  </a:extLst>
                </a:gridCol>
                <a:gridCol w="2336865">
                  <a:extLst>
                    <a:ext uri="{9D8B030D-6E8A-4147-A177-3AD203B41FA5}">
                      <a16:colId xmlns:a16="http://schemas.microsoft.com/office/drawing/2014/main" val="665808200"/>
                    </a:ext>
                  </a:extLst>
                </a:gridCol>
                <a:gridCol w="1404257">
                  <a:extLst>
                    <a:ext uri="{9D8B030D-6E8A-4147-A177-3AD203B41FA5}">
                      <a16:colId xmlns:a16="http://schemas.microsoft.com/office/drawing/2014/main" val="1403109464"/>
                    </a:ext>
                  </a:extLst>
                </a:gridCol>
                <a:gridCol w="1251857">
                  <a:extLst>
                    <a:ext uri="{9D8B030D-6E8A-4147-A177-3AD203B41FA5}">
                      <a16:colId xmlns:a16="http://schemas.microsoft.com/office/drawing/2014/main" val="2799445552"/>
                    </a:ext>
                  </a:extLst>
                </a:gridCol>
              </a:tblGrid>
              <a:tr h="585517">
                <a:tc>
                  <a:txBody>
                    <a:bodyPr/>
                    <a:lstStyle/>
                    <a:p>
                      <a:pPr algn="l" fontAlgn="t"/>
                      <a:r>
                        <a:rPr lang="en-US" sz="1400" u="none" strike="noStrike" dirty="0">
                          <a:effectLst/>
                        </a:rPr>
                        <a:t>Variable Number</a:t>
                      </a:r>
                      <a:endParaRPr lang="en-US" sz="1400" b="1" i="1" u="none" strike="noStrike" dirty="0">
                        <a:solidFill>
                          <a:srgbClr val="000000"/>
                        </a:solidFill>
                        <a:effectLst/>
                        <a:latin typeface="Calibri" panose="020F0502020204030204" pitchFamily="34" charset="0"/>
                      </a:endParaRPr>
                    </a:p>
                  </a:txBody>
                  <a:tcPr marL="5811" marR="5811" marT="5811" marB="0"/>
                </a:tc>
                <a:tc>
                  <a:txBody>
                    <a:bodyPr/>
                    <a:lstStyle/>
                    <a:p>
                      <a:pPr algn="l" fontAlgn="t"/>
                      <a:r>
                        <a:rPr lang="en-US" sz="1400" u="none" strike="noStrike" dirty="0">
                          <a:effectLst/>
                        </a:rPr>
                        <a:t>Variable Name</a:t>
                      </a:r>
                      <a:endParaRPr lang="en-US" sz="1400" b="1" i="1" u="none" strike="noStrike" dirty="0">
                        <a:solidFill>
                          <a:srgbClr val="000000"/>
                        </a:solidFill>
                        <a:effectLst/>
                        <a:latin typeface="Calibri" panose="020F0502020204030204" pitchFamily="34" charset="0"/>
                      </a:endParaRPr>
                    </a:p>
                  </a:txBody>
                  <a:tcPr marL="5811" marR="5811" marT="5811" marB="0"/>
                </a:tc>
                <a:tc>
                  <a:txBody>
                    <a:bodyPr/>
                    <a:lstStyle/>
                    <a:p>
                      <a:pPr algn="l" fontAlgn="t"/>
                      <a:r>
                        <a:rPr lang="en-US" sz="1400" u="none" strike="noStrike">
                          <a:effectLst/>
                        </a:rPr>
                        <a:t>Field Label</a:t>
                      </a:r>
                      <a:endParaRPr lang="en-US" sz="1400" b="1" i="1" u="none" strike="noStrike">
                        <a:solidFill>
                          <a:srgbClr val="000000"/>
                        </a:solidFill>
                        <a:effectLst/>
                        <a:latin typeface="Calibri" panose="020F0502020204030204" pitchFamily="34" charset="0"/>
                      </a:endParaRPr>
                    </a:p>
                  </a:txBody>
                  <a:tcPr marL="5811" marR="5811" marT="5811" marB="0"/>
                </a:tc>
                <a:tc>
                  <a:txBody>
                    <a:bodyPr/>
                    <a:lstStyle/>
                    <a:p>
                      <a:pPr algn="l" fontAlgn="t"/>
                      <a:r>
                        <a:rPr lang="en-US" sz="1400" u="none" strike="noStrike" dirty="0">
                          <a:effectLst/>
                        </a:rPr>
                        <a:t>Answer Choices and Format of Returned Data</a:t>
                      </a:r>
                      <a:endParaRPr lang="en-US" sz="1400" b="1" i="1" u="none" strike="noStrike" dirty="0">
                        <a:solidFill>
                          <a:srgbClr val="000000"/>
                        </a:solidFill>
                        <a:effectLst/>
                        <a:latin typeface="Calibri" panose="020F0502020204030204" pitchFamily="34" charset="0"/>
                      </a:endParaRPr>
                    </a:p>
                  </a:txBody>
                  <a:tcPr marL="5811" marR="5811" marT="5811" marB="0"/>
                </a:tc>
                <a:tc>
                  <a:txBody>
                    <a:bodyPr/>
                    <a:lstStyle/>
                    <a:p>
                      <a:pPr algn="l" fontAlgn="t"/>
                      <a:r>
                        <a:rPr lang="en-US" sz="1400" u="none" strike="noStrike" dirty="0">
                          <a:effectLst/>
                        </a:rPr>
                        <a:t>Source</a:t>
                      </a:r>
                      <a:endParaRPr lang="en-US" sz="1400" b="1" i="1" u="none" strike="noStrike" dirty="0">
                        <a:solidFill>
                          <a:srgbClr val="000000"/>
                        </a:solidFill>
                        <a:effectLst/>
                        <a:latin typeface="Calibri" panose="020F0502020204030204" pitchFamily="34" charset="0"/>
                      </a:endParaRPr>
                    </a:p>
                  </a:txBody>
                  <a:tcPr marL="5811" marR="5811" marT="5811" marB="0"/>
                </a:tc>
                <a:extLst>
                  <a:ext uri="{0D108BD9-81ED-4DB2-BD59-A6C34878D82A}">
                    <a16:rowId xmlns:a16="http://schemas.microsoft.com/office/drawing/2014/main" val="489355581"/>
                  </a:ext>
                </a:extLst>
              </a:tr>
              <a:tr h="294738">
                <a:tc>
                  <a:txBody>
                    <a:bodyPr/>
                    <a:lstStyle/>
                    <a:p>
                      <a:pPr algn="ctr" fontAlgn="t"/>
                      <a:r>
                        <a:rPr lang="en-US" sz="1400" u="none" strike="noStrike" dirty="0">
                          <a:effectLst/>
                        </a:rPr>
                        <a:t>1</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b"/>
                      <a:r>
                        <a:rPr lang="en-US" sz="1400" u="none" strike="noStrike" dirty="0" err="1">
                          <a:effectLst/>
                        </a:rPr>
                        <a:t>study_id</a:t>
                      </a:r>
                      <a:endParaRPr lang="en-US" sz="1400" b="0" i="0" u="none" strike="noStrike" dirty="0">
                        <a:solidFill>
                          <a:srgbClr val="000000"/>
                        </a:solidFill>
                        <a:effectLst/>
                        <a:latin typeface="Calibri" panose="020F0502020204030204" pitchFamily="34" charset="0"/>
                      </a:endParaRPr>
                    </a:p>
                  </a:txBody>
                  <a:tcPr marL="5811" marR="5811" marT="5811" marB="0" anchor="b"/>
                </a:tc>
                <a:tc>
                  <a:txBody>
                    <a:bodyPr/>
                    <a:lstStyle/>
                    <a:p>
                      <a:pPr algn="l" fontAlgn="t"/>
                      <a:r>
                        <a:rPr lang="en-US" sz="1400" u="none" strike="noStrike">
                          <a:effectLst/>
                        </a:rPr>
                        <a:t>Study ID</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number </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Screening Form, Screening Visit</a:t>
                      </a:r>
                      <a:endParaRPr lang="en-US" sz="1400" b="0" i="0" u="none" strike="noStrike" dirty="0">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2354003760"/>
                  </a:ext>
                </a:extLst>
              </a:tr>
              <a:tr h="294738">
                <a:tc>
                  <a:txBody>
                    <a:bodyPr/>
                    <a:lstStyle/>
                    <a:p>
                      <a:pPr algn="ctr" fontAlgn="t"/>
                      <a:r>
                        <a:rPr lang="en-US" sz="1400" u="none" strike="noStrike">
                          <a:effectLst/>
                        </a:rPr>
                        <a:t>22</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err="1">
                          <a:effectLst/>
                        </a:rPr>
                        <a:t>affected_hip</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a:effectLst/>
                        </a:rPr>
                        <a:t>Current affected hip for study enrollment</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1 Right, 2 Left</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Screening Form, Screening Visit</a:t>
                      </a:r>
                      <a:endParaRPr lang="en-US" sz="1400" b="0" i="0" u="none" strike="noStrike" dirty="0">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1740085943"/>
                  </a:ext>
                </a:extLst>
              </a:tr>
              <a:tr h="294738">
                <a:tc>
                  <a:txBody>
                    <a:bodyPr/>
                    <a:lstStyle/>
                    <a:p>
                      <a:pPr algn="ctr" fontAlgn="t"/>
                      <a:r>
                        <a:rPr lang="en-US" sz="1400" u="none" strike="noStrike">
                          <a:effectLst/>
                        </a:rPr>
                        <a:t>23</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err="1">
                          <a:effectLst/>
                        </a:rPr>
                        <a:t>bilateral_hips_yn</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a:effectLst/>
                        </a:rPr>
                        <a:t>Does this patient have bilateral Perthes?</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a:effectLst/>
                        </a:rPr>
                        <a:t>1, Yes 0, No</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a:effectLst/>
                        </a:rPr>
                        <a:t>Screening Form, Screening Visit</a:t>
                      </a:r>
                      <a:endParaRPr lang="en-US" sz="1400" b="0" i="0" u="none" strike="noStrike">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114253094"/>
                  </a:ext>
                </a:extLst>
              </a:tr>
              <a:tr h="294738">
                <a:tc>
                  <a:txBody>
                    <a:bodyPr/>
                    <a:lstStyle/>
                    <a:p>
                      <a:pPr algn="ctr" fontAlgn="t"/>
                      <a:r>
                        <a:rPr lang="en-US" sz="1400" u="none" strike="noStrike">
                          <a:effectLst/>
                        </a:rPr>
                        <a:t>29</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err="1">
                          <a:effectLst/>
                        </a:rPr>
                        <a:t>age_at_diagnosis</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a:effectLst/>
                        </a:rPr>
                        <a:t>Patient's age at diagnosis</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Returns patient age in years</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Screening Form, Screening Visit</a:t>
                      </a:r>
                      <a:endParaRPr lang="en-US" sz="1400" b="0" i="0" u="none" strike="noStrike" dirty="0">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1813104097"/>
                  </a:ext>
                </a:extLst>
              </a:tr>
              <a:tr h="294738">
                <a:tc>
                  <a:txBody>
                    <a:bodyPr/>
                    <a:lstStyle/>
                    <a:p>
                      <a:pPr algn="ctr" fontAlgn="t"/>
                      <a:r>
                        <a:rPr lang="en-US" sz="1400" u="none" strike="noStrike">
                          <a:effectLst/>
                        </a:rPr>
                        <a:t> </a:t>
                      </a:r>
                      <a:endParaRPr lang="en-US" sz="1400" b="0" i="0" u="none" strike="noStrike">
                        <a:solidFill>
                          <a:srgbClr val="9C0006"/>
                        </a:solidFill>
                        <a:effectLst/>
                        <a:latin typeface="Calibri" panose="020F0502020204030204" pitchFamily="34" charset="0"/>
                      </a:endParaRPr>
                    </a:p>
                  </a:txBody>
                  <a:tcPr marL="5811" marR="5811" marT="5811" marB="0"/>
                </a:tc>
                <a:tc>
                  <a:txBody>
                    <a:bodyPr/>
                    <a:lstStyle/>
                    <a:p>
                      <a:pPr algn="l" fontAlgn="t"/>
                      <a:r>
                        <a:rPr lang="en-US" sz="1400" u="none" strike="noStrike" dirty="0" err="1">
                          <a:effectLst/>
                        </a:rPr>
                        <a:t>age_at_mri</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a:effectLst/>
                        </a:rPr>
                        <a:t>Calculated age at time of pre-op MRI</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Returns patient age in years</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New variable</a:t>
                      </a:r>
                      <a:endParaRPr lang="en-US" sz="1400" b="0" i="0" u="none" strike="noStrike" dirty="0">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626889780"/>
                  </a:ext>
                </a:extLst>
              </a:tr>
              <a:tr h="1021684">
                <a:tc>
                  <a:txBody>
                    <a:bodyPr/>
                    <a:lstStyle/>
                    <a:p>
                      <a:pPr algn="ctr" fontAlgn="t"/>
                      <a:r>
                        <a:rPr lang="en-US" sz="1400" u="none" strike="noStrike">
                          <a:effectLst/>
                        </a:rPr>
                        <a:t>50</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err="1">
                          <a:effectLst/>
                        </a:rPr>
                        <a:t>waldenstrom_ipsg</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What is the IPSG leadership's measure of this </a:t>
                      </a:r>
                      <a:r>
                        <a:rPr lang="en-US" sz="1400" u="none" strike="noStrike" dirty="0" err="1">
                          <a:effectLst/>
                        </a:rPr>
                        <a:t>patient'sWaldenstrom</a:t>
                      </a:r>
                      <a:r>
                        <a:rPr lang="en-US" sz="1400" u="none" strike="noStrike" dirty="0">
                          <a:effectLst/>
                        </a:rPr>
                        <a:t> stage?</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1 </a:t>
                      </a:r>
                      <a:r>
                        <a:rPr lang="en-US" sz="1400" u="none" strike="noStrike" dirty="0" err="1">
                          <a:effectLst/>
                        </a:rPr>
                        <a:t>Ia</a:t>
                      </a:r>
                      <a:r>
                        <a:rPr lang="en-US" sz="1400" u="none" strike="noStrike" dirty="0">
                          <a:effectLst/>
                        </a:rPr>
                        <a:t/>
                      </a:r>
                      <a:br>
                        <a:rPr lang="en-US" sz="1400" u="none" strike="noStrike" dirty="0">
                          <a:effectLst/>
                        </a:rPr>
                      </a:br>
                      <a:r>
                        <a:rPr lang="en-US" sz="1400" u="none" strike="noStrike" dirty="0">
                          <a:effectLst/>
                        </a:rPr>
                        <a:t>2 </a:t>
                      </a:r>
                      <a:r>
                        <a:rPr lang="en-US" sz="1400" u="none" strike="noStrike" dirty="0" err="1">
                          <a:effectLst/>
                        </a:rPr>
                        <a:t>Ib</a:t>
                      </a:r>
                      <a:r>
                        <a:rPr lang="en-US" sz="1400" u="none" strike="noStrike" dirty="0">
                          <a:effectLst/>
                        </a:rPr>
                        <a:t/>
                      </a:r>
                      <a:br>
                        <a:rPr lang="en-US" sz="1400" u="none" strike="noStrike" dirty="0">
                          <a:effectLst/>
                        </a:rPr>
                      </a:br>
                      <a:r>
                        <a:rPr lang="en-US" sz="1400" u="none" strike="noStrike" dirty="0">
                          <a:effectLst/>
                        </a:rPr>
                        <a:t>3 </a:t>
                      </a:r>
                      <a:r>
                        <a:rPr lang="en-US" sz="1400" u="none" strike="noStrike" dirty="0" err="1">
                          <a:effectLst/>
                        </a:rPr>
                        <a:t>IIa</a:t>
                      </a:r>
                      <a:r>
                        <a:rPr lang="en-US" sz="1400" u="none" strike="noStrike" dirty="0">
                          <a:effectLst/>
                        </a:rPr>
                        <a:t/>
                      </a:r>
                      <a:br>
                        <a:rPr lang="en-US" sz="1400" u="none" strike="noStrike" dirty="0">
                          <a:effectLst/>
                        </a:rPr>
                      </a:br>
                      <a:r>
                        <a:rPr lang="en-US" sz="1400" u="none" strike="noStrike" dirty="0">
                          <a:effectLst/>
                        </a:rPr>
                        <a:t>4 IIb</a:t>
                      </a:r>
                      <a:br>
                        <a:rPr lang="en-US" sz="1400" u="none" strike="noStrike" dirty="0">
                          <a:effectLst/>
                        </a:rPr>
                      </a:br>
                      <a:r>
                        <a:rPr lang="en-US" sz="1400" u="none" strike="noStrike" dirty="0">
                          <a:effectLst/>
                        </a:rPr>
                        <a:t>5 IIIa</a:t>
                      </a:r>
                      <a:br>
                        <a:rPr lang="en-US" sz="1400" u="none" strike="noStrike" dirty="0">
                          <a:effectLst/>
                        </a:rPr>
                      </a:br>
                      <a:r>
                        <a:rPr lang="en-US" sz="1400" u="none" strike="noStrike" dirty="0">
                          <a:effectLst/>
                        </a:rPr>
                        <a:t>6 </a:t>
                      </a:r>
                      <a:r>
                        <a:rPr lang="en-US" sz="1400" u="none" strike="noStrike" dirty="0" err="1">
                          <a:effectLst/>
                        </a:rPr>
                        <a:t>IIIb</a:t>
                      </a:r>
                      <a:r>
                        <a:rPr lang="en-US" sz="1400" u="none" strike="noStrike" dirty="0">
                          <a:effectLst/>
                        </a:rPr>
                        <a:t/>
                      </a:r>
                      <a:br>
                        <a:rPr lang="en-US" sz="1400" u="none" strike="noStrike" dirty="0">
                          <a:effectLst/>
                        </a:rPr>
                      </a:br>
                      <a:r>
                        <a:rPr lang="en-US" sz="1400" u="none" strike="noStrike" dirty="0">
                          <a:effectLst/>
                        </a:rPr>
                        <a:t>7 IV</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Screening Form, Screening Visit</a:t>
                      </a:r>
                      <a:endParaRPr lang="en-US" sz="1400" b="0" i="0" u="none" strike="noStrike" dirty="0">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3782263514"/>
                  </a:ext>
                </a:extLst>
              </a:tr>
              <a:tr h="294738">
                <a:tc>
                  <a:txBody>
                    <a:bodyPr/>
                    <a:lstStyle/>
                    <a:p>
                      <a:pPr algn="ctr" fontAlgn="t"/>
                      <a:r>
                        <a:rPr lang="en-US" sz="1400" u="none" strike="noStrike">
                          <a:effectLst/>
                        </a:rPr>
                        <a:t>58</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gender</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a:effectLst/>
                        </a:rPr>
                        <a:t>Gender</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0 Female</a:t>
                      </a:r>
                      <a:br>
                        <a:rPr lang="en-US" sz="1400" u="none" strike="noStrike" dirty="0">
                          <a:effectLst/>
                        </a:rPr>
                      </a:br>
                      <a:r>
                        <a:rPr lang="en-US" sz="1400" u="none" strike="noStrike" dirty="0">
                          <a:effectLst/>
                        </a:rPr>
                        <a:t>1 Male</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Demographics Form, Initial Visit</a:t>
                      </a:r>
                      <a:endParaRPr lang="en-US" sz="1400" b="0" i="0" u="none" strike="noStrike" dirty="0">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3957555116"/>
                  </a:ext>
                </a:extLst>
              </a:tr>
              <a:tr h="440127">
                <a:tc>
                  <a:txBody>
                    <a:bodyPr/>
                    <a:lstStyle/>
                    <a:p>
                      <a:pPr algn="ctr" fontAlgn="t"/>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Timepoint</a:t>
                      </a:r>
                      <a:endParaRPr lang="en-US" sz="1400" b="1" i="0" u="none" strike="noStrike" dirty="0">
                        <a:solidFill>
                          <a:srgbClr val="FF0000"/>
                        </a:solidFill>
                        <a:effectLst/>
                        <a:latin typeface="Calibri" panose="020F0502020204030204" pitchFamily="34" charset="0"/>
                      </a:endParaRPr>
                    </a:p>
                  </a:txBody>
                  <a:tcPr marL="5811" marR="5811" marT="5811" marB="0"/>
                </a:tc>
                <a:tc>
                  <a:txBody>
                    <a:bodyPr/>
                    <a:lstStyle/>
                    <a:p>
                      <a:pPr algn="l" fontAlgn="t"/>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5811" marR="5811" marT="5811" marB="0"/>
                </a:tc>
                <a:tc>
                  <a:txBody>
                    <a:bodyPr/>
                    <a:lstStyle/>
                    <a:p>
                      <a:pPr algn="l" fontAlgn="t"/>
                      <a:r>
                        <a:rPr lang="en-US" sz="1400" u="none" strike="noStrike" dirty="0">
                          <a:effectLst/>
                        </a:rPr>
                        <a:t>Radiographic Form, All Timepoints through 2 years</a:t>
                      </a:r>
                      <a:endParaRPr lang="en-US" sz="1400" b="0" i="0" u="none" strike="noStrike" dirty="0">
                        <a:solidFill>
                          <a:srgbClr val="000000"/>
                        </a:solidFill>
                        <a:effectLst/>
                        <a:latin typeface="Arial" panose="020B0604020202020204" pitchFamily="34" charset="0"/>
                      </a:endParaRPr>
                    </a:p>
                  </a:txBody>
                  <a:tcPr marL="5811" marR="5811" marT="5811" marB="0"/>
                </a:tc>
                <a:extLst>
                  <a:ext uri="{0D108BD9-81ED-4DB2-BD59-A6C34878D82A}">
                    <a16:rowId xmlns:a16="http://schemas.microsoft.com/office/drawing/2014/main" val="1150127222"/>
                  </a:ext>
                </a:extLst>
              </a:tr>
            </a:tbl>
          </a:graphicData>
        </a:graphic>
      </p:graphicFrame>
      <p:pic>
        <p:nvPicPr>
          <p:cNvPr id="4" name="Picture 3"/>
          <p:cNvPicPr>
            <a:picLocks noChangeAspect="1"/>
          </p:cNvPicPr>
          <p:nvPr/>
        </p:nvPicPr>
        <p:blipFill rotWithShape="1">
          <a:blip r:embed="rId2"/>
          <a:srcRect r="34821"/>
          <a:stretch/>
        </p:blipFill>
        <p:spPr>
          <a:xfrm>
            <a:off x="7598230" y="1952583"/>
            <a:ext cx="4321628" cy="2933697"/>
          </a:xfrm>
          <a:prstGeom prst="rect">
            <a:avLst/>
          </a:prstGeom>
        </p:spPr>
      </p:pic>
      <p:sp>
        <p:nvSpPr>
          <p:cNvPr id="5" name="Right Arrow 4"/>
          <p:cNvSpPr/>
          <p:nvPr/>
        </p:nvSpPr>
        <p:spPr>
          <a:xfrm>
            <a:off x="6716486" y="2960914"/>
            <a:ext cx="1175657" cy="10014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4549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0AA2EB-90D9-4971-9025-B0B8C3AFE934}"/>
              </a:ext>
            </a:extLst>
          </p:cNvPr>
          <p:cNvGrpSpPr/>
          <p:nvPr/>
        </p:nvGrpSpPr>
        <p:grpSpPr>
          <a:xfrm>
            <a:off x="529902" y="740131"/>
            <a:ext cx="7028478" cy="4986378"/>
            <a:chOff x="4743575" y="584171"/>
            <a:chExt cx="7028478" cy="4986378"/>
          </a:xfrm>
        </p:grpSpPr>
        <p:sp>
          <p:nvSpPr>
            <p:cNvPr id="8" name="TextBox 7">
              <a:extLst>
                <a:ext uri="{FF2B5EF4-FFF2-40B4-BE49-F238E27FC236}">
                  <a16:creationId xmlns:a16="http://schemas.microsoft.com/office/drawing/2014/main" id="{46A4D265-4150-47E9-9E59-B5C456F9A1C3}"/>
                </a:ext>
              </a:extLst>
            </p:cNvPr>
            <p:cNvSpPr txBox="1"/>
            <p:nvPr/>
          </p:nvSpPr>
          <p:spPr>
            <a:xfrm>
              <a:off x="5054233" y="2041828"/>
              <a:ext cx="3035808" cy="984885"/>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Scientific Review</a:t>
              </a:r>
            </a:p>
            <a:p>
              <a:r>
                <a:rPr lang="en-US" sz="1800" b="0" i="1" dirty="0"/>
                <a:t>IPSG Executive Committee &amp; </a:t>
              </a:r>
            </a:p>
            <a:p>
              <a:r>
                <a:rPr lang="en-US" sz="1800" b="0" i="1" dirty="0"/>
                <a:t>Scientific Review Panel</a:t>
              </a:r>
              <a:endParaRPr lang="en-US" b="0" i="1" dirty="0"/>
            </a:p>
          </p:txBody>
        </p:sp>
        <p:sp>
          <p:nvSpPr>
            <p:cNvPr id="10" name="TextBox 9">
              <a:extLst>
                <a:ext uri="{FF2B5EF4-FFF2-40B4-BE49-F238E27FC236}">
                  <a16:creationId xmlns:a16="http://schemas.microsoft.com/office/drawing/2014/main" id="{F46E664B-C7CD-4FEF-8D5B-E1A27EC09409}"/>
                </a:ext>
              </a:extLst>
            </p:cNvPr>
            <p:cNvSpPr txBox="1"/>
            <p:nvPr/>
          </p:nvSpPr>
          <p:spPr>
            <a:xfrm>
              <a:off x="5054233" y="3480271"/>
              <a:ext cx="3035808" cy="923330"/>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Crosswalk Generated</a:t>
              </a:r>
            </a:p>
            <a:p>
              <a:pPr marL="282575" indent="-282575" algn="l">
                <a:buFont typeface="+mj-lt"/>
                <a:buAutoNum type="arabicPeriod"/>
              </a:pPr>
              <a:r>
                <a:rPr lang="en-US" sz="1700" b="0" i="1" dirty="0"/>
                <a:t>Inclusion/Exclusion Criteria</a:t>
              </a:r>
            </a:p>
            <a:p>
              <a:pPr marL="282575" indent="-282575" algn="l">
                <a:buFont typeface="+mj-lt"/>
                <a:buAutoNum type="arabicPeriod"/>
              </a:pPr>
              <a:r>
                <a:rPr lang="en-US" sz="1700" b="0" i="1" dirty="0"/>
                <a:t>Outcome Variables Identified</a:t>
              </a:r>
            </a:p>
          </p:txBody>
        </p:sp>
        <p:sp>
          <p:nvSpPr>
            <p:cNvPr id="11" name="TextBox 10">
              <a:extLst>
                <a:ext uri="{FF2B5EF4-FFF2-40B4-BE49-F238E27FC236}">
                  <a16:creationId xmlns:a16="http://schemas.microsoft.com/office/drawing/2014/main" id="{BE6EACE9-25EA-42DC-A3B3-28317F30A216}"/>
                </a:ext>
              </a:extLst>
            </p:cNvPr>
            <p:cNvSpPr txBox="1"/>
            <p:nvPr/>
          </p:nvSpPr>
          <p:spPr>
            <a:xfrm>
              <a:off x="5054233" y="4893441"/>
              <a:ext cx="3035808" cy="677108"/>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000" b="1" dirty="0"/>
                <a:t>Data Pull</a:t>
              </a:r>
            </a:p>
            <a:p>
              <a:pPr algn="ctr"/>
              <a:r>
                <a:rPr lang="en-US" i="1" dirty="0"/>
                <a:t>IPSG Coordinator</a:t>
              </a:r>
            </a:p>
          </p:txBody>
        </p:sp>
        <p:sp>
          <p:nvSpPr>
            <p:cNvPr id="13" name="Arrow: Down 12">
              <a:extLst>
                <a:ext uri="{FF2B5EF4-FFF2-40B4-BE49-F238E27FC236}">
                  <a16:creationId xmlns:a16="http://schemas.microsoft.com/office/drawing/2014/main" id="{19939CF4-9D1C-44A8-9564-BD36626A77DE}"/>
                </a:ext>
              </a:extLst>
            </p:cNvPr>
            <p:cNvSpPr/>
            <p:nvPr/>
          </p:nvSpPr>
          <p:spPr>
            <a:xfrm>
              <a:off x="6471128" y="1621575"/>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4" name="Arrow: Down 13">
              <a:extLst>
                <a:ext uri="{FF2B5EF4-FFF2-40B4-BE49-F238E27FC236}">
                  <a16:creationId xmlns:a16="http://schemas.microsoft.com/office/drawing/2014/main" id="{7C43EFEA-9110-48BF-8BFA-63B2E56A948E}"/>
                </a:ext>
              </a:extLst>
            </p:cNvPr>
            <p:cNvSpPr/>
            <p:nvPr/>
          </p:nvSpPr>
          <p:spPr>
            <a:xfrm>
              <a:off x="6471128" y="3082758"/>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5" name="Arrow: Down 14">
              <a:extLst>
                <a:ext uri="{FF2B5EF4-FFF2-40B4-BE49-F238E27FC236}">
                  <a16:creationId xmlns:a16="http://schemas.microsoft.com/office/drawing/2014/main" id="{8F07E06C-F505-4BD9-A41B-37A79827D9AF}"/>
                </a:ext>
              </a:extLst>
            </p:cNvPr>
            <p:cNvSpPr/>
            <p:nvPr/>
          </p:nvSpPr>
          <p:spPr>
            <a:xfrm>
              <a:off x="6471128" y="4444471"/>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6" name="Rectangle: Rounded Corners 15">
              <a:extLst>
                <a:ext uri="{FF2B5EF4-FFF2-40B4-BE49-F238E27FC236}">
                  <a16:creationId xmlns:a16="http://schemas.microsoft.com/office/drawing/2014/main" id="{0A794563-2BBB-4E02-B499-BF17931D214E}"/>
                </a:ext>
              </a:extLst>
            </p:cNvPr>
            <p:cNvSpPr/>
            <p:nvPr/>
          </p:nvSpPr>
          <p:spPr>
            <a:xfrm>
              <a:off x="4743575" y="584171"/>
              <a:ext cx="3686151" cy="954107"/>
            </a:xfrm>
            <a:prstGeom prst="roundRect">
              <a:avLst/>
            </a:prstGeom>
            <a:solidFill>
              <a:schemeClr val="accent6">
                <a:lumMod val="60000"/>
                <a:lumOff val="4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Sub-Study Proposal Form </a:t>
              </a:r>
            </a:p>
            <a:p>
              <a:pPr algn="ctr"/>
              <a:r>
                <a:rPr lang="en-US" i="1" dirty="0">
                  <a:solidFill>
                    <a:schemeClr val="tx1"/>
                  </a:solidFill>
                </a:rPr>
                <a:t>Submitted by study team</a:t>
              </a:r>
            </a:p>
          </p:txBody>
        </p:sp>
        <p:sp>
          <p:nvSpPr>
            <p:cNvPr id="18" name="Arc 17">
              <a:extLst>
                <a:ext uri="{FF2B5EF4-FFF2-40B4-BE49-F238E27FC236}">
                  <a16:creationId xmlns:a16="http://schemas.microsoft.com/office/drawing/2014/main" id="{D2B53CF4-359E-4ECA-A8AA-13688CE4E7BE}"/>
                </a:ext>
              </a:extLst>
            </p:cNvPr>
            <p:cNvSpPr/>
            <p:nvPr/>
          </p:nvSpPr>
          <p:spPr>
            <a:xfrm>
              <a:off x="8215987" y="2022102"/>
              <a:ext cx="1231443" cy="650077"/>
            </a:xfrm>
            <a:prstGeom prst="arc">
              <a:avLst>
                <a:gd name="adj1" fmla="val 11217221"/>
                <a:gd name="adj2" fmla="val 20779345"/>
              </a:avLst>
            </a:prstGeom>
            <a:ln w="47625">
              <a:solidFill>
                <a:schemeClr val="accent6">
                  <a:lumMod val="75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a:extLst>
                <a:ext uri="{FF2B5EF4-FFF2-40B4-BE49-F238E27FC236}">
                  <a16:creationId xmlns:a16="http://schemas.microsoft.com/office/drawing/2014/main" id="{A09D08E7-0AD1-42C0-B92E-1E3AEC66869D}"/>
                </a:ext>
              </a:extLst>
            </p:cNvPr>
            <p:cNvSpPr/>
            <p:nvPr/>
          </p:nvSpPr>
          <p:spPr>
            <a:xfrm>
              <a:off x="8215987" y="3485054"/>
              <a:ext cx="1231443" cy="650077"/>
            </a:xfrm>
            <a:prstGeom prst="arc">
              <a:avLst>
                <a:gd name="adj1" fmla="val 11217221"/>
                <a:gd name="adj2" fmla="val 20779345"/>
              </a:avLst>
            </a:prstGeom>
            <a:ln w="47625">
              <a:solidFill>
                <a:schemeClr val="accent6">
                  <a:lumMod val="75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C0B20734-ED1E-4636-96B4-9CBAB1D8ECB3}"/>
                </a:ext>
              </a:extLst>
            </p:cNvPr>
            <p:cNvSpPr/>
            <p:nvPr/>
          </p:nvSpPr>
          <p:spPr>
            <a:xfrm flipV="1">
              <a:off x="8225512" y="2307852"/>
              <a:ext cx="1231443" cy="650077"/>
            </a:xfrm>
            <a:prstGeom prst="arc">
              <a:avLst>
                <a:gd name="adj1" fmla="val 11217221"/>
                <a:gd name="adj2" fmla="val 20779345"/>
              </a:avLst>
            </a:prstGeom>
            <a:ln w="476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1A971293-1182-49AC-BDD0-36CC9885D394}"/>
                </a:ext>
              </a:extLst>
            </p:cNvPr>
            <p:cNvSpPr/>
            <p:nvPr/>
          </p:nvSpPr>
          <p:spPr>
            <a:xfrm flipV="1">
              <a:off x="8225512" y="3770804"/>
              <a:ext cx="1231443" cy="650077"/>
            </a:xfrm>
            <a:prstGeom prst="arc">
              <a:avLst>
                <a:gd name="adj1" fmla="val 11217221"/>
                <a:gd name="adj2" fmla="val 20779345"/>
              </a:avLst>
            </a:prstGeom>
            <a:ln w="476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ectangle: Rounded Corners 23">
              <a:extLst>
                <a:ext uri="{FF2B5EF4-FFF2-40B4-BE49-F238E27FC236}">
                  <a16:creationId xmlns:a16="http://schemas.microsoft.com/office/drawing/2014/main" id="{9690BC37-6180-42F3-98FE-4126E708CE8A}"/>
                </a:ext>
              </a:extLst>
            </p:cNvPr>
            <p:cNvSpPr/>
            <p:nvPr/>
          </p:nvSpPr>
          <p:spPr>
            <a:xfrm>
              <a:off x="9501693" y="2186611"/>
              <a:ext cx="2248590" cy="677108"/>
            </a:xfrm>
            <a:prstGeom prst="round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Clarification Requested</a:t>
              </a:r>
            </a:p>
            <a:p>
              <a:pPr algn="ctr"/>
              <a:r>
                <a:rPr lang="en-US" sz="1600" i="1" dirty="0">
                  <a:solidFill>
                    <a:schemeClr val="tx1"/>
                  </a:solidFill>
                </a:rPr>
                <a:t>Study Team</a:t>
              </a:r>
            </a:p>
          </p:txBody>
        </p:sp>
        <p:sp>
          <p:nvSpPr>
            <p:cNvPr id="25" name="Rectangle: Rounded Corners 24">
              <a:extLst>
                <a:ext uri="{FF2B5EF4-FFF2-40B4-BE49-F238E27FC236}">
                  <a16:creationId xmlns:a16="http://schemas.microsoft.com/office/drawing/2014/main" id="{A5C90AC8-6A08-4CA9-8BD7-B5651F86CC86}"/>
                </a:ext>
              </a:extLst>
            </p:cNvPr>
            <p:cNvSpPr/>
            <p:nvPr/>
          </p:nvSpPr>
          <p:spPr>
            <a:xfrm>
              <a:off x="9523463" y="3528034"/>
              <a:ext cx="2248590" cy="677108"/>
            </a:xfrm>
            <a:prstGeom prst="round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Clarification Requested</a:t>
              </a:r>
            </a:p>
            <a:p>
              <a:pPr algn="ctr"/>
              <a:r>
                <a:rPr lang="en-US" sz="1600" i="1" dirty="0">
                  <a:solidFill>
                    <a:schemeClr val="tx1"/>
                  </a:solidFill>
                </a:rPr>
                <a:t>Study Team</a:t>
              </a:r>
            </a:p>
          </p:txBody>
        </p:sp>
      </p:grpSp>
      <p:sp>
        <p:nvSpPr>
          <p:cNvPr id="26" name="Title 1">
            <a:extLst>
              <a:ext uri="{FF2B5EF4-FFF2-40B4-BE49-F238E27FC236}">
                <a16:creationId xmlns:a16="http://schemas.microsoft.com/office/drawing/2014/main" id="{9F7E3479-A3AB-42A0-BA50-2569A4E2F96F}"/>
              </a:ext>
            </a:extLst>
          </p:cNvPr>
          <p:cNvSpPr txBox="1">
            <a:spLocks/>
          </p:cNvSpPr>
          <p:nvPr/>
        </p:nvSpPr>
        <p:spPr>
          <a:xfrm>
            <a:off x="416088" y="216202"/>
            <a:ext cx="11102812" cy="6058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rgbClr val="07493C"/>
                </a:solidFill>
                <a:latin typeface="+mj-lt"/>
                <a:ea typeface="+mj-ea"/>
                <a:cs typeface="+mj-cs"/>
              </a:defRPr>
            </a:lvl1pPr>
          </a:lstStyle>
          <a:p>
            <a:endParaRPr lang="en-US" dirty="0"/>
          </a:p>
        </p:txBody>
      </p:sp>
      <p:sp>
        <p:nvSpPr>
          <p:cNvPr id="3" name="TextBox 2">
            <a:extLst>
              <a:ext uri="{FF2B5EF4-FFF2-40B4-BE49-F238E27FC236}">
                <a16:creationId xmlns:a16="http://schemas.microsoft.com/office/drawing/2014/main" id="{616C1444-7FF0-44DE-A007-D191BA498003}"/>
              </a:ext>
            </a:extLst>
          </p:cNvPr>
          <p:cNvSpPr txBox="1"/>
          <p:nvPr/>
        </p:nvSpPr>
        <p:spPr>
          <a:xfrm>
            <a:off x="6909490" y="519120"/>
            <a:ext cx="5067300" cy="954107"/>
          </a:xfrm>
          <a:prstGeom prst="rect">
            <a:avLst/>
          </a:prstGeom>
          <a:noFill/>
        </p:spPr>
        <p:txBody>
          <a:bodyPr wrap="square" rtlCol="0">
            <a:spAutoFit/>
          </a:bodyPr>
          <a:lstStyle/>
          <a:p>
            <a:r>
              <a:rPr lang="en-US" sz="2800" b="1" i="1" dirty="0">
                <a:solidFill>
                  <a:schemeClr val="accent6">
                    <a:lumMod val="50000"/>
                  </a:schemeClr>
                </a:solidFill>
              </a:rPr>
              <a:t>Its worth the time to be comprehensive up front!</a:t>
            </a:r>
          </a:p>
        </p:txBody>
      </p:sp>
    </p:spTree>
    <p:extLst>
      <p:ext uri="{BB962C8B-B14F-4D97-AF65-F5344CB8AC3E}">
        <p14:creationId xmlns:p14="http://schemas.microsoft.com/office/powerpoint/2010/main" val="2944432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39F0B-ABD9-4D86-90BC-485CF22E5744}"/>
              </a:ext>
            </a:extLst>
          </p:cNvPr>
          <p:cNvSpPr>
            <a:spLocks noGrp="1"/>
          </p:cNvSpPr>
          <p:nvPr>
            <p:ph type="title"/>
          </p:nvPr>
        </p:nvSpPr>
        <p:spPr>
          <a:xfrm>
            <a:off x="838200" y="365125"/>
            <a:ext cx="9350829" cy="1086603"/>
          </a:xfrm>
        </p:spPr>
        <p:txBody>
          <a:bodyPr>
            <a:normAutofit fontScale="90000"/>
          </a:bodyPr>
          <a:lstStyle/>
          <a:p>
            <a:r>
              <a:rPr lang="en-US" dirty="0"/>
              <a:t>Tip #2: Extraction of actual Radiographs </a:t>
            </a:r>
            <a:r>
              <a:rPr lang="en-US" dirty="0" smtClean="0"/>
              <a:t>or </a:t>
            </a:r>
            <a:r>
              <a:rPr lang="en-US" dirty="0"/>
              <a:t>MRI data takes </a:t>
            </a:r>
            <a:r>
              <a:rPr lang="en-US" u="sng" dirty="0"/>
              <a:t>TIME</a:t>
            </a:r>
          </a:p>
        </p:txBody>
      </p:sp>
      <p:sp>
        <p:nvSpPr>
          <p:cNvPr id="3" name="Content Placeholder 2">
            <a:extLst>
              <a:ext uri="{FF2B5EF4-FFF2-40B4-BE49-F238E27FC236}">
                <a16:creationId xmlns:a16="http://schemas.microsoft.com/office/drawing/2014/main" id="{7CCD8EFD-7672-43CD-904D-D984B12A5627}"/>
              </a:ext>
            </a:extLst>
          </p:cNvPr>
          <p:cNvSpPr>
            <a:spLocks noGrp="1"/>
          </p:cNvSpPr>
          <p:nvPr>
            <p:ph idx="1"/>
          </p:nvPr>
        </p:nvSpPr>
        <p:spPr>
          <a:xfrm>
            <a:off x="838200" y="1763486"/>
            <a:ext cx="10515600" cy="4413477"/>
          </a:xfrm>
        </p:spPr>
        <p:txBody>
          <a:bodyPr>
            <a:normAutofit lnSpcReduction="10000"/>
          </a:bodyPr>
          <a:lstStyle/>
          <a:p>
            <a:r>
              <a:rPr lang="en-US" dirty="0"/>
              <a:t>Radiographs </a:t>
            </a:r>
            <a:r>
              <a:rPr lang="en-US" dirty="0" smtClean="0"/>
              <a:t>stored in REDCap</a:t>
            </a:r>
            <a:endParaRPr lang="en-US" dirty="0"/>
          </a:p>
          <a:p>
            <a:pPr lvl="1"/>
            <a:r>
              <a:rPr lang="en-US" dirty="0" smtClean="0"/>
              <a:t>they </a:t>
            </a:r>
            <a:r>
              <a:rPr lang="en-US" dirty="0"/>
              <a:t>are getting hard to export </a:t>
            </a:r>
            <a:endParaRPr lang="en-US" dirty="0" smtClean="0"/>
          </a:p>
          <a:p>
            <a:pPr lvl="2"/>
            <a:r>
              <a:rPr lang="en-US" dirty="0"/>
              <a:t>700 subjects * AP and Frog (2) * 20 visits </a:t>
            </a:r>
            <a:r>
              <a:rPr lang="en-US" dirty="0" smtClean="0"/>
              <a:t>each  </a:t>
            </a:r>
            <a:r>
              <a:rPr lang="en-US" dirty="0"/>
              <a:t>= </a:t>
            </a:r>
            <a:r>
              <a:rPr lang="en-US" dirty="0" smtClean="0"/>
              <a:t> 28,000 </a:t>
            </a:r>
            <a:r>
              <a:rPr lang="en-US" dirty="0"/>
              <a:t>x-ray </a:t>
            </a:r>
            <a:r>
              <a:rPr lang="en-US" dirty="0" smtClean="0"/>
              <a:t>uploads</a:t>
            </a:r>
            <a:endParaRPr lang="en-US" dirty="0" smtClean="0"/>
          </a:p>
          <a:p>
            <a:pPr lvl="1"/>
            <a:r>
              <a:rPr lang="en-US" dirty="0" smtClean="0"/>
              <a:t>subject</a:t>
            </a:r>
            <a:r>
              <a:rPr lang="en-US" dirty="0" smtClean="0"/>
              <a:t> list must be established first</a:t>
            </a:r>
            <a:endParaRPr lang="en-US" dirty="0"/>
          </a:p>
          <a:p>
            <a:pPr lvl="1"/>
            <a:r>
              <a:rPr lang="en-US" dirty="0"/>
              <a:t>a</a:t>
            </a:r>
            <a:r>
              <a:rPr lang="en-US" dirty="0" smtClean="0"/>
              <a:t>dditional </a:t>
            </a:r>
            <a:r>
              <a:rPr lang="en-US" dirty="0"/>
              <a:t>contracts may be </a:t>
            </a:r>
            <a:r>
              <a:rPr lang="en-US" dirty="0" smtClean="0"/>
              <a:t>required</a:t>
            </a:r>
          </a:p>
          <a:p>
            <a:pPr lvl="1"/>
            <a:r>
              <a:rPr lang="en-US" dirty="0"/>
              <a:t>often require </a:t>
            </a:r>
            <a:r>
              <a:rPr lang="en-US" dirty="0" smtClean="0"/>
              <a:t>manual quality </a:t>
            </a:r>
            <a:r>
              <a:rPr lang="en-US" dirty="0"/>
              <a:t>checks by sub-study </a:t>
            </a:r>
            <a:r>
              <a:rPr lang="en-US" dirty="0" smtClean="0"/>
              <a:t>team</a:t>
            </a:r>
            <a:endParaRPr lang="en-US" dirty="0" smtClean="0"/>
          </a:p>
          <a:p>
            <a:pPr marL="0" indent="0">
              <a:buNone/>
            </a:pPr>
            <a:endParaRPr lang="en-US" dirty="0"/>
          </a:p>
          <a:p>
            <a:r>
              <a:rPr lang="en-US" dirty="0"/>
              <a:t>MRIs are </a:t>
            </a:r>
            <a:r>
              <a:rPr lang="en-US" dirty="0" smtClean="0"/>
              <a:t>housed separately</a:t>
            </a:r>
          </a:p>
          <a:p>
            <a:pPr lvl="1"/>
            <a:r>
              <a:rPr lang="en-US" dirty="0"/>
              <a:t>d</a:t>
            </a:r>
            <a:r>
              <a:rPr lang="en-US" dirty="0" smtClean="0"/>
              <a:t>ata measurements are entered in on rolling basis</a:t>
            </a:r>
          </a:p>
          <a:p>
            <a:pPr lvl="1"/>
            <a:r>
              <a:rPr lang="en-US" dirty="0"/>
              <a:t>s</a:t>
            </a:r>
            <a:r>
              <a:rPr lang="en-US" dirty="0" smtClean="0"/>
              <a:t>everal options for investigators</a:t>
            </a:r>
          </a:p>
          <a:p>
            <a:pPr lvl="1"/>
            <a:r>
              <a:rPr lang="en-US" dirty="0"/>
              <a:t>m</a:t>
            </a:r>
            <a:r>
              <a:rPr lang="en-US" dirty="0" smtClean="0"/>
              <a:t>easurement in HIPVASC is slow</a:t>
            </a:r>
            <a:endParaRPr lang="en-US" dirty="0"/>
          </a:p>
          <a:p>
            <a:pPr lvl="2"/>
            <a:endParaRPr lang="en-US" dirty="0"/>
          </a:p>
        </p:txBody>
      </p:sp>
    </p:spTree>
    <p:extLst>
      <p:ext uri="{BB962C8B-B14F-4D97-AF65-F5344CB8AC3E}">
        <p14:creationId xmlns:p14="http://schemas.microsoft.com/office/powerpoint/2010/main" val="661860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7D834-5637-4A06-917B-D2AAFE331764}"/>
              </a:ext>
            </a:extLst>
          </p:cNvPr>
          <p:cNvSpPr>
            <a:spLocks noGrp="1"/>
          </p:cNvSpPr>
          <p:nvPr>
            <p:ph type="title"/>
          </p:nvPr>
        </p:nvSpPr>
        <p:spPr/>
        <p:txBody>
          <a:bodyPr>
            <a:normAutofit fontScale="90000"/>
          </a:bodyPr>
          <a:lstStyle/>
          <a:p>
            <a:r>
              <a:rPr lang="en-US" dirty="0"/>
              <a:t>Tip #3: Data Auditing and Cleaning processes are constantly in progress, but will never be complete</a:t>
            </a:r>
          </a:p>
        </p:txBody>
      </p:sp>
      <p:graphicFrame>
        <p:nvGraphicFramePr>
          <p:cNvPr id="4" name="Table 4">
            <a:extLst>
              <a:ext uri="{FF2B5EF4-FFF2-40B4-BE49-F238E27FC236}">
                <a16:creationId xmlns:a16="http://schemas.microsoft.com/office/drawing/2014/main" id="{500DFD7B-80CC-4706-9838-6E34BAA306F2}"/>
              </a:ext>
            </a:extLst>
          </p:cNvPr>
          <p:cNvGraphicFramePr>
            <a:graphicFrameLocks noGrp="1"/>
          </p:cNvGraphicFramePr>
          <p:nvPr>
            <p:ph idx="1"/>
            <p:extLst>
              <p:ext uri="{D42A27DB-BD31-4B8C-83A1-F6EECF244321}">
                <p14:modId xmlns:p14="http://schemas.microsoft.com/office/powerpoint/2010/main" val="3922672975"/>
              </p:ext>
            </p:extLst>
          </p:nvPr>
        </p:nvGraphicFramePr>
        <p:xfrm>
          <a:off x="838200" y="1620838"/>
          <a:ext cx="10515600" cy="23977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690041333"/>
                    </a:ext>
                  </a:extLst>
                </a:gridCol>
                <a:gridCol w="7886700">
                  <a:extLst>
                    <a:ext uri="{9D8B030D-6E8A-4147-A177-3AD203B41FA5}">
                      <a16:colId xmlns:a16="http://schemas.microsoft.com/office/drawing/2014/main" val="1498046499"/>
                    </a:ext>
                  </a:extLst>
                </a:gridCol>
              </a:tblGrid>
              <a:tr h="370840">
                <a:tc>
                  <a:txBody>
                    <a:bodyPr/>
                    <a:lstStyle/>
                    <a:p>
                      <a:r>
                        <a:rPr lang="en-US" dirty="0"/>
                        <a:t>Instrument</a:t>
                      </a:r>
                    </a:p>
                  </a:txBody>
                  <a:tcPr/>
                </a:tc>
                <a:tc>
                  <a:txBody>
                    <a:bodyPr/>
                    <a:lstStyle/>
                    <a:p>
                      <a:r>
                        <a:rPr lang="en-US" dirty="0"/>
                        <a:t>Notes on the instrument</a:t>
                      </a:r>
                    </a:p>
                  </a:txBody>
                  <a:tcPr/>
                </a:tc>
                <a:extLst>
                  <a:ext uri="{0D108BD9-81ED-4DB2-BD59-A6C34878D82A}">
                    <a16:rowId xmlns:a16="http://schemas.microsoft.com/office/drawing/2014/main" val="1307014360"/>
                  </a:ext>
                </a:extLst>
              </a:tr>
              <a:tr h="370840">
                <a:tc>
                  <a:txBody>
                    <a:bodyPr/>
                    <a:lstStyle/>
                    <a:p>
                      <a:r>
                        <a:rPr lang="en-US" dirty="0"/>
                        <a:t>Initial Screening </a:t>
                      </a:r>
                    </a:p>
                  </a:txBody>
                  <a:tcPr/>
                </a:tc>
                <a:tc>
                  <a:txBody>
                    <a:bodyPr/>
                    <a:lstStyle/>
                    <a:p>
                      <a:r>
                        <a:rPr lang="en-US" dirty="0"/>
                        <a:t>Easy to pull and Data are clean</a:t>
                      </a:r>
                    </a:p>
                  </a:txBody>
                  <a:tcPr/>
                </a:tc>
                <a:extLst>
                  <a:ext uri="{0D108BD9-81ED-4DB2-BD59-A6C34878D82A}">
                    <a16:rowId xmlns:a16="http://schemas.microsoft.com/office/drawing/2014/main" val="1025890727"/>
                  </a:ext>
                </a:extLst>
              </a:tr>
              <a:tr h="370840">
                <a:tc>
                  <a:txBody>
                    <a:bodyPr/>
                    <a:lstStyle/>
                    <a:p>
                      <a:r>
                        <a:rPr lang="en-US" dirty="0"/>
                        <a:t>Initial Visit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Easy to pull and Data are clean</a:t>
                      </a:r>
                    </a:p>
                  </a:txBody>
                  <a:tcPr/>
                </a:tc>
                <a:extLst>
                  <a:ext uri="{0D108BD9-81ED-4DB2-BD59-A6C34878D82A}">
                    <a16:rowId xmlns:a16="http://schemas.microsoft.com/office/drawing/2014/main" val="3667290695"/>
                  </a:ext>
                </a:extLst>
              </a:tr>
              <a:tr h="370840">
                <a:tc>
                  <a:txBody>
                    <a:bodyPr/>
                    <a:lstStyle/>
                    <a:p>
                      <a:r>
                        <a:rPr lang="en-US" dirty="0"/>
                        <a:t>OR Visit</a:t>
                      </a:r>
                    </a:p>
                  </a:txBody>
                  <a:tcPr/>
                </a:tc>
                <a:tc>
                  <a:txBody>
                    <a:bodyPr/>
                    <a:lstStyle/>
                    <a:p>
                      <a:endParaRPr lang="en-US" dirty="0"/>
                    </a:p>
                  </a:txBody>
                  <a:tcPr/>
                </a:tc>
                <a:extLst>
                  <a:ext uri="{0D108BD9-81ED-4DB2-BD59-A6C34878D82A}">
                    <a16:rowId xmlns:a16="http://schemas.microsoft.com/office/drawing/2014/main" val="4247377309"/>
                  </a:ext>
                </a:extLst>
              </a:tr>
              <a:tr h="370840">
                <a:tc>
                  <a:txBody>
                    <a:bodyPr/>
                    <a:lstStyle/>
                    <a:p>
                      <a:r>
                        <a:rPr lang="en-US" dirty="0"/>
                        <a:t>Clinic visits </a:t>
                      </a:r>
                    </a:p>
                    <a:p>
                      <a:r>
                        <a:rPr lang="en-US" dirty="0"/>
                        <a:t>(3 month – 10+ years)</a:t>
                      </a:r>
                    </a:p>
                  </a:txBody>
                  <a:tcPr/>
                </a:tc>
                <a:tc>
                  <a:txBody>
                    <a:bodyPr/>
                    <a:lstStyle/>
                    <a:p>
                      <a:pPr marL="285750" indent="-285750">
                        <a:buFont typeface="Arial" panose="020B0604020202020204" pitchFamily="34" charset="0"/>
                        <a:buChar char="•"/>
                      </a:pPr>
                      <a:r>
                        <a:rPr lang="en-US" dirty="0"/>
                        <a:t>2-year timepoint – focus of auditing efforts</a:t>
                      </a:r>
                    </a:p>
                    <a:p>
                      <a:pPr marL="285750" indent="-285750">
                        <a:buFont typeface="Arial" panose="020B0604020202020204" pitchFamily="34" charset="0"/>
                        <a:buChar char="•"/>
                      </a:pPr>
                      <a:r>
                        <a:rPr lang="en-US" dirty="0"/>
                        <a:t>2.5+ year time points – have not been audited and may contain missing data </a:t>
                      </a:r>
                      <a:r>
                        <a:rPr lang="en-US" dirty="0" smtClean="0"/>
                        <a:t>elements</a:t>
                      </a:r>
                      <a:endParaRPr lang="en-US" dirty="0"/>
                    </a:p>
                  </a:txBody>
                  <a:tcPr/>
                </a:tc>
                <a:extLst>
                  <a:ext uri="{0D108BD9-81ED-4DB2-BD59-A6C34878D82A}">
                    <a16:rowId xmlns:a16="http://schemas.microsoft.com/office/drawing/2014/main" val="3363546869"/>
                  </a:ext>
                </a:extLst>
              </a:tr>
            </a:tbl>
          </a:graphicData>
        </a:graphic>
      </p:graphicFrame>
      <p:sp>
        <p:nvSpPr>
          <p:cNvPr id="5" name="TextBox 4">
            <a:extLst>
              <a:ext uri="{FF2B5EF4-FFF2-40B4-BE49-F238E27FC236}">
                <a16:creationId xmlns:a16="http://schemas.microsoft.com/office/drawing/2014/main" id="{B8BDA608-B3E2-45C6-B269-5993C16C4AA5}"/>
              </a:ext>
            </a:extLst>
          </p:cNvPr>
          <p:cNvSpPr txBox="1"/>
          <p:nvPr/>
        </p:nvSpPr>
        <p:spPr>
          <a:xfrm>
            <a:off x="838201" y="5283199"/>
            <a:ext cx="10515600" cy="923330"/>
          </a:xfrm>
          <a:prstGeom prst="rect">
            <a:avLst/>
          </a:prstGeom>
          <a:noFill/>
        </p:spPr>
        <p:txBody>
          <a:bodyPr wrap="square" rtlCol="0">
            <a:spAutoFit/>
          </a:bodyPr>
          <a:lstStyle/>
          <a:p>
            <a:r>
              <a:rPr lang="en-US" dirty="0">
                <a:solidFill>
                  <a:srgbClr val="C00000"/>
                </a:solidFill>
              </a:rPr>
              <a:t>[san] molly what do we want to say here: You may propose using data from clinic visits that have not been audited, but realize data cleaning may be required and that missing data may result. </a:t>
            </a:r>
            <a:endParaRPr lang="en-US" dirty="0" smtClean="0">
              <a:solidFill>
                <a:srgbClr val="C00000"/>
              </a:solidFill>
            </a:endParaRPr>
          </a:p>
          <a:p>
            <a:r>
              <a:rPr lang="en-US" dirty="0" smtClean="0">
                <a:solidFill>
                  <a:srgbClr val="C00000"/>
                </a:solidFill>
              </a:rPr>
              <a:t>I don’t know - - we don’t have the manpower to stop everything and audit some of our patients for a sub-study</a:t>
            </a:r>
            <a:endParaRPr lang="en-US" dirty="0">
              <a:solidFill>
                <a:srgbClr val="C00000"/>
              </a:solidFill>
            </a:endParaRPr>
          </a:p>
        </p:txBody>
      </p:sp>
    </p:spTree>
    <p:extLst>
      <p:ext uri="{BB962C8B-B14F-4D97-AF65-F5344CB8AC3E}">
        <p14:creationId xmlns:p14="http://schemas.microsoft.com/office/powerpoint/2010/main" val="2277201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keep in mind…</a:t>
            </a:r>
            <a:endParaRPr lang="en-US" dirty="0"/>
          </a:p>
        </p:txBody>
      </p:sp>
      <p:sp>
        <p:nvSpPr>
          <p:cNvPr id="3" name="Content Placeholder 2"/>
          <p:cNvSpPr>
            <a:spLocks noGrp="1"/>
          </p:cNvSpPr>
          <p:nvPr>
            <p:ph idx="1"/>
          </p:nvPr>
        </p:nvSpPr>
        <p:spPr/>
        <p:txBody>
          <a:bodyPr/>
          <a:lstStyle/>
          <a:p>
            <a:r>
              <a:rPr lang="en-US" dirty="0" smtClean="0"/>
              <a:t>Data are in different stages of </a:t>
            </a:r>
            <a:r>
              <a:rPr lang="en-US" b="1" dirty="0" smtClean="0"/>
              <a:t>cleanliness</a:t>
            </a:r>
          </a:p>
          <a:p>
            <a:pPr lvl="1"/>
            <a:r>
              <a:rPr lang="en-US" dirty="0" smtClean="0"/>
              <a:t>Incomplete, unaudited, pending queries, missing data, biological </a:t>
            </a:r>
            <a:r>
              <a:rPr lang="en-US" dirty="0" err="1" smtClean="0"/>
              <a:t>implausibilities</a:t>
            </a:r>
            <a:endParaRPr lang="en-US" dirty="0" smtClean="0"/>
          </a:p>
          <a:p>
            <a:r>
              <a:rPr lang="en-US" dirty="0" smtClean="0"/>
              <a:t>Data are in different stages of being </a:t>
            </a:r>
            <a:r>
              <a:rPr lang="en-US" b="1" dirty="0" smtClean="0"/>
              <a:t>entered</a:t>
            </a:r>
          </a:p>
          <a:p>
            <a:pPr lvl="1"/>
            <a:r>
              <a:rPr lang="en-US" dirty="0" smtClean="0"/>
              <a:t>Up to four years delayed entry, partially entered</a:t>
            </a:r>
          </a:p>
          <a:p>
            <a:r>
              <a:rPr lang="en-US" dirty="0" smtClean="0"/>
              <a:t>Data are in different timeline stages of </a:t>
            </a:r>
            <a:r>
              <a:rPr lang="en-US" b="1" dirty="0" smtClean="0"/>
              <a:t>study progression</a:t>
            </a:r>
          </a:p>
          <a:p>
            <a:pPr lvl="1"/>
            <a:r>
              <a:rPr lang="en-US" dirty="0" smtClean="0"/>
              <a:t>Completed study, hips recently enrolled, missed 2-year but have 3.5-year data, have 5-year visit but not yet 10 years old</a:t>
            </a:r>
          </a:p>
          <a:p>
            <a:pPr lvl="1"/>
            <a:r>
              <a:rPr lang="en-US" dirty="0" smtClean="0"/>
              <a:t>We may not know what </a:t>
            </a:r>
            <a:r>
              <a:rPr lang="en-US" i="1" dirty="0" smtClean="0"/>
              <a:t>actually</a:t>
            </a:r>
            <a:r>
              <a:rPr lang="en-US" dirty="0" smtClean="0"/>
              <a:t> happened (OR procedures, bracing)</a:t>
            </a:r>
            <a:endParaRPr lang="en-US" dirty="0"/>
          </a:p>
        </p:txBody>
      </p:sp>
    </p:spTree>
    <p:extLst>
      <p:ext uri="{BB962C8B-B14F-4D97-AF65-F5344CB8AC3E}">
        <p14:creationId xmlns:p14="http://schemas.microsoft.com/office/powerpoint/2010/main" val="135963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024"/>
          </a:xfrm>
        </p:spPr>
        <p:txBody>
          <a:bodyPr>
            <a:normAutofit fontScale="90000"/>
          </a:bodyPr>
          <a:lstStyle/>
          <a:p>
            <a:r>
              <a:rPr lang="en-US" dirty="0" smtClean="0"/>
              <a:t>REDCap Data</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3"/>
          <a:srcRect l="12055"/>
          <a:stretch/>
        </p:blipFill>
        <p:spPr>
          <a:xfrm>
            <a:off x="221381" y="895150"/>
            <a:ext cx="11627318" cy="5842341"/>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1434164" y="1761182"/>
            <a:ext cx="1463040" cy="182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22548" y="2531444"/>
            <a:ext cx="3958563" cy="23581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709609" y="1915427"/>
            <a:ext cx="2055043" cy="47596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3958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F0EB6B-7F8F-43AD-9513-18ECA4EBBBB3}"/>
              </a:ext>
            </a:extLst>
          </p:cNvPr>
          <p:cNvSpPr>
            <a:spLocks noGrp="1"/>
          </p:cNvSpPr>
          <p:nvPr>
            <p:ph type="ctrTitle"/>
          </p:nvPr>
        </p:nvSpPr>
        <p:spPr/>
        <p:txBody>
          <a:bodyPr/>
          <a:lstStyle/>
          <a:p>
            <a:r>
              <a:rPr lang="en-US" dirty="0"/>
              <a:t>Progress on </a:t>
            </a:r>
            <a:r>
              <a:rPr lang="en-US" dirty="0" err="1"/>
              <a:t>Substudies</a:t>
            </a:r>
            <a:endParaRPr lang="en-US" dirty="0"/>
          </a:p>
        </p:txBody>
      </p:sp>
      <p:sp>
        <p:nvSpPr>
          <p:cNvPr id="5" name="Subtitle 4">
            <a:extLst>
              <a:ext uri="{FF2B5EF4-FFF2-40B4-BE49-F238E27FC236}">
                <a16:creationId xmlns:a16="http://schemas.microsoft.com/office/drawing/2014/main" id="{C3A0967D-D8D7-40AC-BB4F-E7E737574D7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5873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0AA2EB-90D9-4971-9025-B0B8C3AFE934}"/>
              </a:ext>
            </a:extLst>
          </p:cNvPr>
          <p:cNvGrpSpPr/>
          <p:nvPr/>
        </p:nvGrpSpPr>
        <p:grpSpPr>
          <a:xfrm>
            <a:off x="517688" y="935811"/>
            <a:ext cx="7028478" cy="4986378"/>
            <a:chOff x="4743575" y="584171"/>
            <a:chExt cx="7028478" cy="4986378"/>
          </a:xfrm>
        </p:grpSpPr>
        <p:sp>
          <p:nvSpPr>
            <p:cNvPr id="8" name="TextBox 7">
              <a:extLst>
                <a:ext uri="{FF2B5EF4-FFF2-40B4-BE49-F238E27FC236}">
                  <a16:creationId xmlns:a16="http://schemas.microsoft.com/office/drawing/2014/main" id="{46A4D265-4150-47E9-9E59-B5C456F9A1C3}"/>
                </a:ext>
              </a:extLst>
            </p:cNvPr>
            <p:cNvSpPr txBox="1"/>
            <p:nvPr/>
          </p:nvSpPr>
          <p:spPr>
            <a:xfrm>
              <a:off x="5054233" y="2041828"/>
              <a:ext cx="3035808" cy="984885"/>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Scientific Review</a:t>
              </a:r>
            </a:p>
            <a:p>
              <a:r>
                <a:rPr lang="en-US" sz="1800" b="0" i="1" dirty="0"/>
                <a:t>IPSG Executive Committee &amp; </a:t>
              </a:r>
            </a:p>
            <a:p>
              <a:r>
                <a:rPr lang="en-US" sz="1800" b="0" i="1" dirty="0"/>
                <a:t>Scientific Review Panel</a:t>
              </a:r>
              <a:endParaRPr lang="en-US" b="0" i="1" dirty="0"/>
            </a:p>
          </p:txBody>
        </p:sp>
        <p:sp>
          <p:nvSpPr>
            <p:cNvPr id="10" name="TextBox 9">
              <a:extLst>
                <a:ext uri="{FF2B5EF4-FFF2-40B4-BE49-F238E27FC236}">
                  <a16:creationId xmlns:a16="http://schemas.microsoft.com/office/drawing/2014/main" id="{F46E664B-C7CD-4FEF-8D5B-E1A27EC09409}"/>
                </a:ext>
              </a:extLst>
            </p:cNvPr>
            <p:cNvSpPr txBox="1"/>
            <p:nvPr/>
          </p:nvSpPr>
          <p:spPr>
            <a:xfrm>
              <a:off x="5054233" y="3480271"/>
              <a:ext cx="3035808" cy="923330"/>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Crosswalk Generated</a:t>
              </a:r>
            </a:p>
            <a:p>
              <a:pPr marL="282575" indent="-282575" algn="l">
                <a:buFont typeface="+mj-lt"/>
                <a:buAutoNum type="arabicPeriod"/>
              </a:pPr>
              <a:r>
                <a:rPr lang="en-US" sz="1700" b="0" i="1" dirty="0"/>
                <a:t>Inclusion/Exclusion Criteria</a:t>
              </a:r>
            </a:p>
            <a:p>
              <a:pPr marL="282575" indent="-282575" algn="l">
                <a:buFont typeface="+mj-lt"/>
                <a:buAutoNum type="arabicPeriod"/>
              </a:pPr>
              <a:r>
                <a:rPr lang="en-US" sz="1700" b="0" i="1" dirty="0"/>
                <a:t>Outcome Variables Identified</a:t>
              </a:r>
            </a:p>
          </p:txBody>
        </p:sp>
        <p:sp>
          <p:nvSpPr>
            <p:cNvPr id="11" name="TextBox 10">
              <a:extLst>
                <a:ext uri="{FF2B5EF4-FFF2-40B4-BE49-F238E27FC236}">
                  <a16:creationId xmlns:a16="http://schemas.microsoft.com/office/drawing/2014/main" id="{BE6EACE9-25EA-42DC-A3B3-28317F30A216}"/>
                </a:ext>
              </a:extLst>
            </p:cNvPr>
            <p:cNvSpPr txBox="1"/>
            <p:nvPr/>
          </p:nvSpPr>
          <p:spPr>
            <a:xfrm>
              <a:off x="5054233" y="4893441"/>
              <a:ext cx="3035808" cy="677108"/>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000" b="1" dirty="0"/>
                <a:t>Data Pull</a:t>
              </a:r>
            </a:p>
            <a:p>
              <a:pPr algn="ctr"/>
              <a:r>
                <a:rPr lang="en-US" i="1" dirty="0"/>
                <a:t>IPSG Coordinator</a:t>
              </a:r>
            </a:p>
          </p:txBody>
        </p:sp>
        <p:sp>
          <p:nvSpPr>
            <p:cNvPr id="13" name="Arrow: Down 12">
              <a:extLst>
                <a:ext uri="{FF2B5EF4-FFF2-40B4-BE49-F238E27FC236}">
                  <a16:creationId xmlns:a16="http://schemas.microsoft.com/office/drawing/2014/main" id="{19939CF4-9D1C-44A8-9564-BD36626A77DE}"/>
                </a:ext>
              </a:extLst>
            </p:cNvPr>
            <p:cNvSpPr/>
            <p:nvPr/>
          </p:nvSpPr>
          <p:spPr>
            <a:xfrm>
              <a:off x="6471128" y="1621575"/>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4" name="Arrow: Down 13">
              <a:extLst>
                <a:ext uri="{FF2B5EF4-FFF2-40B4-BE49-F238E27FC236}">
                  <a16:creationId xmlns:a16="http://schemas.microsoft.com/office/drawing/2014/main" id="{7C43EFEA-9110-48BF-8BFA-63B2E56A948E}"/>
                </a:ext>
              </a:extLst>
            </p:cNvPr>
            <p:cNvSpPr/>
            <p:nvPr/>
          </p:nvSpPr>
          <p:spPr>
            <a:xfrm>
              <a:off x="6471128" y="3082758"/>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5" name="Arrow: Down 14">
              <a:extLst>
                <a:ext uri="{FF2B5EF4-FFF2-40B4-BE49-F238E27FC236}">
                  <a16:creationId xmlns:a16="http://schemas.microsoft.com/office/drawing/2014/main" id="{8F07E06C-F505-4BD9-A41B-37A79827D9AF}"/>
                </a:ext>
              </a:extLst>
            </p:cNvPr>
            <p:cNvSpPr/>
            <p:nvPr/>
          </p:nvSpPr>
          <p:spPr>
            <a:xfrm>
              <a:off x="6471128" y="4444471"/>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6" name="Rectangle: Rounded Corners 15">
              <a:extLst>
                <a:ext uri="{FF2B5EF4-FFF2-40B4-BE49-F238E27FC236}">
                  <a16:creationId xmlns:a16="http://schemas.microsoft.com/office/drawing/2014/main" id="{0A794563-2BBB-4E02-B499-BF17931D214E}"/>
                </a:ext>
              </a:extLst>
            </p:cNvPr>
            <p:cNvSpPr/>
            <p:nvPr/>
          </p:nvSpPr>
          <p:spPr>
            <a:xfrm>
              <a:off x="4743575" y="584171"/>
              <a:ext cx="3686151" cy="954107"/>
            </a:xfrm>
            <a:prstGeom prst="roundRect">
              <a:avLst/>
            </a:prstGeom>
            <a:solidFill>
              <a:schemeClr val="accent6">
                <a:lumMod val="60000"/>
                <a:lumOff val="4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Sub-Study Proposal Form </a:t>
              </a:r>
            </a:p>
            <a:p>
              <a:pPr algn="ctr"/>
              <a:r>
                <a:rPr lang="en-US" i="1" dirty="0">
                  <a:solidFill>
                    <a:schemeClr val="tx1"/>
                  </a:solidFill>
                </a:rPr>
                <a:t>Submitted by study team</a:t>
              </a:r>
            </a:p>
          </p:txBody>
        </p:sp>
        <p:sp>
          <p:nvSpPr>
            <p:cNvPr id="18" name="Arc 17">
              <a:extLst>
                <a:ext uri="{FF2B5EF4-FFF2-40B4-BE49-F238E27FC236}">
                  <a16:creationId xmlns:a16="http://schemas.microsoft.com/office/drawing/2014/main" id="{D2B53CF4-359E-4ECA-A8AA-13688CE4E7BE}"/>
                </a:ext>
              </a:extLst>
            </p:cNvPr>
            <p:cNvSpPr/>
            <p:nvPr/>
          </p:nvSpPr>
          <p:spPr>
            <a:xfrm>
              <a:off x="8215987" y="2022102"/>
              <a:ext cx="1231443" cy="650077"/>
            </a:xfrm>
            <a:prstGeom prst="arc">
              <a:avLst>
                <a:gd name="adj1" fmla="val 11217221"/>
                <a:gd name="adj2" fmla="val 20779345"/>
              </a:avLst>
            </a:prstGeom>
            <a:ln w="47625">
              <a:solidFill>
                <a:schemeClr val="accent6">
                  <a:lumMod val="75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a:extLst>
                <a:ext uri="{FF2B5EF4-FFF2-40B4-BE49-F238E27FC236}">
                  <a16:creationId xmlns:a16="http://schemas.microsoft.com/office/drawing/2014/main" id="{A09D08E7-0AD1-42C0-B92E-1E3AEC66869D}"/>
                </a:ext>
              </a:extLst>
            </p:cNvPr>
            <p:cNvSpPr/>
            <p:nvPr/>
          </p:nvSpPr>
          <p:spPr>
            <a:xfrm>
              <a:off x="8215987" y="3485054"/>
              <a:ext cx="1231443" cy="650077"/>
            </a:xfrm>
            <a:prstGeom prst="arc">
              <a:avLst>
                <a:gd name="adj1" fmla="val 11217221"/>
                <a:gd name="adj2" fmla="val 20779345"/>
              </a:avLst>
            </a:prstGeom>
            <a:ln w="47625">
              <a:solidFill>
                <a:schemeClr val="accent6">
                  <a:lumMod val="75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C0B20734-ED1E-4636-96B4-9CBAB1D8ECB3}"/>
                </a:ext>
              </a:extLst>
            </p:cNvPr>
            <p:cNvSpPr/>
            <p:nvPr/>
          </p:nvSpPr>
          <p:spPr>
            <a:xfrm flipV="1">
              <a:off x="8225512" y="2307852"/>
              <a:ext cx="1231443" cy="650077"/>
            </a:xfrm>
            <a:prstGeom prst="arc">
              <a:avLst>
                <a:gd name="adj1" fmla="val 11217221"/>
                <a:gd name="adj2" fmla="val 20779345"/>
              </a:avLst>
            </a:prstGeom>
            <a:ln w="476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1A971293-1182-49AC-BDD0-36CC9885D394}"/>
                </a:ext>
              </a:extLst>
            </p:cNvPr>
            <p:cNvSpPr/>
            <p:nvPr/>
          </p:nvSpPr>
          <p:spPr>
            <a:xfrm flipV="1">
              <a:off x="8225512" y="3770804"/>
              <a:ext cx="1231443" cy="650077"/>
            </a:xfrm>
            <a:prstGeom prst="arc">
              <a:avLst>
                <a:gd name="adj1" fmla="val 11217221"/>
                <a:gd name="adj2" fmla="val 20779345"/>
              </a:avLst>
            </a:prstGeom>
            <a:ln w="476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ectangle: Rounded Corners 23">
              <a:extLst>
                <a:ext uri="{FF2B5EF4-FFF2-40B4-BE49-F238E27FC236}">
                  <a16:creationId xmlns:a16="http://schemas.microsoft.com/office/drawing/2014/main" id="{9690BC37-6180-42F3-98FE-4126E708CE8A}"/>
                </a:ext>
              </a:extLst>
            </p:cNvPr>
            <p:cNvSpPr/>
            <p:nvPr/>
          </p:nvSpPr>
          <p:spPr>
            <a:xfrm>
              <a:off x="9501693" y="2186611"/>
              <a:ext cx="2248590" cy="677108"/>
            </a:xfrm>
            <a:prstGeom prst="round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Clarification Requested</a:t>
              </a:r>
            </a:p>
            <a:p>
              <a:pPr algn="ctr"/>
              <a:r>
                <a:rPr lang="en-US" sz="1600" i="1" dirty="0">
                  <a:solidFill>
                    <a:schemeClr val="tx1"/>
                  </a:solidFill>
                </a:rPr>
                <a:t>Study Team</a:t>
              </a:r>
            </a:p>
          </p:txBody>
        </p:sp>
        <p:sp>
          <p:nvSpPr>
            <p:cNvPr id="25" name="Rectangle: Rounded Corners 24">
              <a:extLst>
                <a:ext uri="{FF2B5EF4-FFF2-40B4-BE49-F238E27FC236}">
                  <a16:creationId xmlns:a16="http://schemas.microsoft.com/office/drawing/2014/main" id="{A5C90AC8-6A08-4CA9-8BD7-B5651F86CC86}"/>
                </a:ext>
              </a:extLst>
            </p:cNvPr>
            <p:cNvSpPr/>
            <p:nvPr/>
          </p:nvSpPr>
          <p:spPr>
            <a:xfrm>
              <a:off x="9523463" y="3528034"/>
              <a:ext cx="2248590" cy="677108"/>
            </a:xfrm>
            <a:prstGeom prst="round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Clarification Requested</a:t>
              </a:r>
            </a:p>
            <a:p>
              <a:pPr algn="ctr"/>
              <a:r>
                <a:rPr lang="en-US" sz="1600" i="1" dirty="0">
                  <a:solidFill>
                    <a:schemeClr val="tx1"/>
                  </a:solidFill>
                </a:rPr>
                <a:t>Study Team</a:t>
              </a:r>
            </a:p>
          </p:txBody>
        </p:sp>
      </p:grpSp>
      <p:sp>
        <p:nvSpPr>
          <p:cNvPr id="3" name="Title 2">
            <a:extLst>
              <a:ext uri="{FF2B5EF4-FFF2-40B4-BE49-F238E27FC236}">
                <a16:creationId xmlns:a16="http://schemas.microsoft.com/office/drawing/2014/main" id="{3395F813-0766-4DDD-848C-CA3AB556A1F3}"/>
              </a:ext>
            </a:extLst>
          </p:cNvPr>
          <p:cNvSpPr>
            <a:spLocks noGrp="1"/>
          </p:cNvSpPr>
          <p:nvPr>
            <p:ph type="title"/>
          </p:nvPr>
        </p:nvSpPr>
        <p:spPr>
          <a:xfrm>
            <a:off x="517688" y="184942"/>
            <a:ext cx="10515600" cy="605836"/>
          </a:xfrm>
        </p:spPr>
        <p:txBody>
          <a:bodyPr/>
          <a:lstStyle/>
          <a:p>
            <a:pPr algn="just"/>
            <a:r>
              <a:rPr lang="en-US" sz="3600" dirty="0"/>
              <a:t>Review of IPSG Sub-Study Approval Workflow</a:t>
            </a:r>
          </a:p>
        </p:txBody>
      </p:sp>
      <p:sp>
        <p:nvSpPr>
          <p:cNvPr id="5" name="TextBox 4">
            <a:extLst>
              <a:ext uri="{FF2B5EF4-FFF2-40B4-BE49-F238E27FC236}">
                <a16:creationId xmlns:a16="http://schemas.microsoft.com/office/drawing/2014/main" id="{58F822AA-8DC4-4CB9-95C3-32E5A4DCD8EE}"/>
              </a:ext>
            </a:extLst>
          </p:cNvPr>
          <p:cNvSpPr txBox="1"/>
          <p:nvPr/>
        </p:nvSpPr>
        <p:spPr>
          <a:xfrm>
            <a:off x="7524396" y="5245081"/>
            <a:ext cx="4941783" cy="707886"/>
          </a:xfrm>
          <a:prstGeom prst="rect">
            <a:avLst/>
          </a:prstGeom>
          <a:noFill/>
        </p:spPr>
        <p:txBody>
          <a:bodyPr wrap="square" rtlCol="0">
            <a:spAutoFit/>
          </a:bodyPr>
          <a:lstStyle/>
          <a:p>
            <a:r>
              <a:rPr lang="en-US" sz="2000" b="1" dirty="0">
                <a:solidFill>
                  <a:schemeClr val="accent6">
                    <a:lumMod val="75000"/>
                  </a:schemeClr>
                </a:solidFill>
              </a:rPr>
              <a:t>***Molly will be placing the sub-study proposal form and codebook in the chat</a:t>
            </a:r>
          </a:p>
        </p:txBody>
      </p:sp>
    </p:spTree>
    <p:extLst>
      <p:ext uri="{BB962C8B-B14F-4D97-AF65-F5344CB8AC3E}">
        <p14:creationId xmlns:p14="http://schemas.microsoft.com/office/powerpoint/2010/main" val="295450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67132-3E95-47D5-8422-EEBC893586F8}"/>
              </a:ext>
            </a:extLst>
          </p:cNvPr>
          <p:cNvSpPr>
            <a:spLocks noGrp="1"/>
          </p:cNvSpPr>
          <p:nvPr>
            <p:ph type="title"/>
          </p:nvPr>
        </p:nvSpPr>
        <p:spPr/>
        <p:txBody>
          <a:bodyPr/>
          <a:lstStyle/>
          <a:p>
            <a:r>
              <a:rPr lang="en-US" dirty="0"/>
              <a:t>IPSG Publications in the last year</a:t>
            </a:r>
          </a:p>
        </p:txBody>
      </p:sp>
      <p:graphicFrame>
        <p:nvGraphicFramePr>
          <p:cNvPr id="4" name="Table 4">
            <a:extLst>
              <a:ext uri="{FF2B5EF4-FFF2-40B4-BE49-F238E27FC236}">
                <a16:creationId xmlns:a16="http://schemas.microsoft.com/office/drawing/2014/main" id="{3224A29D-B23F-4D2D-85BE-67789001B018}"/>
              </a:ext>
            </a:extLst>
          </p:cNvPr>
          <p:cNvGraphicFramePr>
            <a:graphicFrameLocks noGrp="1"/>
          </p:cNvGraphicFramePr>
          <p:nvPr>
            <p:ph idx="1"/>
            <p:extLst>
              <p:ext uri="{D42A27DB-BD31-4B8C-83A1-F6EECF244321}">
                <p14:modId xmlns:p14="http://schemas.microsoft.com/office/powerpoint/2010/main" val="939164060"/>
              </p:ext>
            </p:extLst>
          </p:nvPr>
        </p:nvGraphicFramePr>
        <p:xfrm>
          <a:off x="838200" y="1620838"/>
          <a:ext cx="10515600" cy="4092575"/>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798288942"/>
                    </a:ext>
                  </a:extLst>
                </a:gridCol>
                <a:gridCol w="2103120">
                  <a:extLst>
                    <a:ext uri="{9D8B030D-6E8A-4147-A177-3AD203B41FA5}">
                      <a16:colId xmlns:a16="http://schemas.microsoft.com/office/drawing/2014/main" val="927789628"/>
                    </a:ext>
                  </a:extLst>
                </a:gridCol>
                <a:gridCol w="2103120">
                  <a:extLst>
                    <a:ext uri="{9D8B030D-6E8A-4147-A177-3AD203B41FA5}">
                      <a16:colId xmlns:a16="http://schemas.microsoft.com/office/drawing/2014/main" val="2570432985"/>
                    </a:ext>
                  </a:extLst>
                </a:gridCol>
                <a:gridCol w="2103120">
                  <a:extLst>
                    <a:ext uri="{9D8B030D-6E8A-4147-A177-3AD203B41FA5}">
                      <a16:colId xmlns:a16="http://schemas.microsoft.com/office/drawing/2014/main" val="3196699985"/>
                    </a:ext>
                  </a:extLst>
                </a:gridCol>
                <a:gridCol w="2103120">
                  <a:extLst>
                    <a:ext uri="{9D8B030D-6E8A-4147-A177-3AD203B41FA5}">
                      <a16:colId xmlns:a16="http://schemas.microsoft.com/office/drawing/2014/main" val="729025428"/>
                    </a:ext>
                  </a:extLst>
                </a:gridCol>
              </a:tblGrid>
              <a:tr h="370840">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31724264"/>
                  </a:ext>
                </a:extLst>
              </a:tr>
              <a:tr h="37084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941282"/>
                  </a:ext>
                </a:extLst>
              </a:tr>
              <a:tr h="31527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09503752"/>
                  </a:ext>
                </a:extLst>
              </a:tr>
              <a:tr h="370840">
                <a:tc>
                  <a:txBody>
                    <a:bodyPr/>
                    <a:lstStyle/>
                    <a:p>
                      <a:pPr algn="l" fontAlgn="b"/>
                      <a:r>
                        <a:rPr lang="en-US" sz="1100" b="0" i="0" u="none" strike="noStrike">
                          <a:solidFill>
                            <a:srgbClr val="000000"/>
                          </a:solidFill>
                          <a:effectLst/>
                          <a:latin typeface="Calibri" panose="020F0502020204030204" pitchFamily="34" charset="0"/>
                        </a:rPr>
                        <a:t>Reliability and Validity of Assessment of LCPD Hypoperfusion with Perfusion MRI</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PI is Schrader. Data sent to Dr. Jo 4/24/2020. David Chong drafted manuscript and accepted to </a:t>
                      </a:r>
                      <a:r>
                        <a:rPr lang="en-US" sz="1100" b="0" i="0" u="none" strike="noStrike" dirty="0" err="1">
                          <a:solidFill>
                            <a:srgbClr val="000000"/>
                          </a:solidFill>
                          <a:effectLst/>
                          <a:latin typeface="Calibri" panose="020F0502020204030204" pitchFamily="34" charset="0"/>
                        </a:rPr>
                        <a:t>JPO</a:t>
                      </a:r>
                      <a:r>
                        <a:rPr lang="en-US" sz="1100" b="0" i="0" u="none" strike="noStrike" dirty="0">
                          <a:solidFill>
                            <a:srgbClr val="000000"/>
                          </a:solidFill>
                          <a:effectLst/>
                          <a:latin typeface="Calibri" panose="020F0502020204030204" pitchFamily="34" charset="0"/>
                        </a:rPr>
                        <a:t> 7/23/2021  </a:t>
                      </a:r>
                    </a:p>
                  </a:txBody>
                  <a:tcPr marL="9525" marR="9525" marT="9525" marB="0" anchor="b"/>
                </a:tc>
                <a:tc>
                  <a:txBody>
                    <a:bodyPr/>
                    <a:lstStyle/>
                    <a:p>
                      <a:r>
                        <a:rPr lang="en-US" dirty="0" err="1"/>
                        <a:t>JPO</a:t>
                      </a: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78121286"/>
                  </a:ext>
                </a:extLst>
              </a:tr>
              <a:tr h="37084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157660383"/>
                  </a:ext>
                </a:extLst>
              </a:tr>
              <a:tr h="37084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155796089"/>
                  </a:ext>
                </a:extLst>
              </a:tr>
              <a:tr h="37084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881220607"/>
                  </a:ext>
                </a:extLst>
              </a:tr>
              <a:tr h="370840">
                <a:tc>
                  <a:txBody>
                    <a:bodyPr/>
                    <a:lstStyle/>
                    <a:p>
                      <a:pPr algn="l" fontAlgn="b"/>
                      <a:r>
                        <a:rPr lang="en-US" sz="1100" b="0" i="0" u="none" strike="noStrike">
                          <a:solidFill>
                            <a:srgbClr val="C00000"/>
                          </a:solidFill>
                          <a:effectLst/>
                          <a:latin typeface="Calibri" panose="020F0502020204030204" pitchFamily="34" charset="0"/>
                        </a:rPr>
                        <a:t>Evolution of LCPD during Fragmentation Stages of Disease</a:t>
                      </a:r>
                    </a:p>
                  </a:txBody>
                  <a:tcPr marL="9525" marR="9525" marT="9525" marB="0" anchor="b"/>
                </a:tc>
                <a:tc>
                  <a:txBody>
                    <a:bodyPr/>
                    <a:lstStyle/>
                    <a:p>
                      <a:pPr algn="l" fontAlgn="b"/>
                      <a:r>
                        <a:rPr lang="en-US" sz="1100" b="0" i="0" u="none" strike="noStrike" dirty="0" err="1">
                          <a:solidFill>
                            <a:srgbClr val="C00000"/>
                          </a:solidFill>
                          <a:effectLst/>
                          <a:latin typeface="Calibri" panose="020F0502020204030204" pitchFamily="34" charset="0"/>
                        </a:rPr>
                        <a:t>KMCH</a:t>
                      </a:r>
                      <a:r>
                        <a:rPr lang="en-US" sz="1100" b="0" i="0" u="none" strike="noStrike" dirty="0">
                          <a:solidFill>
                            <a:srgbClr val="C00000"/>
                          </a:solidFill>
                          <a:effectLst/>
                          <a:latin typeface="Calibri" panose="020F0502020204030204" pitchFamily="34" charset="0"/>
                        </a:rPr>
                        <a:t> patients only. Harry, Ben, and Alex will move forward with this separately. This will not be an IPSG project, per </a:t>
                      </a:r>
                      <a:r>
                        <a:rPr lang="en-US" sz="1100" b="0" i="0" u="none" strike="noStrike" dirty="0" err="1">
                          <a:solidFill>
                            <a:srgbClr val="C00000"/>
                          </a:solidFill>
                          <a:effectLst/>
                          <a:latin typeface="Calibri" panose="020F0502020204030204" pitchFamily="34" charset="0"/>
                        </a:rPr>
                        <a:t>JL</a:t>
                      </a:r>
                      <a:r>
                        <a:rPr lang="en-US" sz="1100" b="0" i="0" u="none" strike="noStrike" dirty="0">
                          <a:solidFill>
                            <a:srgbClr val="C00000"/>
                          </a:solidFill>
                          <a:effectLst/>
                          <a:latin typeface="Calibri" panose="020F0502020204030204" pitchFamily="34" charset="0"/>
                        </a:rPr>
                        <a:t> 1/20/2020  </a:t>
                      </a:r>
                    </a:p>
                  </a:txBody>
                  <a:tcPr marL="9525" marR="9525" marT="9525" marB="0" anchor="b"/>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607317621"/>
                  </a:ext>
                </a:extLst>
              </a:tr>
              <a:tr h="370840">
                <a:tc>
                  <a:txBody>
                    <a:bodyPr/>
                    <a:lstStyle/>
                    <a:p>
                      <a:pPr algn="l" fontAlgn="b"/>
                      <a:r>
                        <a:rPr lang="en-US" sz="1100" b="0" i="0" u="none" strike="noStrike" dirty="0">
                          <a:solidFill>
                            <a:srgbClr val="000000"/>
                          </a:solidFill>
                          <a:effectLst/>
                          <a:latin typeface="Calibri" panose="020F0502020204030204" pitchFamily="34" charset="0"/>
                        </a:rPr>
                        <a:t>Anatomy-based Containment Surgery: Reviewing Hip Baseline Morphology</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Sankar</a:t>
                      </a:r>
                    </a:p>
                  </a:txBody>
                  <a:tcPr marL="9525" marR="9525" marT="9525" marB="0" anchor="b"/>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706853526"/>
                  </a:ext>
                </a:extLst>
              </a:tr>
            </a:tbl>
          </a:graphicData>
        </a:graphic>
      </p:graphicFrame>
    </p:spTree>
    <p:extLst>
      <p:ext uri="{BB962C8B-B14F-4D97-AF65-F5344CB8AC3E}">
        <p14:creationId xmlns:p14="http://schemas.microsoft.com/office/powerpoint/2010/main" val="3889477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2A3E-949E-4C12-9100-2EE4FC1303A6}"/>
              </a:ext>
            </a:extLst>
          </p:cNvPr>
          <p:cNvSpPr>
            <a:spLocks noGrp="1"/>
          </p:cNvSpPr>
          <p:nvPr>
            <p:ph type="title"/>
          </p:nvPr>
        </p:nvSpPr>
        <p:spPr/>
        <p:txBody>
          <a:bodyPr>
            <a:normAutofit fontScale="90000"/>
          </a:bodyPr>
          <a:lstStyle/>
          <a:p>
            <a:r>
              <a:rPr lang="en-US" dirty="0"/>
              <a:t>Sub-study Progress – SAN I a not sure how much we want to get into this list. </a:t>
            </a:r>
          </a:p>
        </p:txBody>
      </p:sp>
      <p:graphicFrame>
        <p:nvGraphicFramePr>
          <p:cNvPr id="4" name="Table 4">
            <a:extLst>
              <a:ext uri="{FF2B5EF4-FFF2-40B4-BE49-F238E27FC236}">
                <a16:creationId xmlns:a16="http://schemas.microsoft.com/office/drawing/2014/main" id="{37307AE8-23B4-44CC-9491-A9BC74CB8EB3}"/>
              </a:ext>
            </a:extLst>
          </p:cNvPr>
          <p:cNvGraphicFramePr>
            <a:graphicFrameLocks noGrp="1"/>
          </p:cNvGraphicFramePr>
          <p:nvPr>
            <p:ph idx="1"/>
            <p:extLst>
              <p:ext uri="{D42A27DB-BD31-4B8C-83A1-F6EECF244321}">
                <p14:modId xmlns:p14="http://schemas.microsoft.com/office/powerpoint/2010/main" val="697698915"/>
              </p:ext>
            </p:extLst>
          </p:nvPr>
        </p:nvGraphicFramePr>
        <p:xfrm>
          <a:off x="838200" y="1620838"/>
          <a:ext cx="10515600" cy="1012063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778270792"/>
                    </a:ext>
                  </a:extLst>
                </a:gridCol>
                <a:gridCol w="2628900">
                  <a:extLst>
                    <a:ext uri="{9D8B030D-6E8A-4147-A177-3AD203B41FA5}">
                      <a16:colId xmlns:a16="http://schemas.microsoft.com/office/drawing/2014/main" val="2900794643"/>
                    </a:ext>
                  </a:extLst>
                </a:gridCol>
                <a:gridCol w="2628900">
                  <a:extLst>
                    <a:ext uri="{9D8B030D-6E8A-4147-A177-3AD203B41FA5}">
                      <a16:colId xmlns:a16="http://schemas.microsoft.com/office/drawing/2014/main" val="2182112416"/>
                    </a:ext>
                  </a:extLst>
                </a:gridCol>
                <a:gridCol w="2628900">
                  <a:extLst>
                    <a:ext uri="{9D8B030D-6E8A-4147-A177-3AD203B41FA5}">
                      <a16:colId xmlns:a16="http://schemas.microsoft.com/office/drawing/2014/main" val="1853590292"/>
                    </a:ext>
                  </a:extLst>
                </a:gridCol>
              </a:tblGrid>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2684587"/>
                  </a:ext>
                </a:extLst>
              </a:tr>
              <a:tr h="370840">
                <a:tc>
                  <a:txBody>
                    <a:bodyPr/>
                    <a:lstStyle/>
                    <a:p>
                      <a:pPr algn="l" fontAlgn="b"/>
                      <a:r>
                        <a:rPr lang="en-US" sz="1100" b="0" i="0" u="none" strike="noStrike" dirty="0">
                          <a:solidFill>
                            <a:srgbClr val="000000"/>
                          </a:solidFill>
                          <a:effectLst/>
                          <a:latin typeface="Calibri" panose="020F0502020204030204" pitchFamily="34" charset="0"/>
                        </a:rPr>
                        <a:t>Study Title</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Notes</a:t>
                      </a:r>
                    </a:p>
                  </a:txBody>
                  <a:tcPr marL="9525" marR="9525" marT="9525"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1518240446"/>
                  </a:ext>
                </a:extLst>
              </a:tr>
              <a:tr h="370840">
                <a:tc>
                  <a:txBody>
                    <a:bodyPr/>
                    <a:lstStyle/>
                    <a:p>
                      <a:pPr algn="l" fontAlgn="b"/>
                      <a:r>
                        <a:rPr lang="en-US" sz="1100" b="0" i="0" u="none" strike="noStrike">
                          <a:solidFill>
                            <a:srgbClr val="000000"/>
                          </a:solidFill>
                          <a:effectLst/>
                          <a:latin typeface="Calibri" panose="020F0502020204030204" pitchFamily="34" charset="0"/>
                        </a:rPr>
                        <a:t>Transphyseal Neck Head Tunneling and Drilling</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A sub-study of IPSG focusing on all patients diagnosed with </a:t>
                      </a:r>
                      <a:r>
                        <a:rPr lang="en-US" sz="1100" b="0" i="0" u="none" strike="noStrike" dirty="0" err="1">
                          <a:solidFill>
                            <a:srgbClr val="000000"/>
                          </a:solidFill>
                          <a:effectLst/>
                          <a:latin typeface="Calibri" panose="020F0502020204030204" pitchFamily="34" charset="0"/>
                        </a:rPr>
                        <a:t>LCPD</a:t>
                      </a:r>
                      <a:r>
                        <a:rPr lang="en-US" sz="1100" b="0" i="0" u="none" strike="noStrike" dirty="0">
                          <a:solidFill>
                            <a:srgbClr val="000000"/>
                          </a:solidFill>
                          <a:effectLst/>
                          <a:latin typeface="Calibri" panose="020F0502020204030204" pitchFamily="34" charset="0"/>
                        </a:rPr>
                        <a:t> and treated with drilling. </a:t>
                      </a:r>
                    </a:p>
                  </a:txBody>
                  <a:tcPr marL="9525" marR="9525" marT="9525" marB="0" anchor="b"/>
                </a:tc>
                <a:tc>
                  <a:txBody>
                    <a:bodyPr/>
                    <a:lstStyle/>
                    <a:p>
                      <a:r>
                        <a:rPr lang="en-US" sz="1800" b="0" i="0" u="none" strike="noStrike" dirty="0">
                          <a:solidFill>
                            <a:srgbClr val="000000"/>
                          </a:solidFill>
                          <a:effectLst/>
                          <a:latin typeface="Calibri" panose="020F0502020204030204" pitchFamily="34" charset="0"/>
                        </a:rPr>
                        <a:t>Currently on pause until we collect enough cases.</a:t>
                      </a:r>
                      <a:endParaRPr lang="en-US" dirty="0"/>
                    </a:p>
                  </a:txBody>
                  <a:tcPr/>
                </a:tc>
                <a:tc>
                  <a:txBody>
                    <a:bodyPr/>
                    <a:lstStyle/>
                    <a:p>
                      <a:endParaRPr lang="en-US"/>
                    </a:p>
                  </a:txBody>
                  <a:tcPr/>
                </a:tc>
                <a:extLst>
                  <a:ext uri="{0D108BD9-81ED-4DB2-BD59-A6C34878D82A}">
                    <a16:rowId xmlns:a16="http://schemas.microsoft.com/office/drawing/2014/main" val="1493654001"/>
                  </a:ext>
                </a:extLst>
              </a:tr>
              <a:tr h="370840">
                <a:tc>
                  <a:txBody>
                    <a:bodyPr/>
                    <a:lstStyle/>
                    <a:p>
                      <a:pPr algn="l" fontAlgn="b"/>
                      <a:r>
                        <a:rPr lang="en-US" sz="1100" b="0" i="0" u="none" strike="noStrike">
                          <a:solidFill>
                            <a:srgbClr val="000000"/>
                          </a:solidFill>
                          <a:effectLst/>
                          <a:latin typeface="Calibri" panose="020F0502020204030204" pitchFamily="34" charset="0"/>
                        </a:rPr>
                        <a:t>BMI and weight gain for children with LCPD enrolled in multicenter IPSG study</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Schrader </a:t>
                      </a:r>
                    </a:p>
                  </a:txBody>
                  <a:tcPr marL="9525" marR="9525" marT="9525" marB="0" anchor="b"/>
                </a:tc>
                <a:tc>
                  <a:txBody>
                    <a:bodyPr/>
                    <a:lstStyle/>
                    <a:p>
                      <a:r>
                        <a:rPr lang="en-US" dirty="0"/>
                        <a:t>Manuscript in final approval stages</a:t>
                      </a:r>
                    </a:p>
                  </a:txBody>
                  <a:tcPr/>
                </a:tc>
                <a:tc>
                  <a:txBody>
                    <a:bodyPr/>
                    <a:lstStyle/>
                    <a:p>
                      <a:endParaRPr lang="en-US"/>
                    </a:p>
                  </a:txBody>
                  <a:tcPr/>
                </a:tc>
                <a:extLst>
                  <a:ext uri="{0D108BD9-81ED-4DB2-BD59-A6C34878D82A}">
                    <a16:rowId xmlns:a16="http://schemas.microsoft.com/office/drawing/2014/main" val="107098927"/>
                  </a:ext>
                </a:extLst>
              </a:tr>
              <a:tr h="370840">
                <a:tc>
                  <a:txBody>
                    <a:bodyPr/>
                    <a:lstStyle/>
                    <a:p>
                      <a:pPr algn="l" fontAlgn="b"/>
                      <a:r>
                        <a:rPr lang="en-US" sz="1100" b="0" i="0" u="none" strike="noStrike">
                          <a:solidFill>
                            <a:srgbClr val="000000"/>
                          </a:solidFill>
                          <a:effectLst/>
                          <a:latin typeface="Calibri" panose="020F0502020204030204" pitchFamily="34" charset="0"/>
                        </a:rPr>
                        <a:t>2-Year Outcomes of Patients Ages 6-8 at Onset for IPSG: Correlation of Deformity Index and HIPVASC data</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Grant Aim 3. Completing new modified DI measurements for all cases, and sending HIPVASC measurements to team. Ongoing for 2+years. Plan to submit abstract to POSNA October 2022.</a:t>
                      </a:r>
                    </a:p>
                  </a:txBody>
                  <a:tcPr marL="9525" marR="9525" marT="9525"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4136061963"/>
                  </a:ext>
                </a:extLst>
              </a:tr>
              <a:tr h="370840">
                <a:tc>
                  <a:txBody>
                    <a:bodyPr/>
                    <a:lstStyle/>
                    <a:p>
                      <a:pPr algn="l" fontAlgn="b"/>
                      <a:r>
                        <a:rPr lang="en-US" sz="1100" b="0" i="0" u="none" strike="noStrike">
                          <a:solidFill>
                            <a:srgbClr val="000000"/>
                          </a:solidFill>
                          <a:effectLst/>
                          <a:latin typeface="Calibri" panose="020F0502020204030204" pitchFamily="34" charset="0"/>
                        </a:rPr>
                        <a:t>Late Stage Study</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Dr. Martin is PI. Planned original IPSG study. Recently expanded to include patients c/o max abduction imaging. Otherwise not enough patients enrolled to complete study at this point, and currently inactive but enrolling.  </a:t>
                      </a:r>
                    </a:p>
                  </a:txBody>
                  <a:tcPr marL="9525" marR="9525" marT="9525"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1369686166"/>
                  </a:ext>
                </a:extLst>
              </a:tr>
              <a:tr h="370840">
                <a:tc>
                  <a:txBody>
                    <a:bodyPr/>
                    <a:lstStyle/>
                    <a:p>
                      <a:pPr algn="l" fontAlgn="b"/>
                      <a:r>
                        <a:rPr lang="en-US" sz="1100" b="0" i="0" u="none" strike="noStrike" dirty="0">
                          <a:solidFill>
                            <a:srgbClr val="000000"/>
                          </a:solidFill>
                          <a:effectLst/>
                          <a:latin typeface="Calibri" panose="020F0502020204030204" pitchFamily="34" charset="0"/>
                        </a:rPr>
                        <a:t>&lt;6 Registry Study Demographics</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Goldstein</a:t>
                      </a:r>
                    </a:p>
                  </a:txBody>
                  <a:tcPr marL="9525" marR="9525" marT="9525" marB="0" anchor="b"/>
                </a:tc>
                <a:tc>
                  <a:txBody>
                    <a:bodyPr/>
                    <a:lstStyle/>
                    <a:p>
                      <a:r>
                        <a:rPr lang="en-US" dirty="0"/>
                        <a:t>Data Analysis</a:t>
                      </a:r>
                    </a:p>
                  </a:txBody>
                  <a:tcPr/>
                </a:tc>
                <a:tc>
                  <a:txBody>
                    <a:bodyPr/>
                    <a:lstStyle/>
                    <a:p>
                      <a:endParaRPr lang="en-US"/>
                    </a:p>
                  </a:txBody>
                  <a:tcPr/>
                </a:tc>
                <a:extLst>
                  <a:ext uri="{0D108BD9-81ED-4DB2-BD59-A6C34878D82A}">
                    <a16:rowId xmlns:a16="http://schemas.microsoft.com/office/drawing/2014/main" val="1899201557"/>
                  </a:ext>
                </a:extLst>
              </a:tr>
              <a:tr h="370840">
                <a:tc>
                  <a:txBody>
                    <a:bodyPr/>
                    <a:lstStyle/>
                    <a:p>
                      <a:pPr algn="l" fontAlgn="b"/>
                      <a:r>
                        <a:rPr lang="en-US" sz="1100" b="0" i="0" u="none" strike="noStrike" dirty="0">
                          <a:solidFill>
                            <a:srgbClr val="000000"/>
                          </a:solidFill>
                          <a:effectLst/>
                          <a:latin typeface="Calibri" panose="020F0502020204030204" pitchFamily="34" charset="0"/>
                        </a:rPr>
                        <a:t>&gt;11 Registry study</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Planned original IPSG study. Not enough patients yet. No on has claimed responsibility for this cohort.  Enrolling, but inactive.  </a:t>
                      </a:r>
                    </a:p>
                  </a:txBody>
                  <a:tcPr marL="9525" marR="9525" marT="9525"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675080305"/>
                  </a:ext>
                </a:extLst>
              </a:tr>
              <a:tr h="370840">
                <a:tc>
                  <a:txBody>
                    <a:bodyPr/>
                    <a:lstStyle/>
                    <a:p>
                      <a:pPr algn="l" fontAlgn="b"/>
                      <a:r>
                        <a:rPr lang="en-US" sz="1100" b="0" i="0" u="none" strike="noStrike">
                          <a:solidFill>
                            <a:srgbClr val="000000"/>
                          </a:solidFill>
                          <a:effectLst/>
                          <a:latin typeface="Calibri" panose="020F0502020204030204" pitchFamily="34" charset="0"/>
                        </a:rPr>
                        <a:t>Assessing Recurring Trochanteric Overgrowth in Perthes Disease</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Laine</a:t>
                      </a:r>
                    </a:p>
                  </a:txBody>
                  <a:tcPr marL="9525" marR="9525" marT="9525" marB="0" anchor="b"/>
                </a:tc>
                <a:tc>
                  <a:txBody>
                    <a:bodyPr/>
                    <a:lstStyle/>
                    <a:p>
                      <a:r>
                        <a:rPr lang="en-US" sz="1800" b="0" i="0" u="none" strike="noStrike" dirty="0">
                          <a:solidFill>
                            <a:srgbClr val="000000"/>
                          </a:solidFill>
                          <a:effectLst/>
                          <a:latin typeface="Calibri" panose="020F0502020204030204" pitchFamily="34" charset="0"/>
                        </a:rPr>
                        <a:t>Requires 2 year follow-up. On hold until sample size increases </a:t>
                      </a:r>
                      <a:endParaRPr lang="en-US" dirty="0"/>
                    </a:p>
                  </a:txBody>
                  <a:tcPr/>
                </a:tc>
                <a:tc>
                  <a:txBody>
                    <a:bodyPr/>
                    <a:lstStyle/>
                    <a:p>
                      <a:endParaRPr lang="en-US"/>
                    </a:p>
                  </a:txBody>
                  <a:tcPr/>
                </a:tc>
                <a:extLst>
                  <a:ext uri="{0D108BD9-81ED-4DB2-BD59-A6C34878D82A}">
                    <a16:rowId xmlns:a16="http://schemas.microsoft.com/office/drawing/2014/main" val="3825289630"/>
                  </a:ext>
                </a:extLst>
              </a:tr>
              <a:tr h="370840">
                <a:tc>
                  <a:txBody>
                    <a:bodyPr/>
                    <a:lstStyle/>
                    <a:p>
                      <a:pPr algn="l" fontAlgn="b"/>
                      <a:r>
                        <a:rPr lang="en-US" sz="1100" b="0" i="0" u="none" strike="noStrike">
                          <a:solidFill>
                            <a:srgbClr val="000000"/>
                          </a:solidFill>
                          <a:effectLst/>
                          <a:latin typeface="Calibri" panose="020F0502020204030204" pitchFamily="34" charset="0"/>
                        </a:rPr>
                        <a:t>Monitoring the psychological and emotional impact of activity restriction during the course of LCPD using PROMIS data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Fornari/Martin is PI. Submitted to IPSG committee 4/16/2020. Study plan will be converted into 2 </a:t>
                      </a:r>
                      <a:r>
                        <a:rPr lang="en-US" sz="1100" b="0" i="0" u="none" strike="noStrike" dirty="0" err="1">
                          <a:solidFill>
                            <a:srgbClr val="000000"/>
                          </a:solidFill>
                          <a:effectLst/>
                          <a:latin typeface="Calibri" panose="020F0502020204030204" pitchFamily="34" charset="0"/>
                        </a:rPr>
                        <a:t>yr</a:t>
                      </a:r>
                      <a:r>
                        <a:rPr lang="en-US" sz="1100" b="0" i="0" u="none" strike="noStrike" dirty="0">
                          <a:solidFill>
                            <a:srgbClr val="000000"/>
                          </a:solidFill>
                          <a:effectLst/>
                          <a:latin typeface="Calibri" panose="020F0502020204030204" pitchFamily="34" charset="0"/>
                        </a:rPr>
                        <a:t> outcomes abstract for </a:t>
                      </a:r>
                      <a:r>
                        <a:rPr lang="en-US" sz="1100" b="0" i="0" u="none" strike="noStrike" dirty="0" err="1">
                          <a:solidFill>
                            <a:srgbClr val="000000"/>
                          </a:solidFill>
                          <a:effectLst/>
                          <a:latin typeface="Calibri" panose="020F0502020204030204" pitchFamily="34" charset="0"/>
                        </a:rPr>
                        <a:t>POSNA</a:t>
                      </a:r>
                      <a:r>
                        <a:rPr lang="en-US" sz="1100" b="0" i="0" u="none" strike="noStrike" dirty="0">
                          <a:solidFill>
                            <a:srgbClr val="000000"/>
                          </a:solidFill>
                          <a:effectLst/>
                          <a:latin typeface="Calibri" panose="020F0502020204030204" pitchFamily="34" charset="0"/>
                        </a:rPr>
                        <a:t> 2022 (not enough data/cases for 2021 submission)  </a:t>
                      </a:r>
                    </a:p>
                  </a:txBody>
                  <a:tcPr marL="9525" marR="9525" marT="9525"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2237407167"/>
                  </a:ext>
                </a:extLst>
              </a:tr>
              <a:tr h="370840">
                <a:tc>
                  <a:txBody>
                    <a:bodyPr/>
                    <a:lstStyle/>
                    <a:p>
                      <a:pPr algn="l" fontAlgn="b"/>
                      <a:r>
                        <a:rPr lang="en-US" sz="1100" b="0" i="0" u="none" strike="noStrike">
                          <a:solidFill>
                            <a:srgbClr val="000000"/>
                          </a:solidFill>
                          <a:effectLst/>
                          <a:latin typeface="Calibri" panose="020F0502020204030204" pitchFamily="34" charset="0"/>
                        </a:rPr>
                        <a:t>2-Year Outcomes of Patients Ages 8-11 at Onset for IPSG</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Grant Aim 4. Molly generating weight-bearing duration variable and confirming with sites. Aim for oct 2022 submission to POSNA.  </a:t>
                      </a:r>
                    </a:p>
                  </a:txBody>
                  <a:tcPr marL="9525" marR="9525" marT="9525"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3606173719"/>
                  </a:ext>
                </a:extLst>
              </a:tr>
              <a:tr h="370840">
                <a:tc>
                  <a:txBody>
                    <a:bodyPr/>
                    <a:lstStyle/>
                    <a:p>
                      <a:pPr algn="l" fontAlgn="b"/>
                      <a:r>
                        <a:rPr lang="en-US" sz="1100" b="0" i="0" u="none" strike="noStrike">
                          <a:solidFill>
                            <a:srgbClr val="000000"/>
                          </a:solidFill>
                          <a:effectLst/>
                          <a:latin typeface="Calibri" panose="020F0502020204030204" pitchFamily="34" charset="0"/>
                        </a:rPr>
                        <a:t>Compensatory remodeling of the hemipelvis early in the course of unilateral LCPD</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Sankar</a:t>
                      </a:r>
                    </a:p>
                  </a:txBody>
                  <a:tcPr marL="9525" marR="9525" marT="9525" marB="0" anchor="b"/>
                </a:tc>
                <a:tc>
                  <a:txBody>
                    <a:bodyPr/>
                    <a:lstStyle/>
                    <a:p>
                      <a:r>
                        <a:rPr lang="en-US" dirty="0"/>
                        <a:t>Data analysis</a:t>
                      </a:r>
                    </a:p>
                  </a:txBody>
                  <a:tcPr/>
                </a:tc>
                <a:tc>
                  <a:txBody>
                    <a:bodyPr/>
                    <a:lstStyle/>
                    <a:p>
                      <a:endParaRPr lang="en-US"/>
                    </a:p>
                  </a:txBody>
                  <a:tcPr/>
                </a:tc>
                <a:extLst>
                  <a:ext uri="{0D108BD9-81ED-4DB2-BD59-A6C34878D82A}">
                    <a16:rowId xmlns:a16="http://schemas.microsoft.com/office/drawing/2014/main" val="710123780"/>
                  </a:ext>
                </a:extLst>
              </a:tr>
              <a:tr h="370840">
                <a:tc>
                  <a:txBody>
                    <a:bodyPr/>
                    <a:lstStyle/>
                    <a:p>
                      <a:pPr algn="l" fontAlgn="b"/>
                      <a:r>
                        <a:rPr lang="en-US" sz="1100" b="0" i="0" u="none" strike="noStrike">
                          <a:solidFill>
                            <a:srgbClr val="000000"/>
                          </a:solidFill>
                          <a:effectLst/>
                          <a:latin typeface="Calibri" panose="020F0502020204030204" pitchFamily="34" charset="0"/>
                        </a:rPr>
                        <a:t>What is the adult experience of perthes disease? An international Web-based survey</a:t>
                      </a: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r>
                        <a:rPr lang="en-US" dirty="0"/>
                        <a:t>Under Review at </a:t>
                      </a:r>
                      <a:r>
                        <a:rPr lang="en-US" dirty="0" err="1"/>
                        <a:t>BJO</a:t>
                      </a:r>
                      <a:endParaRPr lang="en-US" dirty="0"/>
                    </a:p>
                  </a:txBody>
                  <a:tcPr/>
                </a:tc>
                <a:tc>
                  <a:txBody>
                    <a:bodyPr/>
                    <a:lstStyle/>
                    <a:p>
                      <a:endParaRPr lang="en-US"/>
                    </a:p>
                  </a:txBody>
                  <a:tcPr/>
                </a:tc>
                <a:extLst>
                  <a:ext uri="{0D108BD9-81ED-4DB2-BD59-A6C34878D82A}">
                    <a16:rowId xmlns:a16="http://schemas.microsoft.com/office/drawing/2014/main" val="2177187780"/>
                  </a:ext>
                </a:extLst>
              </a:tr>
              <a:tr h="370840">
                <a:tc>
                  <a:txBody>
                    <a:bodyPr/>
                    <a:lstStyle/>
                    <a:p>
                      <a:pPr algn="l" fontAlgn="b"/>
                      <a:r>
                        <a:rPr lang="en-US" sz="1100" b="0" i="0" u="none" strike="noStrike">
                          <a:solidFill>
                            <a:srgbClr val="000000"/>
                          </a:solidFill>
                          <a:effectLst/>
                          <a:latin typeface="Calibri" panose="020F0502020204030204" pitchFamily="34" charset="0"/>
                        </a:rPr>
                        <a:t>The Adult Perthes Survey - Functional Outcomes</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Kim's</a:t>
                      </a:r>
                    </a:p>
                  </a:txBody>
                  <a:tcPr marL="9525" marR="9525" marT="9525" marB="0" anchor="b"/>
                </a:tc>
                <a:tc>
                  <a:txBody>
                    <a:bodyPr/>
                    <a:lstStyle/>
                    <a:p>
                      <a:r>
                        <a:rPr lang="en-US" sz="1800" b="0" i="0" u="none" strike="noStrike" dirty="0">
                          <a:solidFill>
                            <a:srgbClr val="000000"/>
                          </a:solidFill>
                          <a:effectLst/>
                          <a:latin typeface="Calibri" panose="020F0502020204030204" pitchFamily="34" charset="0"/>
                        </a:rPr>
                        <a:t>EPOS podium 11/30/2021 and </a:t>
                      </a:r>
                      <a:r>
                        <a:rPr lang="en-US" sz="1800" b="0" i="0" u="none" strike="noStrike" dirty="0" err="1">
                          <a:solidFill>
                            <a:srgbClr val="000000"/>
                          </a:solidFill>
                          <a:effectLst/>
                          <a:latin typeface="Calibri" panose="020F0502020204030204" pitchFamily="34" charset="0"/>
                        </a:rPr>
                        <a:t>POSNA</a:t>
                      </a:r>
                      <a:r>
                        <a:rPr lang="en-US" sz="1800" b="0" i="0" u="none" strike="noStrike" dirty="0">
                          <a:solidFill>
                            <a:srgbClr val="000000"/>
                          </a:solidFill>
                          <a:effectLst/>
                          <a:latin typeface="Calibri" panose="020F0502020204030204" pitchFamily="34" charset="0"/>
                        </a:rPr>
                        <a:t> podium 12/5/2021</a:t>
                      </a:r>
                      <a:endParaRPr lang="en-US" dirty="0"/>
                    </a:p>
                  </a:txBody>
                  <a:tcPr/>
                </a:tc>
                <a:tc>
                  <a:txBody>
                    <a:bodyPr/>
                    <a:lstStyle/>
                    <a:p>
                      <a:endParaRPr lang="en-US"/>
                    </a:p>
                  </a:txBody>
                  <a:tcPr/>
                </a:tc>
                <a:extLst>
                  <a:ext uri="{0D108BD9-81ED-4DB2-BD59-A6C34878D82A}">
                    <a16:rowId xmlns:a16="http://schemas.microsoft.com/office/drawing/2014/main" val="261528766"/>
                  </a:ext>
                </a:extLst>
              </a:tr>
              <a:tr h="370840">
                <a:tc>
                  <a:txBody>
                    <a:bodyPr/>
                    <a:lstStyle/>
                    <a:p>
                      <a:pPr algn="l" fontAlgn="b"/>
                      <a:r>
                        <a:rPr lang="en-US" sz="1100" b="0" i="0" u="none" strike="noStrike">
                          <a:solidFill>
                            <a:srgbClr val="000000"/>
                          </a:solidFill>
                          <a:effectLst/>
                          <a:latin typeface="Calibri" panose="020F0502020204030204" pitchFamily="34" charset="0"/>
                        </a:rPr>
                        <a:t>Total Hip Outcomes in the Adult Perthes Survey Cohort</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Millis</a:t>
                      </a:r>
                    </a:p>
                  </a:txBody>
                  <a:tcPr marL="9525" marR="9525" marT="9525" marB="0" anchor="b"/>
                </a:tc>
                <a:tc>
                  <a:txBody>
                    <a:bodyPr/>
                    <a:lstStyle/>
                    <a:p>
                      <a:r>
                        <a:rPr lang="en-US" dirty="0"/>
                        <a:t>Data analysis</a:t>
                      </a:r>
                    </a:p>
                  </a:txBody>
                  <a:tcPr/>
                </a:tc>
                <a:tc>
                  <a:txBody>
                    <a:bodyPr/>
                    <a:lstStyle/>
                    <a:p>
                      <a:endParaRPr lang="en-US"/>
                    </a:p>
                  </a:txBody>
                  <a:tcPr/>
                </a:tc>
                <a:extLst>
                  <a:ext uri="{0D108BD9-81ED-4DB2-BD59-A6C34878D82A}">
                    <a16:rowId xmlns:a16="http://schemas.microsoft.com/office/drawing/2014/main" val="3614344294"/>
                  </a:ext>
                </a:extLst>
              </a:tr>
              <a:tr h="370840">
                <a:tc>
                  <a:txBody>
                    <a:bodyPr/>
                    <a:lstStyle/>
                    <a:p>
                      <a:pPr algn="l" fontAlgn="b"/>
                      <a:r>
                        <a:rPr lang="en-US" sz="1100" b="0" i="0" u="none" strike="noStrike">
                          <a:solidFill>
                            <a:srgbClr val="000000"/>
                          </a:solidFill>
                          <a:effectLst/>
                          <a:latin typeface="Calibri" panose="020F0502020204030204" pitchFamily="34" charset="0"/>
                        </a:rPr>
                        <a:t>Perfusion MRI utility survey</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Laine</a:t>
                      </a:r>
                    </a:p>
                  </a:txBody>
                  <a:tcPr marL="9525" marR="9525" marT="9525" marB="0" anchor="b"/>
                </a:tc>
                <a:tc>
                  <a:txBody>
                    <a:bodyPr/>
                    <a:lstStyle/>
                    <a:p>
                      <a:r>
                        <a:rPr lang="en-US" dirty="0"/>
                        <a:t>Under development</a:t>
                      </a:r>
                    </a:p>
                  </a:txBody>
                  <a:tcPr/>
                </a:tc>
                <a:tc>
                  <a:txBody>
                    <a:bodyPr/>
                    <a:lstStyle/>
                    <a:p>
                      <a:endParaRPr lang="en-US"/>
                    </a:p>
                  </a:txBody>
                  <a:tcPr/>
                </a:tc>
                <a:extLst>
                  <a:ext uri="{0D108BD9-81ED-4DB2-BD59-A6C34878D82A}">
                    <a16:rowId xmlns:a16="http://schemas.microsoft.com/office/drawing/2014/main" val="3300598432"/>
                  </a:ext>
                </a:extLst>
              </a:tr>
              <a:tr h="370840">
                <a:tc>
                  <a:txBody>
                    <a:bodyPr/>
                    <a:lstStyle/>
                    <a:p>
                      <a:pPr algn="l" fontAlgn="b"/>
                      <a:r>
                        <a:rPr lang="en-US" sz="1100" b="0" i="0" u="none" strike="noStrike" dirty="0">
                          <a:solidFill>
                            <a:srgbClr val="000000"/>
                          </a:solidFill>
                          <a:effectLst/>
                          <a:latin typeface="Calibri" panose="020F0502020204030204" pitchFamily="34" charset="0"/>
                        </a:rPr>
                        <a:t>Does the amount and pattern of perfusion on initial MRI correlate with the duration of fragmentation after femoral osteotomy for Perthes Disease?</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Dr. Sankar</a:t>
                      </a:r>
                    </a:p>
                  </a:txBody>
                  <a:tcPr marL="9525" marR="9525" marT="9525" marB="0" anchor="b"/>
                </a:tc>
                <a:tc>
                  <a:txBody>
                    <a:bodyPr/>
                    <a:lstStyle/>
                    <a:p>
                      <a:r>
                        <a:rPr lang="en-US" dirty="0"/>
                        <a:t>Awaiting legal approval on radiographs</a:t>
                      </a:r>
                    </a:p>
                  </a:txBody>
                  <a:tcPr/>
                </a:tc>
                <a:tc>
                  <a:txBody>
                    <a:bodyPr/>
                    <a:lstStyle/>
                    <a:p>
                      <a:endParaRPr lang="en-US" dirty="0"/>
                    </a:p>
                  </a:txBody>
                  <a:tcPr/>
                </a:tc>
                <a:extLst>
                  <a:ext uri="{0D108BD9-81ED-4DB2-BD59-A6C34878D82A}">
                    <a16:rowId xmlns:a16="http://schemas.microsoft.com/office/drawing/2014/main" val="61343636"/>
                  </a:ext>
                </a:extLst>
              </a:tr>
            </a:tbl>
          </a:graphicData>
        </a:graphic>
      </p:graphicFrame>
    </p:spTree>
    <p:extLst>
      <p:ext uri="{BB962C8B-B14F-4D97-AF65-F5344CB8AC3E}">
        <p14:creationId xmlns:p14="http://schemas.microsoft.com/office/powerpoint/2010/main" val="3324180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A900-5046-4AB6-8D52-2979A12D829C}"/>
              </a:ext>
            </a:extLst>
          </p:cNvPr>
          <p:cNvSpPr>
            <a:spLocks noGrp="1"/>
          </p:cNvSpPr>
          <p:nvPr>
            <p:ph type="title"/>
          </p:nvPr>
        </p:nvSpPr>
        <p:spPr>
          <a:xfrm>
            <a:off x="393700" y="95140"/>
            <a:ext cx="6426200" cy="1670160"/>
          </a:xfrm>
        </p:spPr>
        <p:txBody>
          <a:bodyPr/>
          <a:lstStyle/>
          <a:p>
            <a:r>
              <a:rPr lang="en-US" dirty="0"/>
              <a:t>Three Ways to Submit a New Study Proposal</a:t>
            </a:r>
          </a:p>
        </p:txBody>
      </p:sp>
      <p:sp>
        <p:nvSpPr>
          <p:cNvPr id="4" name="Content Placeholder 3">
            <a:extLst>
              <a:ext uri="{FF2B5EF4-FFF2-40B4-BE49-F238E27FC236}">
                <a16:creationId xmlns:a16="http://schemas.microsoft.com/office/drawing/2014/main" id="{6713907E-881F-42C1-8A04-DF53931599CE}"/>
              </a:ext>
            </a:extLst>
          </p:cNvPr>
          <p:cNvSpPr txBox="1">
            <a:spLocks noGrp="1"/>
          </p:cNvSpPr>
          <p:nvPr>
            <p:ph idx="1"/>
          </p:nvPr>
        </p:nvSpPr>
        <p:spPr>
          <a:xfrm>
            <a:off x="485043" y="2276476"/>
            <a:ext cx="6139243" cy="4223720"/>
          </a:xfrm>
          <a:prstGeom prst="rect">
            <a:avLst/>
          </a:prstGeom>
          <a:noFill/>
        </p:spPr>
        <p:txBody>
          <a:bodyPr wrap="square" rtlCol="0">
            <a:spAutoFit/>
          </a:bodyPr>
          <a:lstStyle/>
          <a:p>
            <a:pPr marL="342900" indent="-342900">
              <a:buFont typeface="+mj-lt"/>
              <a:buAutoNum type="arabicPeriod"/>
            </a:pPr>
            <a:r>
              <a:rPr lang="en-US" dirty="0"/>
              <a:t>IPSG Website: Member Log In</a:t>
            </a:r>
          </a:p>
          <a:p>
            <a:pPr marL="342900" indent="-342900">
              <a:buFont typeface="+mj-lt"/>
              <a:buAutoNum type="arabicPeriod"/>
            </a:pPr>
            <a:endParaRPr lang="en-US" dirty="0"/>
          </a:p>
          <a:p>
            <a:pPr marL="342900" indent="-342900">
              <a:buFont typeface="+mj-lt"/>
              <a:buAutoNum type="arabicPeriod"/>
            </a:pPr>
            <a:r>
              <a:rPr lang="en-US" dirty="0" err="1"/>
              <a:t>REDCap</a:t>
            </a:r>
            <a:r>
              <a:rPr lang="en-US" dirty="0"/>
              <a:t> Proposal submission page</a:t>
            </a:r>
            <a:r>
              <a:rPr lang="en-US" dirty="0">
                <a:latin typeface="Calibri" panose="020F0502020204030204" pitchFamily="34" charset="0"/>
                <a:ea typeface="Calibri" panose="020F0502020204030204" pitchFamily="34" charset="0"/>
              </a:rPr>
              <a:t>:  </a:t>
            </a:r>
            <a:r>
              <a:rPr lang="en-US" u="sng" dirty="0">
                <a:solidFill>
                  <a:srgbClr val="4472C4"/>
                </a:solidFill>
                <a:latin typeface="Calibri" panose="020F0502020204030204" pitchFamily="34" charset="0"/>
                <a:ea typeface="Calibri" panose="020F0502020204030204" pitchFamily="34" charset="0"/>
                <a:hlinkClick r:id="rId2"/>
              </a:rPr>
              <a:t>https://redcap.tsrh.org/surveys/?s=JLDFA8WWYM</a:t>
            </a:r>
            <a:endParaRPr lang="en-US" u="sng" dirty="0">
              <a:solidFill>
                <a:srgbClr val="4472C4"/>
              </a:solidFill>
              <a:latin typeface="Calibri" panose="020F0502020204030204" pitchFamily="34" charset="0"/>
              <a:ea typeface="Calibri" panose="020F0502020204030204" pitchFamily="34" charset="0"/>
            </a:endParaRPr>
          </a:p>
          <a:p>
            <a:pPr marL="342900" indent="-342900">
              <a:buFont typeface="+mj-lt"/>
              <a:buAutoNum type="arabicPeriod"/>
            </a:pPr>
            <a:endParaRPr lang="en-US" u="sng" dirty="0">
              <a:solidFill>
                <a:srgbClr val="4472C4"/>
              </a:solidFill>
              <a:latin typeface="Calibri" panose="020F0502020204030204" pitchFamily="34" charset="0"/>
            </a:endParaRPr>
          </a:p>
          <a:p>
            <a:pPr marL="342900" indent="-342900">
              <a:buFont typeface="+mj-lt"/>
              <a:buAutoNum type="arabicPeriod"/>
            </a:pPr>
            <a:r>
              <a:rPr lang="en-US" dirty="0">
                <a:sym typeface="Symbol" panose="05050102010706020507" pitchFamily="18" charset="2"/>
              </a:rPr>
              <a:t>Bookmark housed within IPSG Database</a:t>
            </a:r>
          </a:p>
          <a:p>
            <a:pPr marL="342900" indent="-342900">
              <a:buFont typeface="+mj-lt"/>
              <a:buAutoNum type="arabicPeriod"/>
            </a:pPr>
            <a:endParaRPr lang="en-US" dirty="0"/>
          </a:p>
        </p:txBody>
      </p:sp>
      <p:sp>
        <p:nvSpPr>
          <p:cNvPr id="6" name="Oval 5">
            <a:extLst>
              <a:ext uri="{FF2B5EF4-FFF2-40B4-BE49-F238E27FC236}">
                <a16:creationId xmlns:a16="http://schemas.microsoft.com/office/drawing/2014/main" id="{325D7F00-9316-4B6E-8AEF-F134F2525600}"/>
              </a:ext>
            </a:extLst>
          </p:cNvPr>
          <p:cNvSpPr/>
          <p:nvPr/>
        </p:nvSpPr>
        <p:spPr>
          <a:xfrm>
            <a:off x="9762290" y="3182429"/>
            <a:ext cx="1245476" cy="37585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108B320-3C16-4AE6-B2C0-B8024C26ACB9}"/>
              </a:ext>
            </a:extLst>
          </p:cNvPr>
          <p:cNvPicPr>
            <a:picLocks noChangeAspect="1"/>
          </p:cNvPicPr>
          <p:nvPr/>
        </p:nvPicPr>
        <p:blipFill>
          <a:blip r:embed="rId3"/>
          <a:stretch>
            <a:fillRect/>
          </a:stretch>
        </p:blipFill>
        <p:spPr>
          <a:xfrm>
            <a:off x="6715629" y="3115251"/>
            <a:ext cx="2693448" cy="3504904"/>
          </a:xfrm>
          <a:prstGeom prst="rect">
            <a:avLst/>
          </a:prstGeom>
        </p:spPr>
      </p:pic>
      <p:sp>
        <p:nvSpPr>
          <p:cNvPr id="8" name="Oval 7">
            <a:extLst>
              <a:ext uri="{FF2B5EF4-FFF2-40B4-BE49-F238E27FC236}">
                <a16:creationId xmlns:a16="http://schemas.microsoft.com/office/drawing/2014/main" id="{1AE23FD9-F8E2-4216-BB49-30C5116B8961}"/>
              </a:ext>
            </a:extLst>
          </p:cNvPr>
          <p:cNvSpPr/>
          <p:nvPr/>
        </p:nvSpPr>
        <p:spPr>
          <a:xfrm>
            <a:off x="6425554" y="6125251"/>
            <a:ext cx="1419486" cy="37585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081E306-9AAE-4B18-89AF-BE38DF4E7508}"/>
              </a:ext>
            </a:extLst>
          </p:cNvPr>
          <p:cNvPicPr>
            <a:picLocks noChangeAspect="1"/>
          </p:cNvPicPr>
          <p:nvPr/>
        </p:nvPicPr>
        <p:blipFill>
          <a:blip r:embed="rId4"/>
          <a:stretch>
            <a:fillRect/>
          </a:stretch>
        </p:blipFill>
        <p:spPr>
          <a:xfrm>
            <a:off x="7631157" y="-25400"/>
            <a:ext cx="4262265" cy="3997378"/>
          </a:xfrm>
          <a:prstGeom prst="rect">
            <a:avLst/>
          </a:prstGeom>
        </p:spPr>
      </p:pic>
      <p:sp>
        <p:nvSpPr>
          <p:cNvPr id="13" name="Oval 12">
            <a:extLst>
              <a:ext uri="{FF2B5EF4-FFF2-40B4-BE49-F238E27FC236}">
                <a16:creationId xmlns:a16="http://schemas.microsoft.com/office/drawing/2014/main" id="{35659CB9-E413-4737-85A6-A5D3E0BBFFF9}"/>
              </a:ext>
            </a:extLst>
          </p:cNvPr>
          <p:cNvSpPr/>
          <p:nvPr/>
        </p:nvSpPr>
        <p:spPr>
          <a:xfrm>
            <a:off x="8483600" y="3182429"/>
            <a:ext cx="3333622" cy="7895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587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7A21DE-79E2-4A33-A6A8-0A44E1CC01F7}"/>
              </a:ext>
            </a:extLst>
          </p:cNvPr>
          <p:cNvSpPr>
            <a:spLocks noGrp="1"/>
          </p:cNvSpPr>
          <p:nvPr>
            <p:ph type="title"/>
          </p:nvPr>
        </p:nvSpPr>
        <p:spPr/>
        <p:txBody>
          <a:bodyPr/>
          <a:lstStyle/>
          <a:p>
            <a:r>
              <a:rPr lang="en-US" dirty="0"/>
              <a:t>3 Tips and Tricks</a:t>
            </a:r>
          </a:p>
        </p:txBody>
      </p:sp>
      <p:sp>
        <p:nvSpPr>
          <p:cNvPr id="5" name="Text Placeholder 4">
            <a:extLst>
              <a:ext uri="{FF2B5EF4-FFF2-40B4-BE49-F238E27FC236}">
                <a16:creationId xmlns:a16="http://schemas.microsoft.com/office/drawing/2014/main" id="{CCEACE50-13AE-44D1-84AE-DDAB624D4D1D}"/>
              </a:ext>
            </a:extLst>
          </p:cNvPr>
          <p:cNvSpPr>
            <a:spLocks noGrp="1"/>
          </p:cNvSpPr>
          <p:nvPr>
            <p:ph type="body" idx="1"/>
          </p:nvPr>
        </p:nvSpPr>
        <p:spPr>
          <a:xfrm>
            <a:off x="2178401" y="1773788"/>
            <a:ext cx="8815264" cy="1500187"/>
          </a:xfrm>
        </p:spPr>
        <p:txBody>
          <a:bodyPr/>
          <a:lstStyle/>
          <a:p>
            <a:r>
              <a:rPr lang="en-US" sz="4800" dirty="0"/>
              <a:t>Proposing Sub-Studies</a:t>
            </a:r>
            <a:endParaRPr lang="en-US" dirty="0"/>
          </a:p>
        </p:txBody>
      </p:sp>
    </p:spTree>
    <p:extLst>
      <p:ext uri="{BB962C8B-B14F-4D97-AF65-F5344CB8AC3E}">
        <p14:creationId xmlns:p14="http://schemas.microsoft.com/office/powerpoint/2010/main" val="13949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0AA2EB-90D9-4971-9025-B0B8C3AFE934}"/>
              </a:ext>
            </a:extLst>
          </p:cNvPr>
          <p:cNvGrpSpPr/>
          <p:nvPr/>
        </p:nvGrpSpPr>
        <p:grpSpPr>
          <a:xfrm>
            <a:off x="4327202" y="790778"/>
            <a:ext cx="7028478" cy="4986378"/>
            <a:chOff x="4743575" y="584171"/>
            <a:chExt cx="7028478" cy="4986378"/>
          </a:xfrm>
        </p:grpSpPr>
        <p:sp>
          <p:nvSpPr>
            <p:cNvPr id="8" name="TextBox 7">
              <a:extLst>
                <a:ext uri="{FF2B5EF4-FFF2-40B4-BE49-F238E27FC236}">
                  <a16:creationId xmlns:a16="http://schemas.microsoft.com/office/drawing/2014/main" id="{46A4D265-4150-47E9-9E59-B5C456F9A1C3}"/>
                </a:ext>
              </a:extLst>
            </p:cNvPr>
            <p:cNvSpPr txBox="1"/>
            <p:nvPr/>
          </p:nvSpPr>
          <p:spPr>
            <a:xfrm>
              <a:off x="5054233" y="2041828"/>
              <a:ext cx="3035808" cy="984885"/>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Scientific Review</a:t>
              </a:r>
            </a:p>
            <a:p>
              <a:r>
                <a:rPr lang="en-US" sz="1800" b="0" i="1" dirty="0"/>
                <a:t>IPSG Executive Committee &amp; </a:t>
              </a:r>
            </a:p>
            <a:p>
              <a:r>
                <a:rPr lang="en-US" sz="1800" b="0" i="1" dirty="0"/>
                <a:t>Scientific Review Panel</a:t>
              </a:r>
              <a:endParaRPr lang="en-US" b="0" i="1" dirty="0"/>
            </a:p>
          </p:txBody>
        </p:sp>
        <p:sp>
          <p:nvSpPr>
            <p:cNvPr id="10" name="TextBox 9">
              <a:extLst>
                <a:ext uri="{FF2B5EF4-FFF2-40B4-BE49-F238E27FC236}">
                  <a16:creationId xmlns:a16="http://schemas.microsoft.com/office/drawing/2014/main" id="{F46E664B-C7CD-4FEF-8D5B-E1A27EC09409}"/>
                </a:ext>
              </a:extLst>
            </p:cNvPr>
            <p:cNvSpPr txBox="1"/>
            <p:nvPr/>
          </p:nvSpPr>
          <p:spPr>
            <a:xfrm>
              <a:off x="5054233" y="3480271"/>
              <a:ext cx="3035808" cy="923330"/>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Crosswalk Generated</a:t>
              </a:r>
            </a:p>
            <a:p>
              <a:pPr marL="282575" indent="-282575" algn="l">
                <a:buFont typeface="+mj-lt"/>
                <a:buAutoNum type="arabicPeriod"/>
              </a:pPr>
              <a:r>
                <a:rPr lang="en-US" sz="1700" b="0" i="1" dirty="0"/>
                <a:t>Inclusion/Exclusion Criteria</a:t>
              </a:r>
            </a:p>
            <a:p>
              <a:pPr marL="282575" indent="-282575" algn="l">
                <a:buFont typeface="+mj-lt"/>
                <a:buAutoNum type="arabicPeriod"/>
              </a:pPr>
              <a:r>
                <a:rPr lang="en-US" sz="1700" b="0" i="1" dirty="0"/>
                <a:t>Outcome Variables Identified</a:t>
              </a:r>
            </a:p>
          </p:txBody>
        </p:sp>
        <p:sp>
          <p:nvSpPr>
            <p:cNvPr id="11" name="TextBox 10">
              <a:extLst>
                <a:ext uri="{FF2B5EF4-FFF2-40B4-BE49-F238E27FC236}">
                  <a16:creationId xmlns:a16="http://schemas.microsoft.com/office/drawing/2014/main" id="{BE6EACE9-25EA-42DC-A3B3-28317F30A216}"/>
                </a:ext>
              </a:extLst>
            </p:cNvPr>
            <p:cNvSpPr txBox="1"/>
            <p:nvPr/>
          </p:nvSpPr>
          <p:spPr>
            <a:xfrm>
              <a:off x="5054233" y="4893441"/>
              <a:ext cx="3035808" cy="677108"/>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000" b="1" dirty="0"/>
                <a:t>Data Pull</a:t>
              </a:r>
            </a:p>
            <a:p>
              <a:pPr algn="ctr"/>
              <a:r>
                <a:rPr lang="en-US" i="1" dirty="0"/>
                <a:t>IPSG Coordinator</a:t>
              </a:r>
            </a:p>
          </p:txBody>
        </p:sp>
        <p:sp>
          <p:nvSpPr>
            <p:cNvPr id="13" name="Arrow: Down 12">
              <a:extLst>
                <a:ext uri="{FF2B5EF4-FFF2-40B4-BE49-F238E27FC236}">
                  <a16:creationId xmlns:a16="http://schemas.microsoft.com/office/drawing/2014/main" id="{19939CF4-9D1C-44A8-9564-BD36626A77DE}"/>
                </a:ext>
              </a:extLst>
            </p:cNvPr>
            <p:cNvSpPr/>
            <p:nvPr/>
          </p:nvSpPr>
          <p:spPr>
            <a:xfrm>
              <a:off x="6471128" y="1621575"/>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4" name="Arrow: Down 13">
              <a:extLst>
                <a:ext uri="{FF2B5EF4-FFF2-40B4-BE49-F238E27FC236}">
                  <a16:creationId xmlns:a16="http://schemas.microsoft.com/office/drawing/2014/main" id="{7C43EFEA-9110-48BF-8BFA-63B2E56A948E}"/>
                </a:ext>
              </a:extLst>
            </p:cNvPr>
            <p:cNvSpPr/>
            <p:nvPr/>
          </p:nvSpPr>
          <p:spPr>
            <a:xfrm>
              <a:off x="6471128" y="3082758"/>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5" name="Arrow: Down 14">
              <a:extLst>
                <a:ext uri="{FF2B5EF4-FFF2-40B4-BE49-F238E27FC236}">
                  <a16:creationId xmlns:a16="http://schemas.microsoft.com/office/drawing/2014/main" id="{8F07E06C-F505-4BD9-A41B-37A79827D9AF}"/>
                </a:ext>
              </a:extLst>
            </p:cNvPr>
            <p:cNvSpPr/>
            <p:nvPr/>
          </p:nvSpPr>
          <p:spPr>
            <a:xfrm>
              <a:off x="6471128" y="4444471"/>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6" name="Rectangle: Rounded Corners 15">
              <a:extLst>
                <a:ext uri="{FF2B5EF4-FFF2-40B4-BE49-F238E27FC236}">
                  <a16:creationId xmlns:a16="http://schemas.microsoft.com/office/drawing/2014/main" id="{0A794563-2BBB-4E02-B499-BF17931D214E}"/>
                </a:ext>
              </a:extLst>
            </p:cNvPr>
            <p:cNvSpPr/>
            <p:nvPr/>
          </p:nvSpPr>
          <p:spPr>
            <a:xfrm>
              <a:off x="4743575" y="584171"/>
              <a:ext cx="3686151" cy="954107"/>
            </a:xfrm>
            <a:prstGeom prst="roundRect">
              <a:avLst/>
            </a:prstGeom>
            <a:solidFill>
              <a:schemeClr val="accent6">
                <a:lumMod val="60000"/>
                <a:lumOff val="4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Sub-Study Proposal Form </a:t>
              </a:r>
            </a:p>
            <a:p>
              <a:pPr algn="ctr"/>
              <a:r>
                <a:rPr lang="en-US" i="1" dirty="0">
                  <a:solidFill>
                    <a:schemeClr val="tx1"/>
                  </a:solidFill>
                </a:rPr>
                <a:t>Submitted by study team</a:t>
              </a:r>
            </a:p>
          </p:txBody>
        </p:sp>
        <p:sp>
          <p:nvSpPr>
            <p:cNvPr id="18" name="Arc 17">
              <a:extLst>
                <a:ext uri="{FF2B5EF4-FFF2-40B4-BE49-F238E27FC236}">
                  <a16:creationId xmlns:a16="http://schemas.microsoft.com/office/drawing/2014/main" id="{D2B53CF4-359E-4ECA-A8AA-13688CE4E7BE}"/>
                </a:ext>
              </a:extLst>
            </p:cNvPr>
            <p:cNvSpPr/>
            <p:nvPr/>
          </p:nvSpPr>
          <p:spPr>
            <a:xfrm>
              <a:off x="8215987" y="2022102"/>
              <a:ext cx="1231443" cy="650077"/>
            </a:xfrm>
            <a:prstGeom prst="arc">
              <a:avLst>
                <a:gd name="adj1" fmla="val 11217221"/>
                <a:gd name="adj2" fmla="val 20779345"/>
              </a:avLst>
            </a:prstGeom>
            <a:ln w="47625">
              <a:solidFill>
                <a:schemeClr val="accent6">
                  <a:lumMod val="75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a:extLst>
                <a:ext uri="{FF2B5EF4-FFF2-40B4-BE49-F238E27FC236}">
                  <a16:creationId xmlns:a16="http://schemas.microsoft.com/office/drawing/2014/main" id="{A09D08E7-0AD1-42C0-B92E-1E3AEC66869D}"/>
                </a:ext>
              </a:extLst>
            </p:cNvPr>
            <p:cNvSpPr/>
            <p:nvPr/>
          </p:nvSpPr>
          <p:spPr>
            <a:xfrm>
              <a:off x="8215987" y="3485054"/>
              <a:ext cx="1231443" cy="650077"/>
            </a:xfrm>
            <a:prstGeom prst="arc">
              <a:avLst>
                <a:gd name="adj1" fmla="val 11217221"/>
                <a:gd name="adj2" fmla="val 20779345"/>
              </a:avLst>
            </a:prstGeom>
            <a:ln w="47625">
              <a:solidFill>
                <a:schemeClr val="accent6">
                  <a:lumMod val="75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C0B20734-ED1E-4636-96B4-9CBAB1D8ECB3}"/>
                </a:ext>
              </a:extLst>
            </p:cNvPr>
            <p:cNvSpPr/>
            <p:nvPr/>
          </p:nvSpPr>
          <p:spPr>
            <a:xfrm flipV="1">
              <a:off x="8225512" y="2307852"/>
              <a:ext cx="1231443" cy="650077"/>
            </a:xfrm>
            <a:prstGeom prst="arc">
              <a:avLst>
                <a:gd name="adj1" fmla="val 11217221"/>
                <a:gd name="adj2" fmla="val 20779345"/>
              </a:avLst>
            </a:prstGeom>
            <a:ln w="476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1A971293-1182-49AC-BDD0-36CC9885D394}"/>
                </a:ext>
              </a:extLst>
            </p:cNvPr>
            <p:cNvSpPr/>
            <p:nvPr/>
          </p:nvSpPr>
          <p:spPr>
            <a:xfrm flipV="1">
              <a:off x="8225512" y="3770804"/>
              <a:ext cx="1231443" cy="650077"/>
            </a:xfrm>
            <a:prstGeom prst="arc">
              <a:avLst>
                <a:gd name="adj1" fmla="val 11217221"/>
                <a:gd name="adj2" fmla="val 20779345"/>
              </a:avLst>
            </a:prstGeom>
            <a:ln w="476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ectangle: Rounded Corners 23">
              <a:extLst>
                <a:ext uri="{FF2B5EF4-FFF2-40B4-BE49-F238E27FC236}">
                  <a16:creationId xmlns:a16="http://schemas.microsoft.com/office/drawing/2014/main" id="{9690BC37-6180-42F3-98FE-4126E708CE8A}"/>
                </a:ext>
              </a:extLst>
            </p:cNvPr>
            <p:cNvSpPr/>
            <p:nvPr/>
          </p:nvSpPr>
          <p:spPr>
            <a:xfrm>
              <a:off x="9501693" y="2186611"/>
              <a:ext cx="2248590" cy="677108"/>
            </a:xfrm>
            <a:prstGeom prst="round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Clarification Requested</a:t>
              </a:r>
            </a:p>
            <a:p>
              <a:pPr algn="ctr"/>
              <a:r>
                <a:rPr lang="en-US" sz="1600" i="1" dirty="0">
                  <a:solidFill>
                    <a:schemeClr val="tx1"/>
                  </a:solidFill>
                </a:rPr>
                <a:t>Study Team</a:t>
              </a:r>
            </a:p>
          </p:txBody>
        </p:sp>
        <p:sp>
          <p:nvSpPr>
            <p:cNvPr id="25" name="Rectangle: Rounded Corners 24">
              <a:extLst>
                <a:ext uri="{FF2B5EF4-FFF2-40B4-BE49-F238E27FC236}">
                  <a16:creationId xmlns:a16="http://schemas.microsoft.com/office/drawing/2014/main" id="{A5C90AC8-6A08-4CA9-8BD7-B5651F86CC86}"/>
                </a:ext>
              </a:extLst>
            </p:cNvPr>
            <p:cNvSpPr/>
            <p:nvPr/>
          </p:nvSpPr>
          <p:spPr>
            <a:xfrm>
              <a:off x="9523463" y="3528034"/>
              <a:ext cx="2248590" cy="677108"/>
            </a:xfrm>
            <a:prstGeom prst="round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Clarification Requested</a:t>
              </a:r>
            </a:p>
            <a:p>
              <a:pPr algn="ctr"/>
              <a:r>
                <a:rPr lang="en-US" sz="1600" i="1" dirty="0">
                  <a:solidFill>
                    <a:schemeClr val="tx1"/>
                  </a:solidFill>
                </a:rPr>
                <a:t>Study Team</a:t>
              </a:r>
            </a:p>
          </p:txBody>
        </p:sp>
      </p:grpSp>
      <p:cxnSp>
        <p:nvCxnSpPr>
          <p:cNvPr id="5" name="Connector: Elbow 4">
            <a:extLst>
              <a:ext uri="{FF2B5EF4-FFF2-40B4-BE49-F238E27FC236}">
                <a16:creationId xmlns:a16="http://schemas.microsoft.com/office/drawing/2014/main" id="{C3A381BD-D071-401B-BFCE-409E37EFDAE2}"/>
              </a:ext>
            </a:extLst>
          </p:cNvPr>
          <p:cNvCxnSpPr>
            <a:cxnSpLocks/>
          </p:cNvCxnSpPr>
          <p:nvPr/>
        </p:nvCxnSpPr>
        <p:spPr>
          <a:xfrm rot="10800000" flipH="1" flipV="1">
            <a:off x="4260694" y="1267831"/>
            <a:ext cx="310658" cy="2880711"/>
          </a:xfrm>
          <a:prstGeom prst="bentConnector3">
            <a:avLst>
              <a:gd name="adj1" fmla="val -163524"/>
            </a:avLst>
          </a:prstGeom>
          <a:ln w="76200">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B6F0CCA0-3D59-4BEC-83BF-EB4E078500F6}"/>
              </a:ext>
            </a:extLst>
          </p:cNvPr>
          <p:cNvSpPr txBox="1"/>
          <p:nvPr/>
        </p:nvSpPr>
        <p:spPr>
          <a:xfrm>
            <a:off x="188540" y="2221033"/>
            <a:ext cx="3592151" cy="1200329"/>
          </a:xfrm>
          <a:prstGeom prst="rect">
            <a:avLst/>
          </a:prstGeom>
          <a:noFill/>
        </p:spPr>
        <p:txBody>
          <a:bodyPr wrap="square" rtlCol="0">
            <a:spAutoFit/>
          </a:bodyPr>
          <a:lstStyle/>
          <a:p>
            <a:r>
              <a:rPr lang="en-US" sz="2400" b="1" i="1" dirty="0">
                <a:solidFill>
                  <a:schemeClr val="accent2">
                    <a:lumMod val="75000"/>
                  </a:schemeClr>
                </a:solidFill>
              </a:rPr>
              <a:t>Mind the Gap: </a:t>
            </a:r>
          </a:p>
          <a:p>
            <a:r>
              <a:rPr lang="en-US" sz="2400" i="1" dirty="0"/>
              <a:t>Draft your proposal with the </a:t>
            </a:r>
            <a:r>
              <a:rPr lang="en-US" sz="2400" i="1" u="sng" dirty="0"/>
              <a:t>two</a:t>
            </a:r>
            <a:r>
              <a:rPr lang="en-US" sz="2400" i="1" dirty="0"/>
              <a:t> crosswalks in mind</a:t>
            </a:r>
          </a:p>
        </p:txBody>
      </p:sp>
      <p:sp>
        <p:nvSpPr>
          <p:cNvPr id="26" name="Title 1">
            <a:extLst>
              <a:ext uri="{FF2B5EF4-FFF2-40B4-BE49-F238E27FC236}">
                <a16:creationId xmlns:a16="http://schemas.microsoft.com/office/drawing/2014/main" id="{9F7E3479-A3AB-42A0-BA50-2569A4E2F96F}"/>
              </a:ext>
            </a:extLst>
          </p:cNvPr>
          <p:cNvSpPr txBox="1">
            <a:spLocks/>
          </p:cNvSpPr>
          <p:nvPr/>
        </p:nvSpPr>
        <p:spPr>
          <a:xfrm>
            <a:off x="416088" y="216202"/>
            <a:ext cx="11102812" cy="6058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rgbClr val="07493C"/>
                </a:solidFill>
                <a:latin typeface="+mj-lt"/>
                <a:ea typeface="+mj-ea"/>
                <a:cs typeface="+mj-cs"/>
              </a:defRPr>
            </a:lvl1pPr>
          </a:lstStyle>
          <a:p>
            <a:r>
              <a:rPr lang="en-US" dirty="0"/>
              <a:t>Tip #1: </a:t>
            </a:r>
            <a:r>
              <a:rPr lang="en-US" u="sng" dirty="0">
                <a:solidFill>
                  <a:schemeClr val="accent2">
                    <a:lumMod val="75000"/>
                  </a:schemeClr>
                </a:solidFill>
              </a:rPr>
              <a:t>TWO</a:t>
            </a:r>
            <a:r>
              <a:rPr lang="en-US" dirty="0"/>
              <a:t> Crosswalks will be generated</a:t>
            </a:r>
          </a:p>
        </p:txBody>
      </p:sp>
    </p:spTree>
    <p:extLst>
      <p:ext uri="{BB962C8B-B14F-4D97-AF65-F5344CB8AC3E}">
        <p14:creationId xmlns:p14="http://schemas.microsoft.com/office/powerpoint/2010/main" val="2521429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9FEF7-C702-4244-B0A4-743B5CBA7C45}"/>
              </a:ext>
            </a:extLst>
          </p:cNvPr>
          <p:cNvSpPr>
            <a:spLocks noGrp="1"/>
          </p:cNvSpPr>
          <p:nvPr>
            <p:ph type="title"/>
          </p:nvPr>
        </p:nvSpPr>
        <p:spPr/>
        <p:txBody>
          <a:bodyPr/>
          <a:lstStyle/>
          <a:p>
            <a:r>
              <a:rPr lang="en-US" dirty="0"/>
              <a:t>What we mean by two crosswalks…….</a:t>
            </a:r>
          </a:p>
        </p:txBody>
      </p:sp>
      <p:sp>
        <p:nvSpPr>
          <p:cNvPr id="8" name="Rectangle: Rounded Corners 7">
            <a:extLst>
              <a:ext uri="{FF2B5EF4-FFF2-40B4-BE49-F238E27FC236}">
                <a16:creationId xmlns:a16="http://schemas.microsoft.com/office/drawing/2014/main" id="{8AC5DC57-0DE1-4208-A8D5-2F93F8E237A7}"/>
              </a:ext>
            </a:extLst>
          </p:cNvPr>
          <p:cNvSpPr/>
          <p:nvPr/>
        </p:nvSpPr>
        <p:spPr>
          <a:xfrm>
            <a:off x="4142910" y="1080290"/>
            <a:ext cx="3374513" cy="836434"/>
          </a:xfrm>
          <a:prstGeom prst="roundRect">
            <a:avLst/>
          </a:prstGeom>
          <a:solidFill>
            <a:schemeClr val="accent6">
              <a:lumMod val="60000"/>
              <a:lumOff val="4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IPSG Database</a:t>
            </a:r>
            <a:endParaRPr lang="en-US" sz="2400" i="1" dirty="0">
              <a:solidFill>
                <a:schemeClr val="tx1"/>
              </a:solidFill>
            </a:endParaRPr>
          </a:p>
        </p:txBody>
      </p:sp>
      <p:sp>
        <p:nvSpPr>
          <p:cNvPr id="9" name="TextBox 8">
            <a:extLst>
              <a:ext uri="{FF2B5EF4-FFF2-40B4-BE49-F238E27FC236}">
                <a16:creationId xmlns:a16="http://schemas.microsoft.com/office/drawing/2014/main" id="{594D319D-2078-460D-801B-E37D3F9B24BC}"/>
              </a:ext>
            </a:extLst>
          </p:cNvPr>
          <p:cNvSpPr txBox="1"/>
          <p:nvPr/>
        </p:nvSpPr>
        <p:spPr>
          <a:xfrm>
            <a:off x="4303752" y="2364914"/>
            <a:ext cx="3035808" cy="923330"/>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Crosswalk Generated</a:t>
            </a:r>
          </a:p>
          <a:p>
            <a:pPr marL="282575" indent="-282575" algn="l">
              <a:buFont typeface="+mj-lt"/>
              <a:buAutoNum type="arabicPeriod"/>
            </a:pPr>
            <a:r>
              <a:rPr lang="en-US" sz="1700" b="0" i="1" dirty="0"/>
              <a:t>Inclusion/Exclusion Criteria</a:t>
            </a:r>
          </a:p>
          <a:p>
            <a:pPr marL="282575" indent="-282575" algn="l">
              <a:buFont typeface="+mj-lt"/>
              <a:buAutoNum type="arabicPeriod"/>
            </a:pPr>
            <a:r>
              <a:rPr lang="en-US" sz="1700" b="0" i="1" dirty="0"/>
              <a:t>Outcome Variables Identified</a:t>
            </a:r>
          </a:p>
        </p:txBody>
      </p:sp>
      <p:sp>
        <p:nvSpPr>
          <p:cNvPr id="10" name="Arrow: Down 9">
            <a:extLst>
              <a:ext uri="{FF2B5EF4-FFF2-40B4-BE49-F238E27FC236}">
                <a16:creationId xmlns:a16="http://schemas.microsoft.com/office/drawing/2014/main" id="{E90C53A3-6FE1-4E99-B7C8-200533C5F99C}"/>
              </a:ext>
            </a:extLst>
          </p:cNvPr>
          <p:cNvSpPr/>
          <p:nvPr/>
        </p:nvSpPr>
        <p:spPr>
          <a:xfrm>
            <a:off x="5720647" y="1967401"/>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1" name="TextBox 10">
            <a:extLst>
              <a:ext uri="{FF2B5EF4-FFF2-40B4-BE49-F238E27FC236}">
                <a16:creationId xmlns:a16="http://schemas.microsoft.com/office/drawing/2014/main" id="{494E8603-71DD-4041-811B-CA6020676C19}"/>
              </a:ext>
            </a:extLst>
          </p:cNvPr>
          <p:cNvSpPr txBox="1"/>
          <p:nvPr/>
        </p:nvSpPr>
        <p:spPr>
          <a:xfrm>
            <a:off x="6416515" y="3736434"/>
            <a:ext cx="5013484" cy="1569660"/>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sz="2400" dirty="0"/>
              <a:t>What data do you want </a:t>
            </a:r>
          </a:p>
          <a:p>
            <a:r>
              <a:rPr lang="en-US" sz="2400" dirty="0"/>
              <a:t>and from when </a:t>
            </a:r>
          </a:p>
          <a:p>
            <a:r>
              <a:rPr lang="en-US" sz="2400" b="0" i="1" dirty="0"/>
              <a:t>Detailed explanation of what data you want, and from what time points. </a:t>
            </a:r>
          </a:p>
        </p:txBody>
      </p:sp>
      <p:sp>
        <p:nvSpPr>
          <p:cNvPr id="12" name="TextBox 11">
            <a:extLst>
              <a:ext uri="{FF2B5EF4-FFF2-40B4-BE49-F238E27FC236}">
                <a16:creationId xmlns:a16="http://schemas.microsoft.com/office/drawing/2014/main" id="{CAC21FA7-E067-4439-B77A-DD977F44462E}"/>
              </a:ext>
            </a:extLst>
          </p:cNvPr>
          <p:cNvSpPr txBox="1"/>
          <p:nvPr/>
        </p:nvSpPr>
        <p:spPr>
          <a:xfrm>
            <a:off x="1219200" y="3772469"/>
            <a:ext cx="4556287" cy="1400383"/>
          </a:xfrm>
          <a:prstGeom prst="rect">
            <a:avLst/>
          </a:prstGeom>
          <a:effectLst>
            <a:innerShdw blurRad="63500" dist="50800" dir="162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wrap="square" rtlCol="0">
            <a:spAutoFit/>
          </a:bodyPr>
          <a:lstStyle>
            <a:defPPr>
              <a:defRPr lang="en-US"/>
            </a:defPPr>
            <a:lvl1pPr algn="ctr">
              <a:defRPr sz="2000" b="1"/>
            </a:lvl1pPr>
          </a:lstStyle>
          <a:p>
            <a:r>
              <a:rPr lang="en-US" dirty="0"/>
              <a:t>WHO is the Study Population</a:t>
            </a:r>
          </a:p>
          <a:p>
            <a:endParaRPr lang="en-US" sz="1700" b="0" i="1" dirty="0"/>
          </a:p>
          <a:p>
            <a:r>
              <a:rPr lang="en-US" sz="2400" b="0" i="1" dirty="0"/>
              <a:t>Detailed set of Inclusion </a:t>
            </a:r>
          </a:p>
          <a:p>
            <a:r>
              <a:rPr lang="en-US" sz="2400" b="0" i="1" dirty="0"/>
              <a:t>and Exclusion Criteria</a:t>
            </a:r>
            <a:endParaRPr lang="en-US" sz="1700" b="0" i="1" dirty="0"/>
          </a:p>
        </p:txBody>
      </p:sp>
      <p:sp>
        <p:nvSpPr>
          <p:cNvPr id="13" name="Arrow: Down 12">
            <a:extLst>
              <a:ext uri="{FF2B5EF4-FFF2-40B4-BE49-F238E27FC236}">
                <a16:creationId xmlns:a16="http://schemas.microsoft.com/office/drawing/2014/main" id="{F8C251E4-5D7E-47D5-8E06-96398611A12E}"/>
              </a:ext>
            </a:extLst>
          </p:cNvPr>
          <p:cNvSpPr/>
          <p:nvPr/>
        </p:nvSpPr>
        <p:spPr>
          <a:xfrm>
            <a:off x="5108116" y="3317997"/>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4" name="Arrow: Down 13">
            <a:extLst>
              <a:ext uri="{FF2B5EF4-FFF2-40B4-BE49-F238E27FC236}">
                <a16:creationId xmlns:a16="http://schemas.microsoft.com/office/drawing/2014/main" id="{DC5FF7D3-1E83-42EE-BC7F-1079F9E5B6F5}"/>
              </a:ext>
            </a:extLst>
          </p:cNvPr>
          <p:cNvSpPr/>
          <p:nvPr/>
        </p:nvSpPr>
        <p:spPr>
          <a:xfrm>
            <a:off x="6939335" y="3299152"/>
            <a:ext cx="202019" cy="400110"/>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15" name="Oval 14">
            <a:extLst>
              <a:ext uri="{FF2B5EF4-FFF2-40B4-BE49-F238E27FC236}">
                <a16:creationId xmlns:a16="http://schemas.microsoft.com/office/drawing/2014/main" id="{B6A1D1CC-100F-471A-8227-E182D411D6BD}"/>
              </a:ext>
            </a:extLst>
          </p:cNvPr>
          <p:cNvSpPr/>
          <p:nvPr/>
        </p:nvSpPr>
        <p:spPr>
          <a:xfrm>
            <a:off x="389235" y="3499207"/>
            <a:ext cx="5706766" cy="2452883"/>
          </a:xfrm>
          <a:prstGeom prst="ellipse">
            <a:avLst/>
          </a:prstGeom>
          <a:noFill/>
          <a:ln w="5715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583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1601D-B4FD-4217-AACB-B9A3E94B4E5A}"/>
              </a:ext>
            </a:extLst>
          </p:cNvPr>
          <p:cNvSpPr>
            <a:spLocks noGrp="1"/>
          </p:cNvSpPr>
          <p:nvPr>
            <p:ph type="title"/>
          </p:nvPr>
        </p:nvSpPr>
        <p:spPr/>
        <p:txBody>
          <a:bodyPr/>
          <a:lstStyle/>
          <a:p>
            <a:r>
              <a:rPr lang="en-US" dirty="0"/>
              <a:t>Example From Sankar’s 2020 Proposal</a:t>
            </a:r>
          </a:p>
        </p:txBody>
      </p:sp>
      <p:sp>
        <p:nvSpPr>
          <p:cNvPr id="5" name="Content Placeholder 4">
            <a:extLst>
              <a:ext uri="{FF2B5EF4-FFF2-40B4-BE49-F238E27FC236}">
                <a16:creationId xmlns:a16="http://schemas.microsoft.com/office/drawing/2014/main" id="{FC76B884-D8E8-4F24-812F-2FE13CC4C570}"/>
              </a:ext>
            </a:extLst>
          </p:cNvPr>
          <p:cNvSpPr>
            <a:spLocks noGrp="1"/>
          </p:cNvSpPr>
          <p:nvPr>
            <p:ph idx="1"/>
          </p:nvPr>
        </p:nvSpPr>
        <p:spPr>
          <a:xfrm>
            <a:off x="838200" y="1451728"/>
            <a:ext cx="10515600" cy="1210690"/>
          </a:xfrm>
        </p:spPr>
        <p:txBody>
          <a:bodyPr/>
          <a:lstStyle/>
          <a:p>
            <a:pPr marL="0" indent="0">
              <a:buNone/>
            </a:pPr>
            <a:r>
              <a:rPr lang="en-US" sz="2400" b="1" dirty="0" smtClean="0"/>
              <a:t>Hypothesis: </a:t>
            </a:r>
            <a:r>
              <a:rPr lang="en-US" sz="2400" dirty="0" smtClean="0"/>
              <a:t>Decreased </a:t>
            </a:r>
            <a:r>
              <a:rPr lang="en-US" sz="2400" dirty="0"/>
              <a:t>perfusion </a:t>
            </a:r>
            <a:r>
              <a:rPr lang="en-US" sz="2400" dirty="0" smtClean="0"/>
              <a:t>correlates </a:t>
            </a:r>
            <a:r>
              <a:rPr lang="en-US" sz="2400" dirty="0"/>
              <a:t>with increased duration of </a:t>
            </a:r>
            <a:r>
              <a:rPr lang="en-US" sz="2400" dirty="0" smtClean="0"/>
              <a:t>Waldenstrom Stage II </a:t>
            </a:r>
            <a:r>
              <a:rPr lang="en-US" sz="2400" dirty="0"/>
              <a:t>and worse lateral pillar </a:t>
            </a:r>
            <a:r>
              <a:rPr lang="en-US" sz="2400" dirty="0" smtClean="0"/>
              <a:t>class, </a:t>
            </a:r>
            <a:r>
              <a:rPr lang="en-US" sz="2400" dirty="0"/>
              <a:t>as has been shown previously in </a:t>
            </a:r>
            <a:r>
              <a:rPr lang="en-US" sz="2400" dirty="0" smtClean="0"/>
              <a:t>single </a:t>
            </a:r>
            <a:r>
              <a:rPr lang="en-US" sz="2400" dirty="0"/>
              <a:t>center study.   </a:t>
            </a:r>
          </a:p>
          <a:p>
            <a:pPr marL="0" indent="0">
              <a:buNone/>
            </a:pPr>
            <a:endParaRPr lang="en-US" dirty="0"/>
          </a:p>
        </p:txBody>
      </p:sp>
      <p:sp>
        <p:nvSpPr>
          <p:cNvPr id="4" name="TextBox 3">
            <a:extLst>
              <a:ext uri="{FF2B5EF4-FFF2-40B4-BE49-F238E27FC236}">
                <a16:creationId xmlns:a16="http://schemas.microsoft.com/office/drawing/2014/main" id="{AF2B59BF-E8F8-4A92-BB86-41809BF1AC89}"/>
              </a:ext>
            </a:extLst>
          </p:cNvPr>
          <p:cNvSpPr txBox="1"/>
          <p:nvPr/>
        </p:nvSpPr>
        <p:spPr>
          <a:xfrm>
            <a:off x="596765" y="2831939"/>
            <a:ext cx="6429677" cy="2031325"/>
          </a:xfrm>
          <a:prstGeom prst="rect">
            <a:avLst/>
          </a:prstGeom>
          <a:noFill/>
        </p:spPr>
        <p:txBody>
          <a:bodyPr wrap="square">
            <a:spAutoFit/>
          </a:bodyPr>
          <a:lstStyle/>
          <a:p>
            <a:pPr marL="0" marR="0">
              <a:spcBef>
                <a:spcPts val="0"/>
              </a:spcBef>
              <a:spcAft>
                <a:spcPts val="0"/>
              </a:spcAft>
            </a:pPr>
            <a:r>
              <a:rPr lang="en-US" b="1" dirty="0">
                <a:effectLst/>
                <a:latin typeface="Calibri" panose="020F0502020204030204" pitchFamily="34" charset="0"/>
                <a:ea typeface="Times New Roman" panose="02020603050405020304" pitchFamily="18" charset="0"/>
              </a:rPr>
              <a:t>Inclusion </a:t>
            </a:r>
            <a:r>
              <a:rPr lang="en-US" b="1" dirty="0" smtClean="0">
                <a:effectLst/>
                <a:latin typeface="Calibri" panose="020F0502020204030204" pitchFamily="34" charset="0"/>
                <a:ea typeface="Times New Roman" panose="02020603050405020304" pitchFamily="18" charset="0"/>
              </a:rPr>
              <a:t>criteria applie</a:t>
            </a:r>
            <a:r>
              <a:rPr lang="en-US" b="1" dirty="0" smtClean="0">
                <a:latin typeface="Calibri" panose="020F0502020204030204" pitchFamily="34" charset="0"/>
                <a:ea typeface="Times New Roman" panose="02020603050405020304" pitchFamily="18" charset="0"/>
              </a:rPr>
              <a:t>d in REDCap</a:t>
            </a:r>
            <a:r>
              <a:rPr lang="en-US" b="1" dirty="0" smtClean="0">
                <a:effectLst/>
                <a:latin typeface="Calibri" panose="020F0502020204030204" pitchFamily="34" charset="0"/>
                <a:ea typeface="Times New Roman" panose="02020603050405020304" pitchFamily="18" charset="0"/>
              </a:rPr>
              <a:t>: </a:t>
            </a:r>
            <a:endParaRPr lang="en-US" b="1" dirty="0">
              <a:effectLst/>
              <a:latin typeface="Calibri" panose="020F0502020204030204" pitchFamily="34" charset="0"/>
              <a:ea typeface="Times New Roman" panose="02020603050405020304" pitchFamily="18" charset="0"/>
            </a:endParaRPr>
          </a:p>
          <a:p>
            <a:pPr marL="342900" marR="0" indent="-342900">
              <a:spcBef>
                <a:spcPts val="0"/>
              </a:spcBef>
              <a:spcAft>
                <a:spcPts val="0"/>
              </a:spcAft>
              <a:buAutoNum type="arabicParenR"/>
            </a:pPr>
            <a:r>
              <a:rPr lang="en-US" dirty="0">
                <a:latin typeface="Calibri" panose="020F0502020204030204" pitchFamily="34" charset="0"/>
                <a:ea typeface="Times New Roman" panose="02020603050405020304" pitchFamily="18" charset="0"/>
              </a:rPr>
              <a:t>D</a:t>
            </a:r>
            <a:r>
              <a:rPr lang="en-US" dirty="0" smtClean="0">
                <a:effectLst/>
                <a:latin typeface="Calibri" panose="020F0502020204030204" pitchFamily="34" charset="0"/>
                <a:ea typeface="Times New Roman" panose="02020603050405020304" pitchFamily="18" charset="0"/>
              </a:rPr>
              <a:t>iagnosis </a:t>
            </a:r>
            <a:r>
              <a:rPr lang="en-US" dirty="0">
                <a:effectLst/>
                <a:latin typeface="Calibri" panose="020F0502020204030204" pitchFamily="34" charset="0"/>
                <a:ea typeface="Times New Roman" panose="02020603050405020304" pitchFamily="18" charset="0"/>
              </a:rPr>
              <a:t>of LCPD</a:t>
            </a:r>
          </a:p>
          <a:p>
            <a:pPr marL="342900" marR="0" indent="-342900">
              <a:spcBef>
                <a:spcPts val="0"/>
              </a:spcBef>
              <a:spcAft>
                <a:spcPts val="0"/>
              </a:spcAft>
              <a:buAutoNum type="arabicParenR"/>
            </a:pPr>
            <a:r>
              <a:rPr lang="en-US" dirty="0">
                <a:latin typeface="Calibri" panose="020F0502020204030204" pitchFamily="34" charset="0"/>
                <a:ea typeface="Times New Roman" panose="02020603050405020304" pitchFamily="18" charset="0"/>
              </a:rPr>
              <a:t>A</a:t>
            </a:r>
            <a:r>
              <a:rPr lang="en-US" dirty="0" smtClean="0">
                <a:effectLst/>
                <a:latin typeface="Calibri" panose="020F0502020204030204" pitchFamily="34" charset="0"/>
                <a:ea typeface="Times New Roman" panose="02020603050405020304" pitchFamily="18" charset="0"/>
              </a:rPr>
              <a:t>ge </a:t>
            </a:r>
            <a:r>
              <a:rPr lang="en-US" dirty="0">
                <a:effectLst/>
                <a:latin typeface="Calibri" panose="020F0502020204030204" pitchFamily="34" charset="0"/>
                <a:ea typeface="Times New Roman" panose="02020603050405020304" pitchFamily="18" charset="0"/>
              </a:rPr>
              <a:t>between 6-11 at disease onset </a:t>
            </a:r>
          </a:p>
          <a:p>
            <a:pPr marL="342900" marR="0" indent="-342900">
              <a:spcBef>
                <a:spcPts val="0"/>
              </a:spcBef>
              <a:spcAft>
                <a:spcPts val="0"/>
              </a:spcAft>
              <a:buAutoNum type="arabicParenR"/>
            </a:pPr>
            <a:r>
              <a:rPr lang="en-US" dirty="0">
                <a:effectLst/>
                <a:latin typeface="Calibri" panose="020F0502020204030204" pitchFamily="34" charset="0"/>
                <a:ea typeface="Times New Roman" panose="02020603050405020304" pitchFamily="18" charset="0"/>
              </a:rPr>
              <a:t>Waldenstrom stage IIa or </a:t>
            </a:r>
            <a:r>
              <a:rPr lang="en-US" dirty="0" smtClean="0">
                <a:effectLst/>
                <a:latin typeface="Calibri" panose="020F0502020204030204" pitchFamily="34" charset="0"/>
                <a:ea typeface="Times New Roman" panose="02020603050405020304" pitchFamily="18" charset="0"/>
              </a:rPr>
              <a:t>less </a:t>
            </a:r>
            <a:r>
              <a:rPr lang="en-US" i="1" dirty="0">
                <a:solidFill>
                  <a:srgbClr val="C00000"/>
                </a:solidFill>
                <a:effectLst/>
                <a:latin typeface="Calibri" panose="020F0502020204030204" pitchFamily="34" charset="0"/>
                <a:ea typeface="Times New Roman" panose="02020603050405020304" pitchFamily="18" charset="0"/>
              </a:rPr>
              <a:t>at time of surgical treatment</a:t>
            </a:r>
          </a:p>
          <a:p>
            <a:pPr marL="342900" marR="0" indent="-342900">
              <a:spcBef>
                <a:spcPts val="0"/>
              </a:spcBef>
              <a:spcAft>
                <a:spcPts val="0"/>
              </a:spcAft>
              <a:buAutoNum type="arabicParenR"/>
            </a:pPr>
            <a:r>
              <a:rPr lang="en-US" dirty="0" smtClean="0">
                <a:latin typeface="Calibri" panose="020F0502020204030204" pitchFamily="34" charset="0"/>
                <a:ea typeface="Times New Roman" panose="02020603050405020304" pitchFamily="18" charset="0"/>
              </a:rPr>
              <a:t>Intended s</a:t>
            </a:r>
            <a:r>
              <a:rPr lang="en-US" dirty="0" smtClean="0">
                <a:effectLst/>
                <a:latin typeface="Calibri" panose="020F0502020204030204" pitchFamily="34" charset="0"/>
                <a:ea typeface="Times New Roman" panose="02020603050405020304" pitchFamily="18" charset="0"/>
              </a:rPr>
              <a:t>urgical </a:t>
            </a:r>
            <a:r>
              <a:rPr lang="en-US" dirty="0">
                <a:effectLst/>
                <a:latin typeface="Calibri" panose="020F0502020204030204" pitchFamily="34" charset="0"/>
                <a:ea typeface="Times New Roman" panose="02020603050405020304" pitchFamily="18" charset="0"/>
              </a:rPr>
              <a:t>intervention (</a:t>
            </a:r>
            <a:r>
              <a:rPr lang="en-US" dirty="0">
                <a:solidFill>
                  <a:srgbClr val="C00000"/>
                </a:solidFill>
                <a:effectLst/>
                <a:latin typeface="Calibri" panose="020F0502020204030204" pitchFamily="34" charset="0"/>
                <a:ea typeface="Times New Roman" panose="02020603050405020304" pitchFamily="18" charset="0"/>
              </a:rPr>
              <a:t>varus osteotomy</a:t>
            </a:r>
            <a:r>
              <a:rPr lang="en-US" dirty="0">
                <a:effectLst/>
                <a:latin typeface="Calibri" panose="020F0502020204030204" pitchFamily="34" charset="0"/>
                <a:ea typeface="Times New Roman" panose="02020603050405020304" pitchFamily="18" charset="0"/>
              </a:rPr>
              <a:t>)</a:t>
            </a:r>
            <a:endParaRPr lang="en-US" dirty="0">
              <a:latin typeface="Calibri" panose="020F0502020204030204" pitchFamily="34" charset="0"/>
              <a:ea typeface="Times New Roman" panose="02020603050405020304" pitchFamily="18" charset="0"/>
            </a:endParaRPr>
          </a:p>
          <a:p>
            <a:pPr marL="342900" indent="-342900">
              <a:buFontTx/>
              <a:buAutoNum type="arabicParenR"/>
            </a:pPr>
            <a:r>
              <a:rPr lang="en-US" dirty="0">
                <a:latin typeface="Calibri" panose="020F0502020204030204" pitchFamily="34" charset="0"/>
                <a:ea typeface="Times New Roman" panose="02020603050405020304" pitchFamily="18" charset="0"/>
              </a:rPr>
              <a:t>P</a:t>
            </a:r>
            <a:r>
              <a:rPr lang="en-US" dirty="0" smtClean="0">
                <a:effectLst/>
                <a:latin typeface="Calibri" panose="020F0502020204030204" pitchFamily="34" charset="0"/>
                <a:ea typeface="Times New Roman" panose="02020603050405020304" pitchFamily="18" charset="0"/>
              </a:rPr>
              <a:t>reoperative </a:t>
            </a:r>
            <a:r>
              <a:rPr lang="en-US" dirty="0">
                <a:effectLst/>
                <a:latin typeface="Calibri" panose="020F0502020204030204" pitchFamily="34" charset="0"/>
                <a:ea typeface="Times New Roman" panose="02020603050405020304" pitchFamily="18" charset="0"/>
              </a:rPr>
              <a:t>perfusion MRI</a:t>
            </a:r>
          </a:p>
          <a:p>
            <a:pPr marL="342900" indent="-342900">
              <a:buFontTx/>
              <a:buAutoNum type="arabicParenR"/>
            </a:pPr>
            <a:r>
              <a:rPr lang="en-US" dirty="0">
                <a:latin typeface="Calibri" panose="020F0502020204030204" pitchFamily="34" charset="0"/>
                <a:ea typeface="Times New Roman" panose="02020603050405020304" pitchFamily="18" charset="0"/>
              </a:rPr>
              <a:t>2+ years of follow up</a:t>
            </a:r>
          </a:p>
        </p:txBody>
      </p:sp>
      <p:sp>
        <p:nvSpPr>
          <p:cNvPr id="7" name="TextBox 6">
            <a:extLst>
              <a:ext uri="{FF2B5EF4-FFF2-40B4-BE49-F238E27FC236}">
                <a16:creationId xmlns:a16="http://schemas.microsoft.com/office/drawing/2014/main" id="{6B39FC45-CEC9-4DB2-B769-B667AA4B5463}"/>
              </a:ext>
            </a:extLst>
          </p:cNvPr>
          <p:cNvSpPr txBox="1"/>
          <p:nvPr/>
        </p:nvSpPr>
        <p:spPr>
          <a:xfrm>
            <a:off x="6670308" y="2831939"/>
            <a:ext cx="5284269" cy="1477328"/>
          </a:xfrm>
          <a:prstGeom prst="rect">
            <a:avLst/>
          </a:prstGeom>
          <a:noFill/>
        </p:spPr>
        <p:txBody>
          <a:bodyPr wrap="square">
            <a:spAutoFit/>
          </a:bodyPr>
          <a:lstStyle>
            <a:defPPr>
              <a:defRPr lang="en-US"/>
            </a:defPPr>
            <a:lvl1pPr marR="0">
              <a:spcBef>
                <a:spcPts val="0"/>
              </a:spcBef>
              <a:spcAft>
                <a:spcPts val="0"/>
              </a:spcAft>
              <a:defRPr sz="2400" b="1">
                <a:effectLst/>
                <a:latin typeface="Calibri" panose="020F0502020204030204" pitchFamily="34" charset="0"/>
                <a:ea typeface="Times New Roman" panose="02020603050405020304" pitchFamily="18" charset="0"/>
              </a:defRPr>
            </a:lvl1pPr>
          </a:lstStyle>
          <a:p>
            <a:r>
              <a:rPr lang="en-US" sz="1800" dirty="0">
                <a:solidFill>
                  <a:schemeClr val="bg1">
                    <a:lumMod val="65000"/>
                  </a:schemeClr>
                </a:solidFill>
              </a:rPr>
              <a:t>Exclusion </a:t>
            </a:r>
            <a:r>
              <a:rPr lang="en-US" sz="1800" dirty="0" smtClean="0">
                <a:solidFill>
                  <a:schemeClr val="bg1">
                    <a:lumMod val="65000"/>
                  </a:schemeClr>
                </a:solidFill>
              </a:rPr>
              <a:t>criteria applied by Sub-Study Team: </a:t>
            </a:r>
            <a:endParaRPr lang="en-US" sz="1800" dirty="0">
              <a:solidFill>
                <a:schemeClr val="bg1">
                  <a:lumMod val="65000"/>
                </a:schemeClr>
              </a:solidFill>
            </a:endParaRPr>
          </a:p>
          <a:p>
            <a:r>
              <a:rPr lang="en-US" sz="1800" b="0" dirty="0">
                <a:solidFill>
                  <a:schemeClr val="bg1">
                    <a:lumMod val="65000"/>
                  </a:schemeClr>
                </a:solidFill>
              </a:rPr>
              <a:t>1) less than 2 years of follow up </a:t>
            </a:r>
          </a:p>
          <a:p>
            <a:r>
              <a:rPr lang="en-US" sz="1800" b="0" dirty="0">
                <a:solidFill>
                  <a:schemeClr val="bg1">
                    <a:lumMod val="65000"/>
                  </a:schemeClr>
                </a:solidFill>
              </a:rPr>
              <a:t>2) incomplete radiographic data where the patient is missing 1 or more follow up radiographs. </a:t>
            </a:r>
          </a:p>
          <a:p>
            <a:endParaRPr lang="en-US" sz="1800" dirty="0">
              <a:solidFill>
                <a:schemeClr val="bg1">
                  <a:lumMod val="65000"/>
                </a:schemeClr>
              </a:solidFill>
            </a:endParaRPr>
          </a:p>
        </p:txBody>
      </p:sp>
    </p:spTree>
    <p:extLst>
      <p:ext uri="{BB962C8B-B14F-4D97-AF65-F5344CB8AC3E}">
        <p14:creationId xmlns:p14="http://schemas.microsoft.com/office/powerpoint/2010/main" val="1316612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230-EF79-4FFE-B254-55519315755D}"/>
              </a:ext>
            </a:extLst>
          </p:cNvPr>
          <p:cNvSpPr>
            <a:spLocks noGrp="1"/>
          </p:cNvSpPr>
          <p:nvPr>
            <p:ph type="title"/>
          </p:nvPr>
        </p:nvSpPr>
        <p:spPr>
          <a:xfrm>
            <a:off x="225588" y="1096759"/>
            <a:ext cx="10515600" cy="605836"/>
          </a:xfrm>
        </p:spPr>
        <p:txBody>
          <a:bodyPr/>
          <a:lstStyle/>
          <a:p>
            <a:r>
              <a:rPr lang="en-US" dirty="0"/>
              <a:t>Terminology Timeout: CODEBOOK</a:t>
            </a:r>
          </a:p>
        </p:txBody>
      </p:sp>
      <p:sp>
        <p:nvSpPr>
          <p:cNvPr id="5" name="TextBox 4">
            <a:extLst>
              <a:ext uri="{FF2B5EF4-FFF2-40B4-BE49-F238E27FC236}">
                <a16:creationId xmlns:a16="http://schemas.microsoft.com/office/drawing/2014/main" id="{59B2E840-7EC6-4444-A43E-02BDC6BC2957}"/>
              </a:ext>
            </a:extLst>
          </p:cNvPr>
          <p:cNvSpPr txBox="1"/>
          <p:nvPr/>
        </p:nvSpPr>
        <p:spPr>
          <a:xfrm>
            <a:off x="1089188" y="1966773"/>
            <a:ext cx="8969212" cy="3539430"/>
          </a:xfrm>
          <a:prstGeom prst="rect">
            <a:avLst/>
          </a:prstGeom>
          <a:noFill/>
        </p:spPr>
        <p:txBody>
          <a:bodyPr wrap="square" rtlCol="0">
            <a:spAutoFit/>
          </a:bodyPr>
          <a:lstStyle/>
          <a:p>
            <a:r>
              <a:rPr lang="en-US" sz="3200" b="1" dirty="0"/>
              <a:t>Codebook: </a:t>
            </a:r>
            <a:r>
              <a:rPr lang="en-US" sz="2400" b="0" dirty="0">
                <a:solidFill>
                  <a:srgbClr val="111111"/>
                </a:solidFill>
                <a:effectLst/>
                <a:latin typeface="Arial" panose="020B0604020202020204" pitchFamily="34" charset="0"/>
              </a:rPr>
              <a:t>NOUN</a:t>
            </a:r>
          </a:p>
          <a:p>
            <a:pPr algn="l">
              <a:buFont typeface="+mj-lt"/>
              <a:buAutoNum type="arabicPeriod"/>
            </a:pPr>
            <a:r>
              <a:rPr lang="en-US" sz="2400" b="0" i="0" dirty="0">
                <a:solidFill>
                  <a:srgbClr val="111111"/>
                </a:solidFill>
                <a:effectLst/>
                <a:latin typeface="Roboto" panose="02000000000000000000" pitchFamily="2" charset="0"/>
              </a:rPr>
              <a:t>a list of symbols or other expressions arranged as a key for encoding and decoding secret messages.</a:t>
            </a:r>
          </a:p>
          <a:p>
            <a:pPr algn="l"/>
            <a:endParaRPr lang="en-US" sz="2400" b="0" i="0" dirty="0">
              <a:solidFill>
                <a:srgbClr val="111111"/>
              </a:solidFill>
              <a:effectLst/>
              <a:latin typeface="Roboto" panose="02000000000000000000" pitchFamily="2" charset="0"/>
            </a:endParaRPr>
          </a:p>
          <a:p>
            <a:pPr algn="l">
              <a:buAutoNum type="arabicPeriod" startAt="2"/>
            </a:pPr>
            <a:r>
              <a:rPr lang="en-US" sz="2400" b="1" i="1" dirty="0">
                <a:solidFill>
                  <a:schemeClr val="accent6">
                    <a:lumMod val="50000"/>
                  </a:schemeClr>
                </a:solidFill>
                <a:latin typeface="Roboto" panose="02000000000000000000" pitchFamily="2" charset="0"/>
              </a:rPr>
              <a:t>a list of variables contained within the IPSG database, that allow surgeons to decode their study design into a precise language the geeks pulling your data understand</a:t>
            </a:r>
            <a:r>
              <a:rPr lang="en-US" sz="2400" b="1" i="1" dirty="0">
                <a:solidFill>
                  <a:schemeClr val="accent6">
                    <a:lumMod val="50000"/>
                  </a:schemeClr>
                </a:solidFill>
                <a:effectLst/>
                <a:latin typeface="Roboto" panose="02000000000000000000" pitchFamily="2" charset="0"/>
              </a:rPr>
              <a:t>. </a:t>
            </a:r>
          </a:p>
          <a:p>
            <a:endParaRPr lang="en-US" sz="2400" b="1" dirty="0"/>
          </a:p>
        </p:txBody>
      </p:sp>
    </p:spTree>
    <p:extLst>
      <p:ext uri="{BB962C8B-B14F-4D97-AF65-F5344CB8AC3E}">
        <p14:creationId xmlns:p14="http://schemas.microsoft.com/office/powerpoint/2010/main" val="3765534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D7C29CA-0526-4ED5-B17D-C11387048237}"/>
              </a:ext>
            </a:extLst>
          </p:cNvPr>
          <p:cNvGrpSpPr/>
          <p:nvPr/>
        </p:nvGrpSpPr>
        <p:grpSpPr>
          <a:xfrm>
            <a:off x="-15317" y="976338"/>
            <a:ext cx="6365317" cy="5267721"/>
            <a:chOff x="130175" y="1438274"/>
            <a:chExt cx="7562850" cy="5995988"/>
          </a:xfrm>
        </p:grpSpPr>
        <p:pic>
          <p:nvPicPr>
            <p:cNvPr id="4" name="Picture 3">
              <a:extLst>
                <a:ext uri="{FF2B5EF4-FFF2-40B4-BE49-F238E27FC236}">
                  <a16:creationId xmlns:a16="http://schemas.microsoft.com/office/drawing/2014/main" id="{95FB9054-026D-4FE7-BEC5-34EB2AC69E4F}"/>
                </a:ext>
              </a:extLst>
            </p:cNvPr>
            <p:cNvPicPr>
              <a:picLocks noChangeAspect="1"/>
            </p:cNvPicPr>
            <p:nvPr/>
          </p:nvPicPr>
          <p:blipFill>
            <a:blip r:embed="rId2"/>
            <a:stretch>
              <a:fillRect/>
            </a:stretch>
          </p:blipFill>
          <p:spPr>
            <a:xfrm>
              <a:off x="130175" y="1438274"/>
              <a:ext cx="7562850" cy="923925"/>
            </a:xfrm>
            <a:prstGeom prst="rect">
              <a:avLst/>
            </a:prstGeom>
          </p:spPr>
        </p:pic>
        <p:pic>
          <p:nvPicPr>
            <p:cNvPr id="6" name="Picture 5">
              <a:extLst>
                <a:ext uri="{FF2B5EF4-FFF2-40B4-BE49-F238E27FC236}">
                  <a16:creationId xmlns:a16="http://schemas.microsoft.com/office/drawing/2014/main" id="{6C8C0D6E-4674-4DBA-86B1-D248A449A478}"/>
                </a:ext>
              </a:extLst>
            </p:cNvPr>
            <p:cNvPicPr>
              <a:picLocks noChangeAspect="1"/>
            </p:cNvPicPr>
            <p:nvPr/>
          </p:nvPicPr>
          <p:blipFill rotWithShape="1">
            <a:blip r:embed="rId3"/>
            <a:srcRect r="13499"/>
            <a:stretch/>
          </p:blipFill>
          <p:spPr>
            <a:xfrm>
              <a:off x="130175" y="2100262"/>
              <a:ext cx="6558439" cy="5334000"/>
            </a:xfrm>
            <a:prstGeom prst="rect">
              <a:avLst/>
            </a:prstGeom>
          </p:spPr>
        </p:pic>
      </p:grpSp>
      <p:pic>
        <p:nvPicPr>
          <p:cNvPr id="8" name="Picture 7">
            <a:extLst>
              <a:ext uri="{FF2B5EF4-FFF2-40B4-BE49-F238E27FC236}">
                <a16:creationId xmlns:a16="http://schemas.microsoft.com/office/drawing/2014/main" id="{E9AAC4C5-8454-46C1-A237-7662F093DDFB}"/>
              </a:ext>
            </a:extLst>
          </p:cNvPr>
          <p:cNvPicPr>
            <a:picLocks noChangeAspect="1"/>
          </p:cNvPicPr>
          <p:nvPr/>
        </p:nvPicPr>
        <p:blipFill rotWithShape="1">
          <a:blip r:embed="rId4"/>
          <a:srcRect r="13399"/>
          <a:stretch/>
        </p:blipFill>
        <p:spPr>
          <a:xfrm>
            <a:off x="6220768" y="961322"/>
            <a:ext cx="6080683" cy="5267722"/>
          </a:xfrm>
          <a:prstGeom prst="rect">
            <a:avLst/>
          </a:prstGeom>
        </p:spPr>
      </p:pic>
      <p:sp>
        <p:nvSpPr>
          <p:cNvPr id="9" name="TextBox 8">
            <a:extLst>
              <a:ext uri="{FF2B5EF4-FFF2-40B4-BE49-F238E27FC236}">
                <a16:creationId xmlns:a16="http://schemas.microsoft.com/office/drawing/2014/main" id="{AFA4241E-DA92-46A1-9548-EE62AF99811F}"/>
              </a:ext>
            </a:extLst>
          </p:cNvPr>
          <p:cNvSpPr txBox="1"/>
          <p:nvPr/>
        </p:nvSpPr>
        <p:spPr>
          <a:xfrm>
            <a:off x="1257068" y="367346"/>
            <a:ext cx="3238964" cy="523220"/>
          </a:xfrm>
          <a:prstGeom prst="rect">
            <a:avLst/>
          </a:prstGeom>
          <a:noFill/>
        </p:spPr>
        <p:txBody>
          <a:bodyPr wrap="none" rtlCol="0">
            <a:spAutoFit/>
          </a:bodyPr>
          <a:lstStyle/>
          <a:p>
            <a:r>
              <a:rPr lang="en-US" sz="2800" b="1" dirty="0">
                <a:solidFill>
                  <a:schemeClr val="accent6">
                    <a:lumMod val="75000"/>
                  </a:schemeClr>
                </a:solidFill>
              </a:rPr>
              <a:t>Data Collection Tool </a:t>
            </a:r>
          </a:p>
        </p:txBody>
      </p:sp>
      <p:sp>
        <p:nvSpPr>
          <p:cNvPr id="10" name="TextBox 9">
            <a:extLst>
              <a:ext uri="{FF2B5EF4-FFF2-40B4-BE49-F238E27FC236}">
                <a16:creationId xmlns:a16="http://schemas.microsoft.com/office/drawing/2014/main" id="{E0A05310-4535-4BF6-B2AC-09B27E64BCD4}"/>
              </a:ext>
            </a:extLst>
          </p:cNvPr>
          <p:cNvSpPr txBox="1"/>
          <p:nvPr/>
        </p:nvSpPr>
        <p:spPr>
          <a:xfrm>
            <a:off x="6220768" y="367346"/>
            <a:ext cx="5800178" cy="523220"/>
          </a:xfrm>
          <a:prstGeom prst="rect">
            <a:avLst/>
          </a:prstGeom>
          <a:noFill/>
        </p:spPr>
        <p:txBody>
          <a:bodyPr wrap="none" rtlCol="0">
            <a:spAutoFit/>
          </a:bodyPr>
          <a:lstStyle/>
          <a:p>
            <a:r>
              <a:rPr lang="en-US" sz="2800" b="1" dirty="0">
                <a:solidFill>
                  <a:schemeClr val="accent6">
                    <a:lumMod val="75000"/>
                  </a:schemeClr>
                </a:solidFill>
              </a:rPr>
              <a:t>Corresponding Data in the Codebook</a:t>
            </a:r>
          </a:p>
        </p:txBody>
      </p:sp>
      <p:sp>
        <p:nvSpPr>
          <p:cNvPr id="11" name="Arrow: Right 10">
            <a:extLst>
              <a:ext uri="{FF2B5EF4-FFF2-40B4-BE49-F238E27FC236}">
                <a16:creationId xmlns:a16="http://schemas.microsoft.com/office/drawing/2014/main" id="{42DA24AE-B93A-4886-961B-51E731CF2E7A}"/>
              </a:ext>
            </a:extLst>
          </p:cNvPr>
          <p:cNvSpPr/>
          <p:nvPr/>
        </p:nvSpPr>
        <p:spPr>
          <a:xfrm>
            <a:off x="4622800" y="447757"/>
            <a:ext cx="1471200" cy="36239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8616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7531</TotalTime>
  <Words>2047</Words>
  <Application>Microsoft Office PowerPoint</Application>
  <PresentationFormat>Widescreen</PresentationFormat>
  <Paragraphs>314</Paragraphs>
  <Slides>21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Roboto</vt:lpstr>
      <vt:lpstr>Symbol</vt:lpstr>
      <vt:lpstr>Times New Roman</vt:lpstr>
      <vt:lpstr>Office Theme</vt:lpstr>
      <vt:lpstr>IPSG Research Proposals &amp; Data Extraction</vt:lpstr>
      <vt:lpstr>Review of IPSG Sub-Study Approval Workflow</vt:lpstr>
      <vt:lpstr>Three Ways to Submit a New Study Proposal</vt:lpstr>
      <vt:lpstr>3 Tips and Tricks</vt:lpstr>
      <vt:lpstr>PowerPoint Presentation</vt:lpstr>
      <vt:lpstr>What we mean by two crosswalks…….</vt:lpstr>
      <vt:lpstr>Example From Sankar’s 2020 Proposal</vt:lpstr>
      <vt:lpstr>Terminology Timeout: CODEBOOK</vt:lpstr>
      <vt:lpstr>PowerPoint Presentation</vt:lpstr>
      <vt:lpstr>Inclusion Criteria Crosswalk From Sankar’s Proposal</vt:lpstr>
      <vt:lpstr>In Summary</vt:lpstr>
      <vt:lpstr>Tip #1: Understand that TWO Crosswalks are required</vt:lpstr>
      <vt:lpstr>Exemplar Codebook for the Data Pull</vt:lpstr>
      <vt:lpstr>PowerPoint Presentation</vt:lpstr>
      <vt:lpstr>Tip #2: Extraction of actual Radiographs or MRI data takes TIME</vt:lpstr>
      <vt:lpstr>Tip #3: Data Auditing and Cleaning processes are constantly in progress, but will never be complete</vt:lpstr>
      <vt:lpstr>To keep in mind…</vt:lpstr>
      <vt:lpstr>REDCap Data</vt:lpstr>
      <vt:lpstr>Progress on Substudies</vt:lpstr>
      <vt:lpstr>IPSG Publications in the last year</vt:lpstr>
      <vt:lpstr>Sub-study Progress – SAN I a not sure how much we want to get into this list.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Proposals How to submit a new idea</dc:title>
  <dc:creator>Susan Novotny</dc:creator>
  <cp:lastModifiedBy>Molly McGuire</cp:lastModifiedBy>
  <cp:revision>54</cp:revision>
  <dcterms:created xsi:type="dcterms:W3CDTF">2021-01-15T21:17:46Z</dcterms:created>
  <dcterms:modified xsi:type="dcterms:W3CDTF">2022-01-26T21:33:28Z</dcterms:modified>
</cp:coreProperties>
</file>