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92" r:id="rId4"/>
    <p:sldId id="264" r:id="rId5"/>
    <p:sldId id="296" r:id="rId6"/>
    <p:sldId id="291" r:id="rId7"/>
    <p:sldId id="297" r:id="rId8"/>
    <p:sldId id="313" r:id="rId9"/>
    <p:sldId id="273" r:id="rId10"/>
    <p:sldId id="284" r:id="rId11"/>
    <p:sldId id="267" r:id="rId12"/>
    <p:sldId id="298" r:id="rId13"/>
    <p:sldId id="300" r:id="rId14"/>
    <p:sldId id="299" r:id="rId15"/>
    <p:sldId id="310" r:id="rId16"/>
    <p:sldId id="311" r:id="rId17"/>
    <p:sldId id="312" r:id="rId18"/>
    <p:sldId id="305" r:id="rId19"/>
    <p:sldId id="306" r:id="rId20"/>
    <p:sldId id="307" r:id="rId21"/>
    <p:sldId id="308" r:id="rId22"/>
    <p:sldId id="314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3C"/>
    <a:srgbClr val="19A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/>
    <p:restoredTop sz="90064" autoAdjust="0"/>
  </p:normalViewPr>
  <p:slideViewPr>
    <p:cSldViewPr snapToGrid="0" snapToObjects="1" showGuides="1">
      <p:cViewPr varScale="1">
        <p:scale>
          <a:sx n="95" d="100"/>
          <a:sy n="9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3-4A6C-8D90-50A8E80E007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3-4A6C-8D90-50A8E80E00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E3-4A6C-8D90-50A8E80E00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E3-4A6C-8D90-50A8E80E007C}"/>
              </c:ext>
            </c:extLst>
          </c:dPt>
          <c:cat>
            <c:strRef>
              <c:f>Sheet1!$A$2:$A$5</c:f>
              <c:strCache>
                <c:ptCount val="1"/>
                <c:pt idx="0">
                  <c:v>Goal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E3-4A6C-8D90-50A8E80E0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3-4A6C-8D90-50A8E80E007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3-4A6C-8D90-50A8E80E00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E3-4A6C-8D90-50A8E80E00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E3-4A6C-8D90-50A8E80E007C}"/>
              </c:ext>
            </c:extLst>
          </c:dPt>
          <c:cat>
            <c:strRef>
              <c:f>Sheet1!$A$2:$A$5</c:f>
              <c:strCache>
                <c:ptCount val="1"/>
                <c:pt idx="0">
                  <c:v>Goal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E3-4A6C-8D90-50A8E80E0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6D47-B267-B847-97A6-6FCA6DB1E9B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196B-7197-4D41-8592-1B237BA7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our strategic plan last summer – we have concrete, achievable goals set out within this arena</a:t>
            </a:r>
          </a:p>
          <a:p>
            <a:r>
              <a:rPr lang="en-US" dirty="0"/>
              <a:t>Some have been delayed for pandemic reasons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Cameron Mathison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everyone is ready to donate right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back to our specific goals, if time, I though we could discuss some of these more specifically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6" y="312291"/>
            <a:ext cx="3410428" cy="15752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60299"/>
            <a:ext cx="12181378" cy="4597701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196291"/>
            <a:ext cx="12188952" cy="64008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0" y="2772076"/>
            <a:ext cx="10424098" cy="197186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51" y="4931447"/>
            <a:ext cx="10424098" cy="13109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8" y="223722"/>
            <a:ext cx="10515600" cy="60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01" y="775250"/>
            <a:ext cx="88152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01" y="3654975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2" y="6356350"/>
            <a:ext cx="2029768" cy="365125"/>
          </a:xfrm>
        </p:spPr>
        <p:txBody>
          <a:bodyPr/>
          <a:lstStyle/>
          <a:p>
            <a:fld id="{3F358C3A-73D8-AB47-B261-9092F8039B6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683102" cy="6858000"/>
          </a:xfrm>
          <a:prstGeom prst="rect">
            <a:avLst/>
          </a:prstGeom>
          <a:solidFill>
            <a:srgbClr val="07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" y="6197740"/>
            <a:ext cx="1633013" cy="601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-1701966" y="3392423"/>
            <a:ext cx="6858000" cy="73152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1410"/>
            <a:ext cx="10515600" cy="45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358C3A-73D8-AB47-B261-9092F8039B6E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9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A157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83951" y="3064307"/>
            <a:ext cx="10424098" cy="1498266"/>
          </a:xfrm>
        </p:spPr>
        <p:txBody>
          <a:bodyPr>
            <a:normAutofit fontScale="90000"/>
          </a:bodyPr>
          <a:lstStyle/>
          <a:p>
            <a:r>
              <a:rPr lang="en-US" dirty="0"/>
              <a:t>IPSG Strategic Plan 2:</a:t>
            </a:r>
            <a:br>
              <a:rPr lang="en-US" dirty="0"/>
            </a:br>
            <a:r>
              <a:rPr lang="en-US" dirty="0"/>
              <a:t>Increase community support, outreach, funding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89262" y="5292185"/>
            <a:ext cx="10424098" cy="950880"/>
          </a:xfrm>
        </p:spPr>
        <p:txBody>
          <a:bodyPr/>
          <a:lstStyle/>
          <a:p>
            <a:r>
              <a:rPr lang="en-US" dirty="0"/>
              <a:t>Jennifer Laine, MD</a:t>
            </a:r>
          </a:p>
          <a:p>
            <a:r>
              <a:rPr lang="en-US" dirty="0"/>
              <a:t>January 29, 2022</a:t>
            </a:r>
          </a:p>
        </p:txBody>
      </p:sp>
    </p:spTree>
    <p:extLst>
      <p:ext uri="{BB962C8B-B14F-4D97-AF65-F5344CB8AC3E}">
        <p14:creationId xmlns:p14="http://schemas.microsoft.com/office/powerpoint/2010/main" val="84140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Perthes Foundations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7462" cy="4351338"/>
          </a:xfrm>
        </p:spPr>
        <p:txBody>
          <a:bodyPr/>
          <a:lstStyle/>
          <a:p>
            <a:r>
              <a:rPr lang="en-US" dirty="0"/>
              <a:t>Formed relationships with Perthes Foundations</a:t>
            </a:r>
          </a:p>
          <a:p>
            <a:r>
              <a:rPr lang="en-US" dirty="0"/>
              <a:t>Collaborative projects</a:t>
            </a:r>
          </a:p>
          <a:p>
            <a:r>
              <a:rPr lang="en-US" dirty="0"/>
              <a:t>Enhanced engagement and potential for outreach/education for public</a:t>
            </a:r>
          </a:p>
          <a:p>
            <a:r>
              <a:rPr lang="en-US" dirty="0"/>
              <a:t>Potential for additional qualitative research through Adult Perthes Survey framework?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88" y="3878455"/>
            <a:ext cx="3000986" cy="2298508"/>
          </a:xfrm>
          <a:prstGeom prst="rect">
            <a:avLst/>
          </a:prstGeom>
        </p:spPr>
      </p:pic>
      <p:pic>
        <p:nvPicPr>
          <p:cNvPr id="6" name="Picture 4" descr="Perthes Kids Foundation">
            <a:extLst>
              <a:ext uri="{FF2B5EF4-FFF2-40B4-BE49-F238E27FC236}">
                <a16:creationId xmlns:a16="http://schemas.microsoft.com/office/drawing/2014/main" id="{8B75A940-65EA-4738-B001-6D0E5F6F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51" y="325746"/>
            <a:ext cx="2818563" cy="28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07612-BD9A-453F-B320-65E2F6FFD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007" y="1848649"/>
            <a:ext cx="2097606" cy="17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9F17-E9A8-488A-A00F-390C744D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Outreach Efforts tied to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D6DB9-504A-4239-971C-A1B9720F7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Perthes Camp</a:t>
            </a:r>
          </a:p>
          <a:p>
            <a:r>
              <a:rPr lang="en-US" dirty="0"/>
              <a:t>FB live events</a:t>
            </a:r>
          </a:p>
          <a:p>
            <a:r>
              <a:rPr lang="en-US" dirty="0"/>
              <a:t>Parent Conferences</a:t>
            </a:r>
          </a:p>
          <a:p>
            <a:r>
              <a:rPr lang="en-US" dirty="0"/>
              <a:t>Website presence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A person with pink hair&#10;&#10;Description automatically generated with low confidence">
            <a:extLst>
              <a:ext uri="{FF2B5EF4-FFF2-40B4-BE49-F238E27FC236}">
                <a16:creationId xmlns:a16="http://schemas.microsoft.com/office/drawing/2014/main" id="{9367B27C-A166-4586-A212-784C429C2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4" r="2500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8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FE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1F04AC9-0D7E-4595-B2AB-9996EA84B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5"/>
          <a:stretch/>
        </p:blipFill>
        <p:spPr>
          <a:xfrm>
            <a:off x="7898004" y="3921272"/>
            <a:ext cx="4293975" cy="29367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D7B2ED4-0445-479A-BBA3-A0F0C47227CF}"/>
              </a:ext>
            </a:extLst>
          </p:cNvPr>
          <p:cNvSpPr/>
          <p:nvPr/>
        </p:nvSpPr>
        <p:spPr>
          <a:xfrm>
            <a:off x="7424692" y="5571133"/>
            <a:ext cx="553698" cy="29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6AC6-3F94-475B-99E7-E67C5616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Fundraising To-Date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E202-617E-4E37-B984-DBBD45C5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5968369" cy="4555553"/>
          </a:xfrm>
        </p:spPr>
        <p:txBody>
          <a:bodyPr/>
          <a:lstStyle/>
          <a:p>
            <a:r>
              <a:rPr lang="en-US" dirty="0"/>
              <a:t>50 by 60 marathons by Michelle Rector</a:t>
            </a:r>
          </a:p>
          <a:p>
            <a:r>
              <a:rPr lang="en-US" dirty="0"/>
              <a:t>Fundraiser in </a:t>
            </a:r>
            <a:r>
              <a:rPr lang="en-US" dirty="0" err="1"/>
              <a:t>Willsey</a:t>
            </a:r>
            <a:r>
              <a:rPr lang="en-US" dirty="0"/>
              <a:t> Family home in St. Paul</a:t>
            </a:r>
          </a:p>
          <a:p>
            <a:r>
              <a:rPr lang="en-US" dirty="0"/>
              <a:t>T-shirt sales at Basketball fundraiser</a:t>
            </a:r>
          </a:p>
          <a:p>
            <a:r>
              <a:rPr lang="en-US" dirty="0"/>
              <a:t>Donations through website (recent donation!)</a:t>
            </a:r>
          </a:p>
          <a:p>
            <a:r>
              <a:rPr lang="en-US" dirty="0"/>
              <a:t>Possible new fundraiser in MN by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C97B4-0F84-4F3F-A765-EF20C195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69" y="2120463"/>
            <a:ext cx="5385431" cy="34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F0E11-BB3F-437F-A9B0-192A3B66A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r="2171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80C5B-F59F-4087-9660-CF1781B3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880" y="347196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Fundraising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A118-822D-4F8A-BD78-E954D7265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880" y="241627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 err="1"/>
              <a:t>JoLanne</a:t>
            </a:r>
            <a:r>
              <a:rPr lang="en-US" sz="2000" dirty="0"/>
              <a:t> Hanson, Development Officer at Gillette Children’s Foundation</a:t>
            </a:r>
          </a:p>
          <a:p>
            <a:endParaRPr lang="en-US" sz="2000" dirty="0"/>
          </a:p>
          <a:p>
            <a:r>
              <a:rPr lang="en-US" sz="2000" dirty="0"/>
              <a:t>Framework/Language for fundraising discussions with patients/families donors</a:t>
            </a:r>
          </a:p>
          <a:p>
            <a:endParaRPr lang="en-US" sz="2000" dirty="0"/>
          </a:p>
          <a:p>
            <a:r>
              <a:rPr lang="en-US" sz="2000" dirty="0"/>
              <a:t>Four Step Approach</a:t>
            </a:r>
          </a:p>
        </p:txBody>
      </p:sp>
    </p:spTree>
    <p:extLst>
      <p:ext uri="{BB962C8B-B14F-4D97-AF65-F5344CB8AC3E}">
        <p14:creationId xmlns:p14="http://schemas.microsoft.com/office/powerpoint/2010/main" val="202637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066-DAD5-48C0-9962-1788AD56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7"/>
            <a:ext cx="10515600" cy="1086603"/>
          </a:xfrm>
        </p:spPr>
        <p:txBody>
          <a:bodyPr/>
          <a:lstStyle/>
          <a:p>
            <a:r>
              <a:rPr lang="en-US" dirty="0"/>
              <a:t>When a family asks if/how they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AE05-0D3A-453F-9C2D-26E9E970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47"/>
            <a:ext cx="10515600" cy="45555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Thank them for their interest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emphasize importance of condition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Importance of raising awareness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4F334B-0F49-5240-8346-EF9A9F52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37" y="0"/>
            <a:ext cx="2757021" cy="6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8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066-DAD5-48C0-9962-1788AD56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7"/>
            <a:ext cx="10515600" cy="1086603"/>
          </a:xfrm>
        </p:spPr>
        <p:txBody>
          <a:bodyPr/>
          <a:lstStyle/>
          <a:p>
            <a:r>
              <a:rPr lang="en-US" dirty="0"/>
              <a:t>When a family asks if/how they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AE05-0D3A-453F-9C2D-26E9E970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everyone is ready to donate right away…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Give them options</a:t>
            </a:r>
          </a:p>
          <a:p>
            <a:pPr lvl="1"/>
            <a:r>
              <a:rPr lang="en-US" dirty="0"/>
              <a:t>Engage on how they would like to help</a:t>
            </a:r>
          </a:p>
          <a:p>
            <a:pPr lvl="1"/>
            <a:r>
              <a:rPr lang="en-US" dirty="0"/>
              <a:t>Examples of options would be:</a:t>
            </a:r>
          </a:p>
          <a:p>
            <a:pPr lvl="2"/>
            <a:r>
              <a:rPr lang="en-US" dirty="0"/>
              <a:t>Donation</a:t>
            </a:r>
          </a:p>
          <a:p>
            <a:pPr lvl="2"/>
            <a:r>
              <a:rPr lang="en-US" dirty="0"/>
              <a:t>Opportunities to learn more</a:t>
            </a:r>
          </a:p>
          <a:p>
            <a:pPr lvl="2"/>
            <a:r>
              <a:rPr lang="en-US" dirty="0"/>
              <a:t>Opportunities to get more involved</a:t>
            </a:r>
          </a:p>
          <a:p>
            <a:pPr lvl="2"/>
            <a:r>
              <a:rPr lang="en-US" dirty="0"/>
              <a:t>Join email list for future events</a:t>
            </a:r>
          </a:p>
          <a:p>
            <a:pPr lvl="2"/>
            <a:r>
              <a:rPr lang="en-US" dirty="0"/>
              <a:t>Sign up for a newsletter to stay engaged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4F334B-0F49-5240-8346-EF9A9F52C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37" y="0"/>
            <a:ext cx="2757021" cy="6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9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066-DAD5-48C0-9962-1788AD56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7"/>
            <a:ext cx="10515600" cy="1086603"/>
          </a:xfrm>
        </p:spPr>
        <p:txBody>
          <a:bodyPr/>
          <a:lstStyle/>
          <a:p>
            <a:r>
              <a:rPr lang="en-US" dirty="0"/>
              <a:t>When a family asks if/how they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AE05-0D3A-453F-9C2D-26E9E970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10515600" cy="455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3) Encourage/Support any level of giving</a:t>
            </a:r>
          </a:p>
          <a:p>
            <a:pPr lvl="1"/>
            <a:r>
              <a:rPr lang="en-US" dirty="0"/>
              <a:t>“every dollar makes a difference”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“ with an entire community working on this together, we can do a lot of good”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take donations because ___% of our research is covered by donations from community, people like yourself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Tell them where the funds would go (e.g. ongoing research) and how it would help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4F334B-0F49-5240-8346-EF9A9F52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37" y="0"/>
            <a:ext cx="2757021" cy="6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7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066-DAD5-48C0-9962-1788AD56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7"/>
            <a:ext cx="10515600" cy="1086603"/>
          </a:xfrm>
        </p:spPr>
        <p:txBody>
          <a:bodyPr/>
          <a:lstStyle/>
          <a:p>
            <a:r>
              <a:rPr lang="en-US" dirty="0"/>
              <a:t>When a family asks if/how they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AE05-0D3A-453F-9C2D-26E9E970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Thank them for their interest again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“please invite your family and friends on this journey” – to help raise awareness, recognition of Perthes	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4F334B-0F49-5240-8346-EF9A9F52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37" y="0"/>
            <a:ext cx="2757021" cy="6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6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38231"/>
            <a:ext cx="10297885" cy="3659394"/>
          </a:xfrm>
        </p:spPr>
        <p:txBody>
          <a:bodyPr/>
          <a:lstStyle/>
          <a:p>
            <a:r>
              <a:rPr lang="en-US" dirty="0"/>
              <a:t>At least two Facebook live or Webinar events per year</a:t>
            </a:r>
          </a:p>
          <a:p>
            <a:r>
              <a:rPr lang="en-US" dirty="0"/>
              <a:t>At least 5 members participate in annual parent conference</a:t>
            </a:r>
          </a:p>
          <a:p>
            <a:r>
              <a:rPr lang="en-US" dirty="0"/>
              <a:t>At least 1 publication per year for physicians and/or public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 least 1 case discussion among members per year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 least 3 conference presentations per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7771" y="689002"/>
            <a:ext cx="9133114" cy="12258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Goal: Encourage Education &amp; Engagement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-1018309" y="212078"/>
          <a:ext cx="5535879" cy="217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00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BE85-409C-42F4-8D1F-075944EC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63" y="365125"/>
            <a:ext cx="11203912" cy="1086603"/>
          </a:xfrm>
        </p:spPr>
        <p:txBody>
          <a:bodyPr>
            <a:normAutofit fontScale="90000"/>
          </a:bodyPr>
          <a:lstStyle/>
          <a:p>
            <a:r>
              <a:rPr lang="en-US" dirty="0"/>
              <a:t>At least two Facebook live or Webinar events per year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AA946-4D24-4C44-A37B-E2F55A34D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topics?</a:t>
            </a:r>
          </a:p>
          <a:p>
            <a:r>
              <a:rPr lang="en-US" dirty="0"/>
              <a:t>Opportunities for FB live events?</a:t>
            </a:r>
          </a:p>
        </p:txBody>
      </p:sp>
    </p:spTree>
    <p:extLst>
      <p:ext uri="{BB962C8B-B14F-4D97-AF65-F5344CB8AC3E}">
        <p14:creationId xmlns:p14="http://schemas.microsoft.com/office/powerpoint/2010/main" val="173757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DF5C-710F-445E-8A11-A120A921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C5EC9-A1FE-4FB4-A62D-2165D2B2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06321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Why?</a:t>
            </a:r>
          </a:p>
          <a:p>
            <a:r>
              <a:rPr lang="en-US" sz="2000" dirty="0"/>
              <a:t>Annual Goals </a:t>
            </a:r>
          </a:p>
          <a:p>
            <a:r>
              <a:rPr lang="en-US" sz="2000" dirty="0"/>
              <a:t>Opportunities and Threats</a:t>
            </a:r>
          </a:p>
          <a:p>
            <a:r>
              <a:rPr lang="en-US" sz="2000" dirty="0"/>
              <a:t>5- Year Goals</a:t>
            </a:r>
          </a:p>
          <a:p>
            <a:r>
              <a:rPr lang="en-US" sz="2000" dirty="0"/>
              <a:t>IPSG Community Fundraising History</a:t>
            </a:r>
          </a:p>
          <a:p>
            <a:r>
              <a:rPr lang="en-US" sz="2000" dirty="0"/>
              <a:t>Fundraising Language</a:t>
            </a:r>
          </a:p>
          <a:p>
            <a:r>
              <a:rPr lang="en-US" sz="2000" dirty="0"/>
              <a:t>Return to Goals - discussion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002 - ATTACK PERTHES DISEASE by Jadon Bajus (age 9) in New York, USA, bi-lateral Perthes">
            <a:extLst>
              <a:ext uri="{FF2B5EF4-FFF2-40B4-BE49-F238E27FC236}">
                <a16:creationId xmlns:a16="http://schemas.microsoft.com/office/drawing/2014/main" id="{74BE77E4-B5AC-4280-8A5B-2B8F38BD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F6C95-0A43-45E9-9764-22924D5F19BA}"/>
              </a:ext>
            </a:extLst>
          </p:cNvPr>
          <p:cNvSpPr txBox="1"/>
          <p:nvPr/>
        </p:nvSpPr>
        <p:spPr>
          <a:xfrm>
            <a:off x="9214339" y="6529935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pertheskids.org</a:t>
            </a:r>
          </a:p>
        </p:txBody>
      </p:sp>
    </p:spTree>
    <p:extLst>
      <p:ext uri="{BB962C8B-B14F-4D97-AF65-F5344CB8AC3E}">
        <p14:creationId xmlns:p14="http://schemas.microsoft.com/office/powerpoint/2010/main" val="231214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F481-6EEA-4F93-908C-8C88E235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9" y="365125"/>
            <a:ext cx="10921721" cy="10866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 least 5 members participate in </a:t>
            </a:r>
            <a:br>
              <a:rPr lang="en-US" dirty="0"/>
            </a:br>
            <a:r>
              <a:rPr lang="en-US" dirty="0"/>
              <a:t>annual parent conference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0EC0-8BBC-48BE-BA3C-EDC40622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restart this conference?</a:t>
            </a:r>
          </a:p>
        </p:txBody>
      </p:sp>
    </p:spTree>
    <p:extLst>
      <p:ext uri="{BB962C8B-B14F-4D97-AF65-F5344CB8AC3E}">
        <p14:creationId xmlns:p14="http://schemas.microsoft.com/office/powerpoint/2010/main" val="323159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C6B2-7F44-4A64-82C5-5205B94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 least 1 publication per year </a:t>
            </a:r>
            <a:br>
              <a:rPr lang="en-US" dirty="0"/>
            </a:br>
            <a:r>
              <a:rPr lang="en-US" dirty="0"/>
              <a:t>for physicians and/or public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DC1A-E878-4F9E-BF3B-F227E5C85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&lt;6 article for AAP</a:t>
            </a:r>
          </a:p>
          <a:p>
            <a:r>
              <a:rPr lang="en-US" dirty="0"/>
              <a:t>Translating scientific articles for website</a:t>
            </a:r>
          </a:p>
        </p:txBody>
      </p:sp>
    </p:spTree>
    <p:extLst>
      <p:ext uri="{BB962C8B-B14F-4D97-AF65-F5344CB8AC3E}">
        <p14:creationId xmlns:p14="http://schemas.microsoft.com/office/powerpoint/2010/main" val="294984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06E-B4EA-4302-8CFD-3BC74568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increased Perthes champion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E39F-BFFD-4429-9782-A92B3E4A5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8" y="4076149"/>
            <a:ext cx="1539224" cy="56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" y="3655642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838200" y="2696066"/>
            <a:ext cx="10515600" cy="909395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749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0" i="1">
                <a:latin typeface="Garamond" charset="0"/>
                <a:ea typeface="Garamond" charset="0"/>
                <a:cs typeface="Garamond" charset="0"/>
              </a:rPr>
              <a:t>Thank You!</a:t>
            </a:r>
            <a:endParaRPr lang="en-US" sz="8000" b="0" i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1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576D-049F-4E43-8429-0A24F265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 community support, outreach, funding  --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A347-6E90-45C3-8751-909F2BD5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6" y="1750561"/>
            <a:ext cx="10515600" cy="4555553"/>
          </a:xfrm>
        </p:spPr>
        <p:txBody>
          <a:bodyPr/>
          <a:lstStyle/>
          <a:p>
            <a:r>
              <a:rPr lang="en-US" dirty="0"/>
              <a:t>Challenging to gain community awareness:</a:t>
            </a:r>
          </a:p>
          <a:p>
            <a:pPr lvl="1"/>
            <a:r>
              <a:rPr lang="en-US" dirty="0"/>
              <a:t>Rare disease</a:t>
            </a:r>
          </a:p>
          <a:p>
            <a:pPr lvl="1"/>
            <a:r>
              <a:rPr lang="en-US" dirty="0"/>
              <a:t>Pediatric</a:t>
            </a:r>
          </a:p>
          <a:p>
            <a:pPr lvl="1"/>
            <a:r>
              <a:rPr lang="en-US" dirty="0"/>
              <a:t>Not life-threatening</a:t>
            </a:r>
          </a:p>
          <a:p>
            <a:pPr lvl="1"/>
            <a:r>
              <a:rPr lang="en-US" dirty="0"/>
              <a:t>Not externally visible</a:t>
            </a:r>
          </a:p>
          <a:p>
            <a:r>
              <a:rPr lang="en-US" dirty="0"/>
              <a:t>Patients and families feel isolated</a:t>
            </a:r>
          </a:p>
          <a:p>
            <a:r>
              <a:rPr lang="en-US" dirty="0"/>
              <a:t>Conflicting Answers for patients/families</a:t>
            </a:r>
          </a:p>
          <a:p>
            <a:endParaRPr lang="en-US" dirty="0"/>
          </a:p>
          <a:p>
            <a:r>
              <a:rPr lang="en-US" dirty="0"/>
              <a:t>Difficult to research.  Need more funding!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D53BDA76-2CB7-4C46-9E8C-1122A2A46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8"/>
          <a:stretch/>
        </p:blipFill>
        <p:spPr bwMode="auto">
          <a:xfrm>
            <a:off x="7843684" y="1112377"/>
            <a:ext cx="4114800" cy="50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38231"/>
            <a:ext cx="10297885" cy="3659394"/>
          </a:xfrm>
        </p:spPr>
        <p:txBody>
          <a:bodyPr/>
          <a:lstStyle/>
          <a:p>
            <a:r>
              <a:rPr lang="en-US" dirty="0"/>
              <a:t>At least two Facebook live or Webinar events per year</a:t>
            </a:r>
          </a:p>
          <a:p>
            <a:r>
              <a:rPr lang="en-US" dirty="0"/>
              <a:t>At least 5 members participate in annual parent conference</a:t>
            </a:r>
          </a:p>
          <a:p>
            <a:r>
              <a:rPr lang="en-US" dirty="0"/>
              <a:t>At least 1 publication per year for physicians and/or public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 least 1 case discussion among members per year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 least 3 conference presentations per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7771" y="689002"/>
            <a:ext cx="9133114" cy="12258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Goal: Encourage Education &amp; Engagement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08732786"/>
              </p:ext>
            </p:extLst>
          </p:nvPr>
        </p:nvGraphicFramePr>
        <p:xfrm>
          <a:off x="-1018309" y="212078"/>
          <a:ext cx="5535879" cy="217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30C0DC-556B-4D70-82F3-E7F86E2A1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0769">
            <a:off x="8615101" y="4151381"/>
            <a:ext cx="31813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8D9-0154-463F-A179-ECC01330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321656"/>
            <a:ext cx="3010319" cy="543301"/>
          </a:xfrm>
        </p:spPr>
        <p:txBody>
          <a:bodyPr>
            <a:normAutofit fontScale="90000"/>
          </a:bodyPr>
          <a:lstStyle/>
          <a:p>
            <a:r>
              <a:rPr lang="en-US" dirty="0"/>
              <a:t>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7118-DE1C-4CF5-BE2F-EDCB6FDF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72" y="1882667"/>
            <a:ext cx="2343150" cy="4555553"/>
          </a:xfrm>
        </p:spPr>
        <p:txBody>
          <a:bodyPr/>
          <a:lstStyle/>
          <a:p>
            <a:r>
              <a:rPr lang="en-US" dirty="0"/>
              <a:t>Perthes support group </a:t>
            </a:r>
          </a:p>
          <a:p>
            <a:r>
              <a:rPr lang="en-US" dirty="0"/>
              <a:t>IPSG ambassadors</a:t>
            </a:r>
          </a:p>
          <a:p>
            <a:r>
              <a:rPr lang="en-US" dirty="0"/>
              <a:t>Restart parent conference</a:t>
            </a:r>
          </a:p>
        </p:txBody>
      </p:sp>
      <p:pic>
        <p:nvPicPr>
          <p:cNvPr id="5122" name="Picture 2" descr="1,734 Scales Of Justice Illustrations &amp;amp; Clip Art - iStock">
            <a:extLst>
              <a:ext uri="{FF2B5EF4-FFF2-40B4-BE49-F238E27FC236}">
                <a16:creationId xmlns:a16="http://schemas.microsoft.com/office/drawing/2014/main" id="{27B4D55B-7FD1-494E-B0DD-40A29678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908426"/>
            <a:ext cx="58293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BEED06-D2FB-4E51-99A2-D015E3DDEE9A}"/>
              </a:ext>
            </a:extLst>
          </p:cNvPr>
          <p:cNvSpPr txBox="1">
            <a:spLocks/>
          </p:cNvSpPr>
          <p:nvPr/>
        </p:nvSpPr>
        <p:spPr>
          <a:xfrm>
            <a:off x="2308194" y="321656"/>
            <a:ext cx="3215905" cy="54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749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Opportunities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33B585-872F-4568-B705-8CB5BEEE16D8}"/>
              </a:ext>
            </a:extLst>
          </p:cNvPr>
          <p:cNvSpPr txBox="1">
            <a:spLocks/>
          </p:cNvSpPr>
          <p:nvPr/>
        </p:nvSpPr>
        <p:spPr>
          <a:xfrm>
            <a:off x="9491506" y="1772135"/>
            <a:ext cx="2343150" cy="4555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9A157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Increased financial needs: </a:t>
            </a:r>
          </a:p>
          <a:p>
            <a:pPr lvl="1"/>
            <a:r>
              <a:rPr lang="en-US" dirty="0"/>
              <a:t>Expanded research effort</a:t>
            </a:r>
          </a:p>
          <a:p>
            <a:pPr lvl="1"/>
            <a:r>
              <a:rPr lang="en-US" dirty="0"/>
              <a:t>Increased FTE needs</a:t>
            </a:r>
          </a:p>
          <a:p>
            <a:pPr lvl="1"/>
            <a:r>
              <a:rPr lang="en-US" dirty="0"/>
              <a:t>(Molly’s 1.0FTE = 6.0)</a:t>
            </a:r>
          </a:p>
          <a:p>
            <a:pPr lvl="1"/>
            <a:r>
              <a:rPr lang="en-US" dirty="0"/>
              <a:t>Possible loss of TSRH support</a:t>
            </a:r>
          </a:p>
        </p:txBody>
      </p:sp>
    </p:spTree>
    <p:extLst>
      <p:ext uri="{BB962C8B-B14F-4D97-AF65-F5344CB8AC3E}">
        <p14:creationId xmlns:p14="http://schemas.microsoft.com/office/powerpoint/2010/main" val="342660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our primary goals for the next 5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06" y="1900864"/>
            <a:ext cx="10515600" cy="430127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Finish primary studies by 2026?</a:t>
            </a:r>
          </a:p>
          <a:p>
            <a:r>
              <a:rPr lang="en-US" dirty="0"/>
              <a:t>Promote increased lay role?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Strategic growth in membership, projects, recruitment etc.?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Engagement of international and young members?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 person vs. virtual meetings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94DF23B-CBA8-4A0D-9CDC-691BAB09BE5D}"/>
              </a:ext>
            </a:extLst>
          </p:cNvPr>
          <p:cNvSpPr/>
          <p:nvPr/>
        </p:nvSpPr>
        <p:spPr>
          <a:xfrm>
            <a:off x="381836" y="2200589"/>
            <a:ext cx="4913644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Vivie Diediker (age 9), 1st Place Winner, 7-10 age group">
            <a:extLst>
              <a:ext uri="{FF2B5EF4-FFF2-40B4-BE49-F238E27FC236}">
                <a16:creationId xmlns:a16="http://schemas.microsoft.com/office/drawing/2014/main" id="{4DBD7AAC-73AD-4BC7-94EE-531C68A2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046" y="1900863"/>
            <a:ext cx="3225954" cy="43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C2617-333D-432B-90E3-62AC15F65310}"/>
              </a:ext>
            </a:extLst>
          </p:cNvPr>
          <p:cNvSpPr txBox="1"/>
          <p:nvPr/>
        </p:nvSpPr>
        <p:spPr>
          <a:xfrm>
            <a:off x="9911923" y="6230197"/>
            <a:ext cx="19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Image: pertheskids.org</a:t>
            </a:r>
          </a:p>
        </p:txBody>
      </p:sp>
    </p:spTree>
    <p:extLst>
      <p:ext uri="{BB962C8B-B14F-4D97-AF65-F5344CB8AC3E}">
        <p14:creationId xmlns:p14="http://schemas.microsoft.com/office/powerpoint/2010/main" val="206874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9D20-6F7B-4215-BA70-432B9C8C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Ambassador/Champion -</a:t>
            </a:r>
            <a:br>
              <a:rPr lang="en-US" dirty="0"/>
            </a:br>
            <a:r>
              <a:rPr lang="en-US" dirty="0"/>
              <a:t> Potential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CCAF-709D-4425-A476-7849AB19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4467330" cy="4555553"/>
          </a:xfrm>
        </p:spPr>
        <p:txBody>
          <a:bodyPr>
            <a:normAutofit/>
          </a:bodyPr>
          <a:lstStyle/>
          <a:p>
            <a:r>
              <a:rPr lang="en-US" dirty="0"/>
              <a:t>Help with fundraising efforts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Gain awareness</a:t>
            </a:r>
          </a:p>
          <a:p>
            <a:r>
              <a:rPr lang="en-US" dirty="0"/>
              <a:t>Help engage families</a:t>
            </a:r>
          </a:p>
          <a:p>
            <a:r>
              <a:rPr lang="en-US" dirty="0"/>
              <a:t>Inform research efforts</a:t>
            </a:r>
          </a:p>
          <a:p>
            <a:r>
              <a:rPr lang="en-US" dirty="0"/>
              <a:t>Community newsletter to keep families and potential donors engaged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0F42C-790A-4E30-A5D9-BEB50F2D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02" y="454879"/>
            <a:ext cx="3239521" cy="2142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738FE4-1680-466D-BC74-F9208F313E5F}"/>
              </a:ext>
            </a:extLst>
          </p:cNvPr>
          <p:cNvSpPr txBox="1"/>
          <p:nvPr/>
        </p:nvSpPr>
        <p:spPr>
          <a:xfrm>
            <a:off x="9534157" y="2579639"/>
            <a:ext cx="265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perthesdisease.org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31152-77A7-4E3D-85FD-E8EE99EEE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521" y="2313913"/>
            <a:ext cx="2657844" cy="3572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AF2A5D-0D46-4CEB-B1E5-649E80179C3F}"/>
              </a:ext>
            </a:extLst>
          </p:cNvPr>
          <p:cNvSpPr txBox="1"/>
          <p:nvPr/>
        </p:nvSpPr>
        <p:spPr>
          <a:xfrm>
            <a:off x="7210232" y="5886284"/>
            <a:ext cx="311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princewilliamtimes.com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65620F2-CB32-417C-9519-0660CCCE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629" y="3899186"/>
            <a:ext cx="1548898" cy="17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4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9D20-6F7B-4215-BA70-432B9C8C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Ambassador/Champion -</a:t>
            </a:r>
            <a:br>
              <a:rPr lang="en-US"/>
            </a:br>
            <a:r>
              <a:rPr lang="en-US"/>
              <a:t> Potential 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CCAF-709D-4425-A476-7849AB19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4467330" cy="4555553"/>
          </a:xfrm>
        </p:spPr>
        <p:txBody>
          <a:bodyPr>
            <a:normAutofit/>
          </a:bodyPr>
          <a:lstStyle/>
          <a:p>
            <a:r>
              <a:rPr lang="en-US" dirty="0"/>
              <a:t>Maybe this should be at team?</a:t>
            </a:r>
          </a:p>
          <a:p>
            <a:r>
              <a:rPr lang="en-US" dirty="0"/>
              <a:t>Could promote through website (PKF?)</a:t>
            </a:r>
          </a:p>
          <a:p>
            <a:r>
              <a:rPr lang="en-US" dirty="0"/>
              <a:t>Roles and responsibilities</a:t>
            </a:r>
          </a:p>
          <a:p>
            <a:endParaRPr lang="en-US" dirty="0"/>
          </a:p>
          <a:p>
            <a:r>
              <a:rPr lang="en-US" dirty="0"/>
              <a:t>Application process, 2(?) year term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0F42C-790A-4E30-A5D9-BEB50F2D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02" y="454879"/>
            <a:ext cx="3239521" cy="2142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738FE4-1680-466D-BC74-F9208F313E5F}"/>
              </a:ext>
            </a:extLst>
          </p:cNvPr>
          <p:cNvSpPr txBox="1"/>
          <p:nvPr/>
        </p:nvSpPr>
        <p:spPr>
          <a:xfrm>
            <a:off x="9534157" y="2579639"/>
            <a:ext cx="265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perthesdisease.org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31152-77A7-4E3D-85FD-E8EE99EEE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521" y="2313913"/>
            <a:ext cx="2657844" cy="3572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AF2A5D-0D46-4CEB-B1E5-649E80179C3F}"/>
              </a:ext>
            </a:extLst>
          </p:cNvPr>
          <p:cNvSpPr txBox="1"/>
          <p:nvPr/>
        </p:nvSpPr>
        <p:spPr>
          <a:xfrm>
            <a:off x="7210232" y="5886284"/>
            <a:ext cx="311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princewilliamtimes.com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65620F2-CB32-417C-9519-0660CCCE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629" y="3899186"/>
            <a:ext cx="1548898" cy="17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8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raise funds to support growth and additional projects in the next 5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6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Increased membership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Writing scientific grants</a:t>
            </a:r>
          </a:p>
          <a:p>
            <a:r>
              <a:rPr lang="en-US" dirty="0"/>
              <a:t>Raising foundational and philanthropic support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249856E-6D84-4520-8219-8B2A4C100840}"/>
              </a:ext>
            </a:extLst>
          </p:cNvPr>
          <p:cNvSpPr/>
          <p:nvPr/>
        </p:nvSpPr>
        <p:spPr>
          <a:xfrm>
            <a:off x="723480" y="2873829"/>
            <a:ext cx="7385539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BD3C2-A951-41F1-B137-B8030FC1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08" y="3816475"/>
            <a:ext cx="3689001" cy="24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A210C-A055-4962-B9F5-EF3086120B82}"/>
              </a:ext>
            </a:extLst>
          </p:cNvPr>
          <p:cNvSpPr txBox="1"/>
          <p:nvPr/>
        </p:nvSpPr>
        <p:spPr>
          <a:xfrm>
            <a:off x="7636747" y="6384097"/>
            <a:ext cx="445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Image: perthes.org February 2019 Newsletter</a:t>
            </a:r>
          </a:p>
        </p:txBody>
      </p:sp>
    </p:spTree>
    <p:extLst>
      <p:ext uri="{BB962C8B-B14F-4D97-AF65-F5344CB8AC3E}">
        <p14:creationId xmlns:p14="http://schemas.microsoft.com/office/powerpoint/2010/main" val="404456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847</Words>
  <Application>Microsoft Office PowerPoint</Application>
  <PresentationFormat>Widescreen</PresentationFormat>
  <Paragraphs>148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Office Theme</vt:lpstr>
      <vt:lpstr>IPSG Strategic Plan 2: Increase community support, outreach, funding</vt:lpstr>
      <vt:lpstr>Outline</vt:lpstr>
      <vt:lpstr>Increase community support, outreach, funding  -- WHY?</vt:lpstr>
      <vt:lpstr>PowerPoint Presentation</vt:lpstr>
      <vt:lpstr>Threats</vt:lpstr>
      <vt:lpstr>What are our primary goals for the next 5 years?</vt:lpstr>
      <vt:lpstr>Ambassador/Champion -  Potential roles</vt:lpstr>
      <vt:lpstr>Ambassador/Champion -  Potential roles</vt:lpstr>
      <vt:lpstr>How do we raise funds to support growth and additional projects in the next 5 years?</vt:lpstr>
      <vt:lpstr>Perthes Foundations</vt:lpstr>
      <vt:lpstr>Outreach Efforts tied to Foundations</vt:lpstr>
      <vt:lpstr>Community Fundraising To-Date</vt:lpstr>
      <vt:lpstr>Fundraising Language</vt:lpstr>
      <vt:lpstr>When a family asks if/how they can help…</vt:lpstr>
      <vt:lpstr>When a family asks if/how they can help…</vt:lpstr>
      <vt:lpstr>When a family asks if/how they can help…</vt:lpstr>
      <vt:lpstr>When a family asks if/how they can help…</vt:lpstr>
      <vt:lpstr>PowerPoint Presentation</vt:lpstr>
      <vt:lpstr>At least two Facebook live or Webinar events per year </vt:lpstr>
      <vt:lpstr>At least 5 members participate in  annual parent conference </vt:lpstr>
      <vt:lpstr>At least 1 publication per year  for physicians and/or public </vt:lpstr>
      <vt:lpstr>Promote increased Perthes champion role?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Hyde</dc:creator>
  <cp:lastModifiedBy>Jennifer Laine</cp:lastModifiedBy>
  <cp:revision>12</cp:revision>
  <dcterms:created xsi:type="dcterms:W3CDTF">2018-08-06T15:23:51Z</dcterms:created>
  <dcterms:modified xsi:type="dcterms:W3CDTF">2022-01-27T16:09:26Z</dcterms:modified>
</cp:coreProperties>
</file>