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646" r:id="rId2"/>
    <p:sldId id="651" r:id="rId3"/>
    <p:sldId id="652" r:id="rId4"/>
    <p:sldId id="647" r:id="rId5"/>
    <p:sldId id="648" r:id="rId6"/>
    <p:sldId id="653" r:id="rId7"/>
    <p:sldId id="649" r:id="rId8"/>
    <p:sldId id="650" r:id="rId9"/>
    <p:sldId id="31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ry Kim" initials="HK" lastIdx="5" clrIdx="0">
    <p:extLst>
      <p:ext uri="{19B8F6BF-5375-455C-9EA6-DF929625EA0E}">
        <p15:presenceInfo xmlns:p15="http://schemas.microsoft.com/office/powerpoint/2012/main" userId="S::rshxk@tsrh.org::98632fb2-202f-4ab1-8709-ae7ac0e85a9e" providerId="AD"/>
      </p:ext>
    </p:extLst>
  </p:cmAuthor>
  <p:cmAuthor id="2" name="Molly McGuire" initials="MM" lastIdx="10" clrIdx="1">
    <p:extLst>
      <p:ext uri="{19B8F6BF-5375-455C-9EA6-DF929625EA0E}">
        <p15:presenceInfo xmlns:p15="http://schemas.microsoft.com/office/powerpoint/2012/main" userId="S-1-5-21-25646243-1249589235-1718223645-259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A157"/>
    <a:srgbClr val="074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6296" autoAdjust="0"/>
  </p:normalViewPr>
  <p:slideViewPr>
    <p:cSldViewPr snapToGrid="0" snapToObjects="1" showGuides="1">
      <p:cViewPr varScale="1">
        <p:scale>
          <a:sx n="84" d="100"/>
          <a:sy n="84" d="100"/>
        </p:scale>
        <p:origin x="102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1" d="100"/>
        <a:sy n="121" d="100"/>
      </p:scale>
      <p:origin x="0" y="-7632"/>
    </p:cViewPr>
  </p:sorterViewPr>
  <p:notesViewPr>
    <p:cSldViewPr snapToGrid="0" snapToObjects="1">
      <p:cViewPr varScale="1">
        <p:scale>
          <a:sx n="69" d="100"/>
          <a:sy n="69" d="100"/>
        </p:scale>
        <p:origin x="190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DF052-9D5A-43F9-A2B4-20F1DA5FB8F0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5523F-3F85-4631-A2B8-F884BD453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0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F6D47-B267-B847-97A6-6FCA6DB1E9BD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C196B-7197-4D41-8592-1B237BA7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2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786" y="312291"/>
            <a:ext cx="3410428" cy="157520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2260299"/>
            <a:ext cx="12181378" cy="4597701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2196291"/>
            <a:ext cx="12188952" cy="64008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640" y="2772076"/>
            <a:ext cx="10424098" cy="1971862"/>
          </a:xfrm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951" y="4931447"/>
            <a:ext cx="10424098" cy="13109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688" y="223722"/>
            <a:ext cx="10515600" cy="605836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301" y="775250"/>
            <a:ext cx="881526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301" y="3654975"/>
            <a:ext cx="881526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08702" y="6356350"/>
            <a:ext cx="2029768" cy="365125"/>
          </a:xfrm>
        </p:spPr>
        <p:txBody>
          <a:bodyPr/>
          <a:lstStyle/>
          <a:p>
            <a:fld id="{3F358C3A-73D8-AB47-B261-9092F8039B6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683102" cy="6858000"/>
          </a:xfrm>
          <a:prstGeom prst="rect">
            <a:avLst/>
          </a:prstGeom>
          <a:solidFill>
            <a:srgbClr val="0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28" y="6197740"/>
            <a:ext cx="1633013" cy="60196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rot="5400000">
            <a:off x="-1701966" y="3392423"/>
            <a:ext cx="6858000" cy="73152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03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2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55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7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21410"/>
            <a:ext cx="10515600" cy="4555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F358C3A-73D8-AB47-B261-9092F8039B6E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8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50" r:id="rId2"/>
    <p:sldLayoutId id="2147483670" r:id="rId3"/>
    <p:sldLayoutId id="2147483651" r:id="rId4"/>
    <p:sldLayoutId id="2147483652" r:id="rId5"/>
    <p:sldLayoutId id="2147483653" r:id="rId6"/>
    <p:sldLayoutId id="2147483654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749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9A157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1D0D14-B6CA-9348-880B-2A9E09E04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174" y="395504"/>
            <a:ext cx="9489724" cy="2852737"/>
          </a:xfrm>
        </p:spPr>
        <p:txBody>
          <a:bodyPr>
            <a:normAutofit/>
          </a:bodyPr>
          <a:lstStyle/>
          <a:p>
            <a:r>
              <a:rPr lang="en-US" sz="5300" dirty="0"/>
              <a:t>Initiation of Long-Term Follow Up Study by Periodic PRO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95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79B54-AAEF-444B-9456-958DF7D3D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D1D3E-8F08-0D4C-A8F8-DB1B15A01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paucity of long-term data on Perthes, especially patient reported outcomes</a:t>
            </a:r>
          </a:p>
          <a:p>
            <a:r>
              <a:rPr lang="en-US" dirty="0"/>
              <a:t>The original Perthes study group have done long-term follow up studies of nonoperatively and operatively treated patients with low number of patients</a:t>
            </a:r>
          </a:p>
          <a:p>
            <a:r>
              <a:rPr lang="en-US" dirty="0"/>
              <a:t>Transitioning our patients to a long-term follow up study as they complete the initial study will improve the capture of contact information and patient retention.</a:t>
            </a:r>
          </a:p>
          <a:p>
            <a:r>
              <a:rPr lang="en-US" dirty="0"/>
              <a:t>The study will provide valuable information about our patients’ outcome over time.</a:t>
            </a:r>
          </a:p>
        </p:txBody>
      </p:sp>
    </p:spTree>
    <p:extLst>
      <p:ext uri="{BB962C8B-B14F-4D97-AF65-F5344CB8AC3E}">
        <p14:creationId xmlns:p14="http://schemas.microsoft.com/office/powerpoint/2010/main" val="2055817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D351-B3BD-5B4A-9A19-E80BEAF31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C2481-3D41-D148-A86D-D01E3B888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determine the long-term patient-reported outcomes of English-speaking patients who participated in the IPSG cohort studies.</a:t>
            </a:r>
          </a:p>
        </p:txBody>
      </p:sp>
    </p:spTree>
    <p:extLst>
      <p:ext uri="{BB962C8B-B14F-4D97-AF65-F5344CB8AC3E}">
        <p14:creationId xmlns:p14="http://schemas.microsoft.com/office/powerpoint/2010/main" val="1742637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31471-5AB4-3A4D-BF27-319D38F7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E0DF7-A716-E640-A492-5AAB37216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371" y="1451728"/>
            <a:ext cx="10929257" cy="45555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Patient completes initial study</a:t>
            </a:r>
          </a:p>
          <a:p>
            <a:pPr marL="0" indent="0">
              <a:buNone/>
            </a:pP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	&gt; Local site consents and collects contact info for research: </a:t>
            </a:r>
            <a:br>
              <a:rPr lang="en-US" dirty="0"/>
            </a:br>
            <a:r>
              <a:rPr lang="en-US" dirty="0"/>
              <a:t>		email addresses, phone numbers, social media contact info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&gt; IPSG lead site stores contact info in access restricted 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 err="1"/>
              <a:t>REDCap</a:t>
            </a:r>
            <a:r>
              <a:rPr lang="en-US" dirty="0"/>
              <a:t> database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	&gt; IPSG contacts patient every 5-years to administer survey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Note:  Individual patient data will not be shared back with the local site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25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12FB4-51A6-624D-A56F-6BC9E304D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15302-5B04-0442-B4F2-6B9BB23DF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English (may need to restrict to English speaking countries)</a:t>
            </a:r>
          </a:p>
          <a:p>
            <a:r>
              <a:rPr lang="en-US" dirty="0"/>
              <a:t>Update on medial history related to Perthes (surgery or THR) and </a:t>
            </a:r>
            <a:br>
              <a:rPr lang="en-US" dirty="0"/>
            </a:br>
            <a:r>
              <a:rPr lang="en-US" dirty="0"/>
              <a:t>co-morbidities</a:t>
            </a:r>
          </a:p>
          <a:p>
            <a:r>
              <a:rPr lang="en-US" dirty="0"/>
              <a:t>PROMIS domains</a:t>
            </a:r>
          </a:p>
          <a:p>
            <a:r>
              <a:rPr lang="en-US" dirty="0"/>
              <a:t>UCLA activity</a:t>
            </a:r>
          </a:p>
          <a:p>
            <a:r>
              <a:rPr lang="en-US" dirty="0"/>
              <a:t>SF-36</a:t>
            </a:r>
          </a:p>
          <a:p>
            <a:r>
              <a:rPr lang="en-US" dirty="0"/>
              <a:t>HOOS</a:t>
            </a:r>
          </a:p>
          <a:p>
            <a:r>
              <a:rPr lang="en-US" dirty="0"/>
              <a:t>Design to take about 10-15 minutes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453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0AB8-1E8B-954A-8343-B3CB985C0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Duration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DEC4C-59C5-074D-B566-CFAB4024C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Subjects will be surveyed every 5-years until: </a:t>
            </a:r>
          </a:p>
          <a:p>
            <a:pPr marL="0" indent="0">
              <a:buNone/>
            </a:pPr>
            <a:r>
              <a:rPr lang="en-US" dirty="0"/>
              <a:t>1) they can no longer be contacted after no more than three attempts by three different media at three different times of day </a:t>
            </a:r>
          </a:p>
          <a:p>
            <a:pPr marL="0" indent="0">
              <a:buNone/>
            </a:pPr>
            <a:r>
              <a:rPr lang="en-US" dirty="0"/>
              <a:t>2) they decline participation 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3) they have a total hip arthroplasty  [we should remove this exclusion as we want to know how they are doing after THR]</a:t>
            </a:r>
          </a:p>
          <a:p>
            <a:pPr marL="0" indent="0">
              <a:buNone/>
            </a:pPr>
            <a:r>
              <a:rPr lang="en-US" dirty="0"/>
              <a:t>4) subject death</a:t>
            </a:r>
          </a:p>
          <a:p>
            <a:pPr marL="0" indent="0">
              <a:buNone/>
            </a:pPr>
            <a:r>
              <a:rPr lang="en-US" dirty="0"/>
              <a:t>5) withdraw for meeting exclusion criteria.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804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BDA07-2014-3741-9B8F-7C533EF6F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877C7-63A9-504E-B69F-3124B6717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Responses will be analyzed over time and by cohort assignment</a:t>
            </a:r>
          </a:p>
          <a:p>
            <a:r>
              <a:rPr lang="en-US" dirty="0"/>
              <a:t>Univariable and multivariable regression analyses to identify variables associated with the outcomes.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98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AB03E-57AA-CE4F-BFA6-38DE9837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and To Do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02E88-A08C-064B-A1AF-8A95BA11F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IRB modification</a:t>
            </a:r>
          </a:p>
          <a:p>
            <a:r>
              <a:rPr lang="en-US" dirty="0"/>
              <a:t>Assess feasibility and manpower</a:t>
            </a:r>
          </a:p>
          <a:p>
            <a:r>
              <a:rPr lang="en-US" dirty="0"/>
              <a:t>Who will be involved</a:t>
            </a:r>
          </a:p>
          <a:p>
            <a:r>
              <a:rPr lang="en-US" dirty="0"/>
              <a:t>Finalize </a:t>
            </a:r>
            <a:r>
              <a:rPr lang="en-US"/>
              <a:t>the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332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388" y="4076149"/>
            <a:ext cx="1539224" cy="56593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048" y="3655642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5"/>
          <p:cNvSpPr txBox="1">
            <a:spLocks/>
          </p:cNvSpPr>
          <p:nvPr/>
        </p:nvSpPr>
        <p:spPr>
          <a:xfrm>
            <a:off x="838200" y="2696066"/>
            <a:ext cx="10515600" cy="909395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7493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0" i="1">
                <a:latin typeface="Garamond" charset="0"/>
                <a:ea typeface="Garamond" charset="0"/>
                <a:cs typeface="Garamond" charset="0"/>
              </a:rPr>
              <a:t>Thank You!</a:t>
            </a:r>
            <a:endParaRPr lang="en-US" sz="8000" b="0" i="1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645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8417</TotalTime>
  <Words>260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Office Theme</vt:lpstr>
      <vt:lpstr>Initiation of Long-Term Follow Up Study by Periodic PRO Survey</vt:lpstr>
      <vt:lpstr>Rationale</vt:lpstr>
      <vt:lpstr>Purpose</vt:lpstr>
      <vt:lpstr>Proposed Workflow</vt:lpstr>
      <vt:lpstr>Survey</vt:lpstr>
      <vt:lpstr>Survey Duration</vt:lpstr>
      <vt:lpstr>Analysis</vt:lpstr>
      <vt:lpstr>Next Steps and To Do List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Hyde</dc:creator>
  <cp:lastModifiedBy>Molly McGuire</cp:lastModifiedBy>
  <cp:revision>315</cp:revision>
  <dcterms:created xsi:type="dcterms:W3CDTF">2018-08-06T15:23:51Z</dcterms:created>
  <dcterms:modified xsi:type="dcterms:W3CDTF">2022-01-26T15:53:01Z</dcterms:modified>
</cp:coreProperties>
</file>