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0" r:id="rId2"/>
    <p:sldId id="612" r:id="rId3"/>
    <p:sldId id="616" r:id="rId4"/>
    <p:sldId id="617" r:id="rId5"/>
    <p:sldId id="272" r:id="rId6"/>
    <p:sldId id="281" r:id="rId7"/>
    <p:sldId id="618" r:id="rId8"/>
    <p:sldId id="637" r:id="rId9"/>
    <p:sldId id="636" r:id="rId10"/>
    <p:sldId id="635" r:id="rId11"/>
    <p:sldId id="638" r:id="rId12"/>
    <p:sldId id="632" r:id="rId13"/>
    <p:sldId id="633" r:id="rId14"/>
    <p:sldId id="630" r:id="rId15"/>
    <p:sldId id="644" r:id="rId16"/>
    <p:sldId id="619" r:id="rId17"/>
    <p:sldId id="640" r:id="rId18"/>
    <p:sldId id="625" r:id="rId19"/>
    <p:sldId id="624" r:id="rId20"/>
    <p:sldId id="641" r:id="rId21"/>
    <p:sldId id="626" r:id="rId22"/>
    <p:sldId id="620" r:id="rId23"/>
    <p:sldId id="639" r:id="rId24"/>
    <p:sldId id="623" r:id="rId25"/>
    <p:sldId id="622" r:id="rId26"/>
    <p:sldId id="3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y Kim" initials="HK" lastIdx="5" clrIdx="0">
    <p:extLst>
      <p:ext uri="{19B8F6BF-5375-455C-9EA6-DF929625EA0E}">
        <p15:presenceInfo xmlns:p15="http://schemas.microsoft.com/office/powerpoint/2012/main" userId="S::rshxk@tsrh.org::98632fb2-202f-4ab1-8709-ae7ac0e85a9e" providerId="AD"/>
      </p:ext>
    </p:extLst>
  </p:cmAuthor>
  <p:cmAuthor id="2" name="Molly McGuire" initials="MM" lastIdx="10" clrIdx="1">
    <p:extLst>
      <p:ext uri="{19B8F6BF-5375-455C-9EA6-DF929625EA0E}">
        <p15:presenceInfo xmlns:p15="http://schemas.microsoft.com/office/powerpoint/2012/main" userId="S-1-5-21-25646243-1249589235-1718223645-25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157"/>
    <a:srgbClr val="074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3" autoAdjust="0"/>
    <p:restoredTop sz="96296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76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-7632"/>
    </p:cViewPr>
  </p:sorterViewPr>
  <p:notesViewPr>
    <p:cSldViewPr snapToGrid="0" snapToObjects="1">
      <p:cViewPr varScale="1">
        <p:scale>
          <a:sx n="69" d="100"/>
          <a:sy n="69" d="100"/>
        </p:scale>
        <p:origin x="19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DF052-9D5A-43F9-A2B4-20F1DA5FB8F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523F-3F85-4631-A2B8-F884BD45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6D47-B267-B847-97A6-6FCA6DB1E9B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196B-7197-4D41-8592-1B237BA7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5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1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1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7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0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1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5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6" y="312291"/>
            <a:ext cx="3410428" cy="15752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60299"/>
            <a:ext cx="12181378" cy="4597701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196291"/>
            <a:ext cx="12188952" cy="64008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0" y="2772076"/>
            <a:ext cx="10424098" cy="197186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51" y="4931447"/>
            <a:ext cx="10424098" cy="13109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8" y="223722"/>
            <a:ext cx="10515600" cy="60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01" y="775250"/>
            <a:ext cx="88152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01" y="3654975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2" y="6356350"/>
            <a:ext cx="2029768" cy="365125"/>
          </a:xfrm>
        </p:spPr>
        <p:txBody>
          <a:bodyPr/>
          <a:lstStyle/>
          <a:p>
            <a:fld id="{3F358C3A-73D8-AB47-B261-9092F8039B6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683102" cy="6858000"/>
          </a:xfrm>
          <a:prstGeom prst="rect">
            <a:avLst/>
          </a:prstGeom>
          <a:solidFill>
            <a:srgbClr val="07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" y="6197740"/>
            <a:ext cx="1633013" cy="601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-1701966" y="3392423"/>
            <a:ext cx="6858000" cy="73152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pPr/>
              <a:t>1/25/22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1410"/>
            <a:ext cx="10515600" cy="45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358C3A-73D8-AB47-B261-9092F8039B6E}" type="datetimeFigureOut">
              <a:rPr lang="en-US" smtClean="0"/>
              <a:pPr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9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A157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57174" y="4521465"/>
            <a:ext cx="10391774" cy="19410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Harry Kim, Molly McGuire, Roi </a:t>
            </a:r>
            <a:r>
              <a:rPr lang="en-US" sz="2800" dirty="0" err="1">
                <a:solidFill>
                  <a:schemeClr val="tx1"/>
                </a:solidFill>
              </a:rPr>
              <a:t>Almakias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Michael B. Millis, Bella </a:t>
            </a:r>
            <a:r>
              <a:rPr lang="en-US" sz="2800" dirty="0" err="1">
                <a:solidFill>
                  <a:schemeClr val="tx1"/>
                </a:solidFill>
              </a:rPr>
              <a:t>Vakulenko-Lagun</a:t>
            </a:r>
            <a:endParaRPr lang="en-US" sz="2800" dirty="0">
              <a:solidFill>
                <a:schemeClr val="tx1"/>
              </a:solidFill>
            </a:endParaRPr>
          </a:p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Study from the International Perthes Study Group.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1D0D14-B6CA-9348-880B-2A9E09E0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174" y="395504"/>
            <a:ext cx="9489724" cy="285273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Patient-reported outcomes of </a:t>
            </a:r>
            <a:br>
              <a:rPr lang="en-US" sz="5300" dirty="0"/>
            </a:br>
            <a:r>
              <a:rPr lang="en-US" sz="5300" dirty="0"/>
              <a:t>over 900 adults who had childhood </a:t>
            </a:r>
            <a:br>
              <a:rPr lang="en-US" sz="5300" dirty="0"/>
            </a:br>
            <a:r>
              <a:rPr lang="en-US" sz="5300" dirty="0"/>
              <a:t>Legg-Calve-Perthes disease (LCPD)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4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210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3894" y="1008425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860 of 921 respondents received some form of treatment as a child.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BF27B5-B7E0-9B4C-9868-E582D8374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47856"/>
              </p:ext>
            </p:extLst>
          </p:nvPr>
        </p:nvGraphicFramePr>
        <p:xfrm>
          <a:off x="1491164" y="1565628"/>
          <a:ext cx="9023460" cy="463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373">
                  <a:extLst>
                    <a:ext uri="{9D8B030D-6E8A-4147-A177-3AD203B41FA5}">
                      <a16:colId xmlns:a16="http://schemas.microsoft.com/office/drawing/2014/main" val="1364386737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3157241336"/>
                    </a:ext>
                  </a:extLst>
                </a:gridCol>
                <a:gridCol w="2236898">
                  <a:extLst>
                    <a:ext uri="{9D8B030D-6E8A-4147-A177-3AD203B41FA5}">
                      <a16:colId xmlns:a16="http://schemas.microsoft.com/office/drawing/2014/main" val="1060498171"/>
                    </a:ext>
                  </a:extLst>
                </a:gridCol>
              </a:tblGrid>
              <a:tr h="2509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Treatments Received during Childhood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Male (N=408)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Female (N=513)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03125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Surgery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37.2%                                38.8%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12243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Bracing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32.8%                                30.6%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20988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Casting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32.8%                                25.1%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99585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Weight bearing restrictions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47.8%                                43.9%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78828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Activity restrictions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61.3%                                63.0%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71573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Physiotherapy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40.7%                                42.7%   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72480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Walking aid and/or wheelchair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55.1%                                52.8% 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93189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Traction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  4.9%                                   5.5%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66609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Other (non-surgical) treatment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  3.2%                                   5.1%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583184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was not treated for Perthes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              6.1%                                   7.0%       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70004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Do not remember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7649" marR="976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               1.2%                                   1.0%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811" marR="81811" marT="40906" marB="40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4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5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210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0463" y="1369373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About 60% did not have surgery as a child.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8B6974-FFC1-714B-9656-AD6C6EC5C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41546"/>
              </p:ext>
            </p:extLst>
          </p:nvPr>
        </p:nvGraphicFramePr>
        <p:xfrm>
          <a:off x="1422123" y="2435643"/>
          <a:ext cx="9151379" cy="2773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1401">
                  <a:extLst>
                    <a:ext uri="{9D8B030D-6E8A-4147-A177-3AD203B41FA5}">
                      <a16:colId xmlns:a16="http://schemas.microsoft.com/office/drawing/2014/main" val="1249800733"/>
                    </a:ext>
                  </a:extLst>
                </a:gridCol>
                <a:gridCol w="3038556">
                  <a:extLst>
                    <a:ext uri="{9D8B030D-6E8A-4147-A177-3AD203B41FA5}">
                      <a16:colId xmlns:a16="http://schemas.microsoft.com/office/drawing/2014/main" val="1832440285"/>
                    </a:ext>
                  </a:extLst>
                </a:gridCol>
                <a:gridCol w="2931422">
                  <a:extLst>
                    <a:ext uri="{9D8B030D-6E8A-4147-A177-3AD203B41FA5}">
                      <a16:colId xmlns:a16="http://schemas.microsoft.com/office/drawing/2014/main" val="794339646"/>
                    </a:ext>
                  </a:extLst>
                </a:gridCol>
              </a:tblGrid>
              <a:tr h="1077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Number of surgeries before age 18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  <a:effectLst/>
                        </a:rPr>
                        <a:t>Male (N=408)</a:t>
                      </a:r>
                      <a:endParaRPr lang="en-US" sz="2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Female (N=513)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84380"/>
                  </a:ext>
                </a:extLst>
              </a:tr>
              <a:tr h="419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</a:rPr>
                        <a:t>     0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</a:rPr>
                        <a:t>61.3%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</a:rPr>
                        <a:t>60.6%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90030"/>
                  </a:ext>
                </a:extLst>
              </a:tr>
              <a:tr h="419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  <a:effectLst/>
                        </a:rPr>
                        <a:t>     1</a:t>
                      </a:r>
                      <a:endParaRPr lang="en-US" sz="2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13.0%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11.3%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62549"/>
                  </a:ext>
                </a:extLst>
              </a:tr>
              <a:tr h="419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  <a:effectLst/>
                        </a:rPr>
                        <a:t>     2</a:t>
                      </a:r>
                      <a:endParaRPr lang="en-US" sz="2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14.5%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13.8%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57338"/>
                  </a:ext>
                </a:extLst>
              </a:tr>
              <a:tr h="419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     3+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11.3%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14.2%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88" marR="16768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4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50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16" y="0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AAA7D7-B9A8-1D46-B5D7-318B24620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32067"/>
              </p:ext>
            </p:extLst>
          </p:nvPr>
        </p:nvGraphicFramePr>
        <p:xfrm>
          <a:off x="1100583" y="950494"/>
          <a:ext cx="9990833" cy="5301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2091">
                  <a:extLst>
                    <a:ext uri="{9D8B030D-6E8A-4147-A177-3AD203B41FA5}">
                      <a16:colId xmlns:a16="http://schemas.microsoft.com/office/drawing/2014/main" val="9756984"/>
                    </a:ext>
                  </a:extLst>
                </a:gridCol>
                <a:gridCol w="2241034">
                  <a:extLst>
                    <a:ext uri="{9D8B030D-6E8A-4147-A177-3AD203B41FA5}">
                      <a16:colId xmlns:a16="http://schemas.microsoft.com/office/drawing/2014/main" val="227478307"/>
                    </a:ext>
                  </a:extLst>
                </a:gridCol>
                <a:gridCol w="2497708">
                  <a:extLst>
                    <a:ext uri="{9D8B030D-6E8A-4147-A177-3AD203B41FA5}">
                      <a16:colId xmlns:a16="http://schemas.microsoft.com/office/drawing/2014/main" val="536682151"/>
                    </a:ext>
                  </a:extLst>
                </a:gridCol>
              </a:tblGrid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Co-morbidities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Number (%)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66919"/>
                  </a:ext>
                </a:extLst>
              </a:tr>
              <a:tr h="2701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Male (N=408)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Female (N=513)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15090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Hypertension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10.8%                              10.1%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28752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Diabetes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3.9%                                 2.7%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5812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Obesity (self-reported)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11.5%                              19.1% 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62152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Bleeding or clotting disorder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1.2%                                 3.1%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66834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Genetic disorders of bone or connective tissue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2.9%                                 4.3%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083970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Hip dysplasia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7.1%                               11.9%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64181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Asthma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0.5%                                 1.2%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06949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Athritis/Fibromiaglia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0.5%                                 3.3%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75979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Spine Condition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0.2%                                 1.9%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508573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Other (e.g., cancer, IBS, anxiety)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1"/>
                          </a:solidFill>
                          <a:effectLst/>
                        </a:rPr>
                        <a:t>                    6.9%                               10.3%</a:t>
                      </a:r>
                      <a:endParaRPr lang="en-US" sz="20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12172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None of the above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117" marR="1081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  <a:t>                  66.9%                               51.5%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142" marR="104142" marT="52071" marB="520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0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05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86" y="79757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12D56DE-7E7B-4148-91B5-08289F629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543554"/>
              </p:ext>
            </p:extLst>
          </p:nvPr>
        </p:nvGraphicFramePr>
        <p:xfrm>
          <a:off x="314405" y="1166360"/>
          <a:ext cx="11563190" cy="5047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9506">
                  <a:extLst>
                    <a:ext uri="{9D8B030D-6E8A-4147-A177-3AD203B41FA5}">
                      <a16:colId xmlns:a16="http://schemas.microsoft.com/office/drawing/2014/main" val="2764503306"/>
                    </a:ext>
                  </a:extLst>
                </a:gridCol>
                <a:gridCol w="2632887">
                  <a:extLst>
                    <a:ext uri="{9D8B030D-6E8A-4147-A177-3AD203B41FA5}">
                      <a16:colId xmlns:a16="http://schemas.microsoft.com/office/drawing/2014/main" val="199646868"/>
                    </a:ext>
                  </a:extLst>
                </a:gridCol>
                <a:gridCol w="2890797">
                  <a:extLst>
                    <a:ext uri="{9D8B030D-6E8A-4147-A177-3AD203B41FA5}">
                      <a16:colId xmlns:a16="http://schemas.microsoft.com/office/drawing/2014/main" val="132198909"/>
                    </a:ext>
                  </a:extLst>
                </a:gridCol>
              </a:tblGrid>
              <a:tr h="653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 Surgeries and treatments after age 18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Male (N=408)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Female (N=513)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38855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Hip surgery (do not know what it was called)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2.4%                                   6.4%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31965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Hip arthroscopy/scope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2.7%                                   6.4%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46465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Periacetabular osteotomy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1.7%                                   2.3%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02540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Surgical hip dislocation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0.5%                                    1.8%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63388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Resurfacing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1.2%                                   2.5%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29707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Any surgery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effectLst/>
                        </a:rPr>
                        <a:t> 6.4%                                 12.3% 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86380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Physical therapy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  6.9%                                 16.0%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742358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chemeClr val="bg1"/>
                          </a:solidFill>
                          <a:effectLst/>
                        </a:rPr>
                        <a:t>Steroid injection</a:t>
                      </a:r>
                      <a:endParaRPr lang="en-US" sz="2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  2.0%                                    6.2%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364326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Other (acupuncture, chiropractors, and medication)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132" marR="125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  1.2%                                    2.3%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300" marR="89300" marT="44650" marB="446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6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23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-190394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8BC80F0-BA87-124A-B4BE-1F74AFB88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54006"/>
              </p:ext>
            </p:extLst>
          </p:nvPr>
        </p:nvGraphicFramePr>
        <p:xfrm>
          <a:off x="295007" y="593508"/>
          <a:ext cx="11601981" cy="5670944"/>
        </p:xfrm>
        <a:graphic>
          <a:graphicData uri="http://schemas.openxmlformats.org/drawingml/2006/table">
            <a:tbl>
              <a:tblPr firstRow="1" firstCol="1" bandRow="1"/>
              <a:tblGrid>
                <a:gridCol w="7886466">
                  <a:extLst>
                    <a:ext uri="{9D8B030D-6E8A-4147-A177-3AD203B41FA5}">
                      <a16:colId xmlns:a16="http://schemas.microsoft.com/office/drawing/2014/main" val="3476275528"/>
                    </a:ext>
                  </a:extLst>
                </a:gridCol>
                <a:gridCol w="1792705">
                  <a:extLst>
                    <a:ext uri="{9D8B030D-6E8A-4147-A177-3AD203B41FA5}">
                      <a16:colId xmlns:a16="http://schemas.microsoft.com/office/drawing/2014/main" val="3842260780"/>
                    </a:ext>
                  </a:extLst>
                </a:gridCol>
                <a:gridCol w="1922810">
                  <a:extLst>
                    <a:ext uri="{9D8B030D-6E8A-4147-A177-3AD203B41FA5}">
                      <a16:colId xmlns:a16="http://schemas.microsoft.com/office/drawing/2014/main" val="391531301"/>
                    </a:ext>
                  </a:extLst>
                </a:gridCol>
              </a:tblGrid>
              <a:tr h="286312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 Level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 (N=408)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 (N=513)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433415"/>
                  </a:ext>
                </a:extLst>
              </a:tr>
              <a:tr h="49336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regularly participate in impact activities such as jogging, tennis, skiing, acrobatics, ballet, heavy labor, or backpacking.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0.5%                         0.0%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80587"/>
                  </a:ext>
                </a:extLst>
              </a:tr>
              <a:tr h="49336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sometimes participate in impact activities such as jogging, tennis, skiing, acrobatics, ballet, heavy labor, or backpacking.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5.9%                         7.0%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76016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regularly participate in active activities such as fast walking, golf or bowling.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6.1%                         7.2%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7223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sometimes participate in active activities such as fast walking, golf, or bowling.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6.4%                       17.3%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50075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regularly participate in moderate activities such as moderate walking or heavy housework.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4.4%                         8.2%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11586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sometimes participate in moderate activities such as moderate walking or heavy housework.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18.9%                       29.0%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50536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regularly participate in mild activities such as slow walking, limited housework, or limited shopping.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3.9%                         3.5%   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08304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sometimes participate in mild activities such as slow walking, limited housework or limited shopping.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13.5%                       10.7%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26368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am mostly inactive: restricted to minimal activities of daily living.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11.0%                         4.9%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073152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800" b="1" i="0" u="none" strike="noStrike" dirty="0">
                          <a:effectLst/>
                          <a:latin typeface="Píï'3"/>
                          <a:ea typeface="Calibri" panose="020F0502020204030204" pitchFamily="34" charset="0"/>
                          <a:cs typeface="Píï'3"/>
                        </a:rPr>
                        <a:t>I am wholly inactive: dependent on others; cannot leave residence.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9" marR="87079" marT="120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29.4%                       12.1%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081" marR="97081" marT="48541" marB="48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4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0F4C3FD-8674-456F-B2F0-F0E7D24F5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4"/>
          <a:stretch/>
        </p:blipFill>
        <p:spPr bwMode="auto">
          <a:xfrm>
            <a:off x="540733" y="884237"/>
            <a:ext cx="5256289" cy="5291654"/>
          </a:xfrm>
          <a:prstGeom prst="rect">
            <a:avLst/>
          </a:prstGeom>
          <a:noFill/>
          <a:ln>
            <a:solidFill>
              <a:srgbClr val="0749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2151727"/>
            <a:ext cx="60287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1 = </a:t>
            </a:r>
            <a:r>
              <a:rPr lang="en-US" sz="2000" dirty="0">
                <a:ea typeface="Calibri" panose="020F0502020204030204" pitchFamily="34" charset="0"/>
                <a:cs typeface="Píï'3"/>
              </a:rPr>
              <a:t>I am wholly inactive: dependent on others; </a:t>
            </a:r>
            <a:br>
              <a:rPr lang="en-US" sz="2000" dirty="0">
                <a:ea typeface="Calibri" panose="020F0502020204030204" pitchFamily="34" charset="0"/>
                <a:cs typeface="Píï'3"/>
              </a:rPr>
            </a:br>
            <a:r>
              <a:rPr lang="en-US" sz="2000" dirty="0">
                <a:ea typeface="Calibri" panose="020F0502020204030204" pitchFamily="34" charset="0"/>
                <a:cs typeface="Píï'3"/>
              </a:rPr>
              <a:t>	cannot leave residence.</a:t>
            </a:r>
          </a:p>
          <a:p>
            <a:endParaRPr lang="en-US" sz="2000" dirty="0">
              <a:ea typeface="Calibri" panose="020F0502020204030204" pitchFamily="34" charset="0"/>
              <a:cs typeface="Píï'3"/>
            </a:endParaRPr>
          </a:p>
          <a:p>
            <a:r>
              <a:rPr lang="en-US" sz="2000" dirty="0">
                <a:ea typeface="Calibri" panose="020F0502020204030204" pitchFamily="34" charset="0"/>
                <a:cs typeface="Píï'3"/>
              </a:rPr>
              <a:t> 6 = I regularly participate in moderate activities </a:t>
            </a:r>
            <a:br>
              <a:rPr lang="en-US" sz="2000" dirty="0">
                <a:ea typeface="Calibri" panose="020F0502020204030204" pitchFamily="34" charset="0"/>
                <a:cs typeface="Píï'3"/>
              </a:rPr>
            </a:br>
            <a:r>
              <a:rPr lang="en-US" sz="2000" dirty="0">
                <a:ea typeface="Calibri" panose="020F0502020204030204" pitchFamily="34" charset="0"/>
                <a:cs typeface="Píï'3"/>
              </a:rPr>
              <a:t>	such as moderate walking or heavy housework.</a:t>
            </a:r>
          </a:p>
          <a:p>
            <a:endParaRPr lang="en-US" sz="2000" dirty="0">
              <a:ea typeface="Calibri" panose="020F0502020204030204" pitchFamily="34" charset="0"/>
              <a:cs typeface="Píï'3"/>
            </a:endParaRPr>
          </a:p>
          <a:p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10 = </a:t>
            </a:r>
            <a:r>
              <a:rPr lang="en-US" sz="2000" dirty="0">
                <a:ea typeface="Calibri" panose="020F0502020204030204" pitchFamily="34" charset="0"/>
                <a:cs typeface="Píï'3"/>
              </a:rPr>
              <a:t>I regularly participate in impact activities such as </a:t>
            </a:r>
            <a:br>
              <a:rPr lang="en-US" sz="2000" dirty="0">
                <a:ea typeface="Calibri" panose="020F0502020204030204" pitchFamily="34" charset="0"/>
                <a:cs typeface="Píï'3"/>
              </a:rPr>
            </a:br>
            <a:r>
              <a:rPr lang="en-US" sz="2000" dirty="0">
                <a:ea typeface="Calibri" panose="020F0502020204030204" pitchFamily="34" charset="0"/>
                <a:cs typeface="Píï'3"/>
              </a:rPr>
              <a:t>	jogging, tennis, skiing, acrobatics, ballet, </a:t>
            </a:r>
            <a:br>
              <a:rPr lang="en-US" sz="2000" dirty="0">
                <a:ea typeface="Calibri" panose="020F0502020204030204" pitchFamily="34" charset="0"/>
                <a:cs typeface="Píï'3"/>
              </a:rPr>
            </a:br>
            <a:r>
              <a:rPr lang="en-US" sz="2000" dirty="0">
                <a:ea typeface="Calibri" panose="020F0502020204030204" pitchFamily="34" charset="0"/>
                <a:cs typeface="Píï'3"/>
              </a:rPr>
              <a:t>	heavy labor, or backpacking.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69297" y="176351"/>
            <a:ext cx="2598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UCLA Score</a:t>
            </a:r>
          </a:p>
        </p:txBody>
      </p:sp>
    </p:spTree>
    <p:extLst>
      <p:ext uri="{BB962C8B-B14F-4D97-AF65-F5344CB8AC3E}">
        <p14:creationId xmlns:p14="http://schemas.microsoft.com/office/powerpoint/2010/main" val="253313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880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51223"/>
            <a:ext cx="10619509" cy="4555553"/>
          </a:xfrm>
        </p:spPr>
        <p:txBody>
          <a:bodyPr>
            <a:normAutofit/>
          </a:bodyPr>
          <a:lstStyle/>
          <a:p>
            <a:r>
              <a:rPr lang="en-US" dirty="0"/>
              <a:t>In comparison to the normative data, the LCPD respondents had significantly lower HOOS scores in all 5 scales (p&lt;0.0001) for all age groups (18-34, 35-54, 55-74).  </a:t>
            </a:r>
          </a:p>
          <a:p>
            <a:r>
              <a:rPr lang="en-US" dirty="0"/>
              <a:t>However, the sample size was small in the &gt;55 groups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4" descr="Table, calendar&#10;&#10;Description automatically generated">
            <a:extLst>
              <a:ext uri="{FF2B5EF4-FFF2-40B4-BE49-F238E27FC236}">
                <a16:creationId xmlns:a16="http://schemas.microsoft.com/office/drawing/2014/main" id="{585F246A-539E-4A4A-A67C-8358B19B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15" y="3510230"/>
            <a:ext cx="5507809" cy="2343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1581A0-593F-7E43-8418-061A253AC197}"/>
              </a:ext>
            </a:extLst>
          </p:cNvPr>
          <p:cNvSpPr/>
          <p:nvPr/>
        </p:nvSpPr>
        <p:spPr>
          <a:xfrm>
            <a:off x="6543677" y="4291570"/>
            <a:ext cx="1490482" cy="1488807"/>
          </a:xfrm>
          <a:prstGeom prst="rect">
            <a:avLst/>
          </a:prstGeom>
          <a:noFill/>
          <a:ln w="28575">
            <a:solidFill>
              <a:srgbClr val="19A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8AA333A-8FA9-6448-AADC-2BEEB545C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0" b="50000"/>
          <a:stretch/>
        </p:blipFill>
        <p:spPr>
          <a:xfrm>
            <a:off x="1288037" y="756920"/>
            <a:ext cx="9787086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8AA333A-8FA9-6448-AADC-2BEEB545C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7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65" y="1573909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SF-36 scores of the respondents were significantly lower (p&lt;0.0001) for all scales except for 55+ age group.  </a:t>
            </a:r>
          </a:p>
          <a:p>
            <a:r>
              <a:rPr lang="en-US" dirty="0">
                <a:cs typeface="Calibri Light" panose="020F0302020204030204" pitchFamily="34" charset="0"/>
              </a:rPr>
              <a:t>However, the sample size was small for the &gt;55 groups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6226B56-2D01-144D-B584-783CB869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521" y="3457575"/>
            <a:ext cx="7933678" cy="2412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3185F5-B896-4242-A51F-E6D6F509FE33}"/>
              </a:ext>
            </a:extLst>
          </p:cNvPr>
          <p:cNvSpPr/>
          <p:nvPr/>
        </p:nvSpPr>
        <p:spPr>
          <a:xfrm>
            <a:off x="7243767" y="4086225"/>
            <a:ext cx="1785937" cy="1783930"/>
          </a:xfrm>
          <a:prstGeom prst="rect">
            <a:avLst/>
          </a:prstGeom>
          <a:noFill/>
          <a:ln w="28575">
            <a:solidFill>
              <a:srgbClr val="19A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3682" y="1562186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LCPD is one of the most common childhood hip disorders that can affect the quality of life in adulthood due to development of femoral head deformity and osteoarthritis.   </a:t>
            </a:r>
          </a:p>
          <a:p>
            <a:r>
              <a:rPr lang="en-US" dirty="0"/>
              <a:t>Very little data on how LCPD patients are functioning as adults. </a:t>
            </a:r>
          </a:p>
          <a:p>
            <a:r>
              <a:rPr lang="en-US" dirty="0"/>
              <a:t>Of the studies that are available, most are retrospective with &lt;60 patients.  </a:t>
            </a:r>
          </a:p>
          <a:p>
            <a:r>
              <a:rPr lang="en-US" dirty="0"/>
              <a:t>Furthermore, there is no comparison of outcome to age and gender matched normative data.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6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65BA937-2BB4-9941-A549-F0EA127C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6271"/>
            <a:ext cx="4724400" cy="3380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art, line chart, box and whisker chart&#10;&#10;Description automatically generated">
            <a:extLst>
              <a:ext uri="{FF2B5EF4-FFF2-40B4-BE49-F238E27FC236}">
                <a16:creationId xmlns:a16="http://schemas.microsoft.com/office/drawing/2014/main" id="{D2318DE8-61B9-5D47-8023-4D8945C5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74" y="33271"/>
            <a:ext cx="4724400" cy="34085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69C121FF-27CC-8E4E-A95F-8423109C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74" y="3470430"/>
            <a:ext cx="4724400" cy="3387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A3235E3E-C597-714F-B921-A1DBC77FC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420841"/>
            <a:ext cx="4731399" cy="3408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D8F14-62B6-1B4F-878F-CB628378882D}"/>
              </a:ext>
            </a:extLst>
          </p:cNvPr>
          <p:cNvSpPr txBox="1"/>
          <p:nvPr/>
        </p:nvSpPr>
        <p:spPr>
          <a:xfrm>
            <a:off x="62216" y="1372888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Physical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CBE3A-8213-1440-ACE8-13CEB2DA0258}"/>
              </a:ext>
            </a:extLst>
          </p:cNvPr>
          <p:cNvSpPr txBox="1"/>
          <p:nvPr/>
        </p:nvSpPr>
        <p:spPr>
          <a:xfrm>
            <a:off x="6544367" y="4346460"/>
            <a:ext cx="85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Mental</a:t>
            </a:r>
            <a:br>
              <a:rPr lang="en-US" dirty="0"/>
            </a:br>
            <a:r>
              <a:rPr lang="en-US" dirty="0"/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E277A-F036-DB43-9C44-60B8CCEF1EA7}"/>
              </a:ext>
            </a:extLst>
          </p:cNvPr>
          <p:cNvSpPr txBox="1"/>
          <p:nvPr/>
        </p:nvSpPr>
        <p:spPr>
          <a:xfrm>
            <a:off x="6589989" y="1372887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Bodily</a:t>
            </a:r>
            <a:br>
              <a:rPr lang="en-US" dirty="0"/>
            </a:br>
            <a:r>
              <a:rPr lang="en-US" dirty="0"/>
              <a:t>Pain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4B642-9723-684C-A0BB-4F4E2896D595}"/>
              </a:ext>
            </a:extLst>
          </p:cNvPr>
          <p:cNvSpPr txBox="1"/>
          <p:nvPr/>
        </p:nvSpPr>
        <p:spPr>
          <a:xfrm>
            <a:off x="103862" y="4346460"/>
            <a:ext cx="92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General</a:t>
            </a:r>
            <a:br>
              <a:rPr lang="en-US" dirty="0"/>
            </a:br>
            <a:r>
              <a:rPr lang="en-US" dirty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47049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8DB57C0F-FC2B-4E47-AF9B-BAEAC3EE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3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48026" y="171160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AB9A944-E71D-D744-AA1C-C04319861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9" t="11442" b="46669"/>
          <a:stretch/>
        </p:blipFill>
        <p:spPr>
          <a:xfrm>
            <a:off x="11284240" y="714462"/>
            <a:ext cx="853185" cy="48908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6E2293-B4CE-9847-91BC-AC16BC1287B2}"/>
              </a:ext>
            </a:extLst>
          </p:cNvPr>
          <p:cNvGrpSpPr/>
          <p:nvPr/>
        </p:nvGrpSpPr>
        <p:grpSpPr>
          <a:xfrm>
            <a:off x="4252807" y="-243261"/>
            <a:ext cx="6834295" cy="7620766"/>
            <a:chOff x="4252807" y="-243261"/>
            <a:chExt cx="6834295" cy="7620766"/>
          </a:xfrm>
        </p:grpSpPr>
        <p:pic>
          <p:nvPicPr>
            <p:cNvPr id="4" name="Picture 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BCDE629C-BDBC-294B-9EDF-4805A6D3F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320"/>
            <a:stretch/>
          </p:blipFill>
          <p:spPr>
            <a:xfrm>
              <a:off x="4252807" y="-243261"/>
              <a:ext cx="6834295" cy="762076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417A99-C6AB-AD4B-ACA9-410886FC4132}"/>
                </a:ext>
              </a:extLst>
            </p:cNvPr>
            <p:cNvSpPr/>
            <p:nvPr/>
          </p:nvSpPr>
          <p:spPr>
            <a:xfrm>
              <a:off x="8264825" y="669184"/>
              <a:ext cx="2285998" cy="4429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BADD13-6148-AE48-B85C-9A6CFDCE6A59}"/>
                </a:ext>
              </a:extLst>
            </p:cNvPr>
            <p:cNvSpPr/>
            <p:nvPr/>
          </p:nvSpPr>
          <p:spPr>
            <a:xfrm>
              <a:off x="4252807" y="658556"/>
              <a:ext cx="619233" cy="4429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CCF1A9-819F-F14D-A2E3-9EC507F6EA74}"/>
                </a:ext>
              </a:extLst>
            </p:cNvPr>
            <p:cNvSpPr/>
            <p:nvPr/>
          </p:nvSpPr>
          <p:spPr>
            <a:xfrm>
              <a:off x="8249427" y="2943454"/>
              <a:ext cx="2285998" cy="4429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9193D4-FD5A-604F-8A5B-B1294099BB30}"/>
                </a:ext>
              </a:extLst>
            </p:cNvPr>
            <p:cNvSpPr/>
            <p:nvPr/>
          </p:nvSpPr>
          <p:spPr>
            <a:xfrm>
              <a:off x="6548341" y="2964728"/>
              <a:ext cx="619233" cy="4429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9C63696-2648-1B4E-B950-305E0B54395D}"/>
                </a:ext>
              </a:extLst>
            </p:cNvPr>
            <p:cNvSpPr/>
            <p:nvPr/>
          </p:nvSpPr>
          <p:spPr>
            <a:xfrm rot="10800000">
              <a:off x="8407404" y="4103280"/>
              <a:ext cx="2160647" cy="2074233"/>
            </a:xfrm>
            <a:prstGeom prst="rtTriangl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31EE38-F520-1A43-8CA0-DCDBA77CBACE}"/>
                </a:ext>
              </a:extLst>
            </p:cNvPr>
            <p:cNvCxnSpPr>
              <a:cxnSpLocks/>
            </p:cNvCxnSpPr>
            <p:nvPr/>
          </p:nvCxnSpPr>
          <p:spPr>
            <a:xfrm>
              <a:off x="8343813" y="138223"/>
              <a:ext cx="2128021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7DC12C-1971-0041-BD4E-9B63F677A786}"/>
                </a:ext>
              </a:extLst>
            </p:cNvPr>
            <p:cNvCxnSpPr>
              <a:cxnSpLocks/>
            </p:cNvCxnSpPr>
            <p:nvPr/>
          </p:nvCxnSpPr>
          <p:spPr>
            <a:xfrm>
              <a:off x="7541583" y="4248980"/>
              <a:ext cx="2167219" cy="212857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375" y="2433091"/>
            <a:ext cx="5475736" cy="4555553"/>
          </a:xfrm>
        </p:spPr>
        <p:txBody>
          <a:bodyPr>
            <a:normAutofit/>
          </a:bodyPr>
          <a:lstStyle/>
          <a:p>
            <a:r>
              <a:rPr lang="en-US" dirty="0"/>
              <a:t>Pairwise correlations showed a strong positive correlation </a:t>
            </a:r>
            <a:r>
              <a:rPr lang="en-US" u="sng" dirty="0"/>
              <a:t>within</a:t>
            </a:r>
            <a:r>
              <a:rPr lang="en-US" dirty="0"/>
              <a:t> HOOS scales (0.78-0.92) and with SF-36 Bodily Pain (0.73-0.83) and Physical Function (0.70-0.80), indicating construct validity. 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4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599"/>
            <a:ext cx="10515600" cy="82919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3682" y="953792"/>
            <a:ext cx="11828318" cy="5415110"/>
          </a:xfrm>
        </p:spPr>
        <p:txBody>
          <a:bodyPr>
            <a:normAutofit/>
          </a:bodyPr>
          <a:lstStyle/>
          <a:p>
            <a:r>
              <a:rPr lang="en-US" sz="2400" dirty="0"/>
              <a:t>Females, higher BMI, and age &gt;11 at onset had significantly worse SF-36 and HOOS scores with </a:t>
            </a:r>
            <a:r>
              <a:rPr lang="en-US" sz="2400" u="sng" dirty="0"/>
              <a:t>female sex</a:t>
            </a:r>
            <a:r>
              <a:rPr lang="en-US" sz="2400" dirty="0"/>
              <a:t> being the </a:t>
            </a:r>
            <a:r>
              <a:rPr lang="en-US" sz="2400" u="sng" dirty="0"/>
              <a:t>most consistent and strong negative factor</a:t>
            </a:r>
            <a:r>
              <a:rPr lang="en-US" sz="2400" dirty="0"/>
              <a:t> associated with a decrease in HOOS and SF-36 scores.  </a:t>
            </a:r>
          </a:p>
          <a:p>
            <a:r>
              <a:rPr lang="en-US" sz="2400" dirty="0">
                <a:cs typeface="Calibri Light" panose="020F0302020204030204" pitchFamily="34" charset="0"/>
              </a:rPr>
              <a:t>Age &gt;11 at onset compared to &lt;6 at onset was the strongest negative factor associated with a decrease in HOOS symptoms, quality of life, and overall scores.  </a:t>
            </a:r>
          </a:p>
          <a:p>
            <a:r>
              <a:rPr lang="en-US" sz="2400" dirty="0">
                <a:cs typeface="Calibri Light" panose="020F0302020204030204" pitchFamily="34" charset="0"/>
              </a:rPr>
              <a:t>Example of HOOS-Quality-of-Life linear regression</a:t>
            </a:r>
          </a:p>
          <a:p>
            <a:endParaRPr lang="en-US" sz="2400" dirty="0">
              <a:cs typeface="Calibri Light" panose="020F0302020204030204" pitchFamily="34" charset="0"/>
            </a:endParaRPr>
          </a:p>
          <a:p>
            <a:endParaRPr lang="en-US" sz="2400" dirty="0">
              <a:cs typeface="Calibri Light" panose="020F0302020204030204" pitchFamily="34" charset="0"/>
            </a:endParaRPr>
          </a:p>
          <a:p>
            <a:endParaRPr lang="en-US" sz="2400" dirty="0">
              <a:cs typeface="Calibri Light" panose="020F0302020204030204" pitchFamily="34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Non-significant factors were current age, unilateral/bilateral Perthes, bracing and casting in childhood.</a:t>
            </a:r>
          </a:p>
          <a:p>
            <a:endParaRPr lang="en-US" sz="23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30E79C-111F-9148-BEB0-88A1D7AC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73875"/>
              </p:ext>
            </p:extLst>
          </p:nvPr>
        </p:nvGraphicFramePr>
        <p:xfrm>
          <a:off x="199052" y="3282209"/>
          <a:ext cx="11793895" cy="210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253">
                  <a:extLst>
                    <a:ext uri="{9D8B030D-6E8A-4147-A177-3AD203B41FA5}">
                      <a16:colId xmlns:a16="http://schemas.microsoft.com/office/drawing/2014/main" val="4042052516"/>
                    </a:ext>
                  </a:extLst>
                </a:gridCol>
                <a:gridCol w="2222204">
                  <a:extLst>
                    <a:ext uri="{9D8B030D-6E8A-4147-A177-3AD203B41FA5}">
                      <a16:colId xmlns:a16="http://schemas.microsoft.com/office/drawing/2014/main" val="3951559254"/>
                    </a:ext>
                  </a:extLst>
                </a:gridCol>
                <a:gridCol w="1435396">
                  <a:extLst>
                    <a:ext uri="{9D8B030D-6E8A-4147-A177-3AD203B41FA5}">
                      <a16:colId xmlns:a16="http://schemas.microsoft.com/office/drawing/2014/main" val="2627251503"/>
                    </a:ext>
                  </a:extLst>
                </a:gridCol>
                <a:gridCol w="5425042">
                  <a:extLst>
                    <a:ext uri="{9D8B030D-6E8A-4147-A177-3AD203B41FA5}">
                      <a16:colId xmlns:a16="http://schemas.microsoft.com/office/drawing/2014/main" val="1749614566"/>
                    </a:ext>
                  </a:extLst>
                </a:gridCol>
              </a:tblGrid>
              <a:tr h="396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Regression coefficient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Interpretation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1910"/>
                  </a:ext>
                </a:extLst>
              </a:tr>
              <a:tr h="254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BMI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&lt;0.001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 unit increase in BMI decreases QOL by 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94763"/>
                  </a:ext>
                </a:extLst>
              </a:tr>
              <a:tr h="254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Female sex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For females, QOL is 11 units less (worse)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28926"/>
                  </a:ext>
                </a:extLst>
              </a:tr>
              <a:tr h="254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surgeries under age 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0.001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Every additional surgery decreased QOL by 2 units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56264"/>
                  </a:ext>
                </a:extLst>
              </a:tr>
              <a:tr h="49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Age at diagnosis: &gt;11y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Age &gt;11 at diagnosis had 16 units less (worse) QOL score compared to age &lt;6 at diagnosis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4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4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65" y="1573909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This web-based survey provides a large dataset which confirms the burden of LCPD in adults, especially females, who had childhood LCPD.</a:t>
            </a:r>
          </a:p>
          <a:p>
            <a:r>
              <a:rPr lang="en-US" dirty="0"/>
              <a:t>Strength- provides respondents’ perspective, however, at one point of time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cs typeface="Calibri Light" panose="020F0302020204030204" pitchFamily="34" charset="0"/>
              </a:rPr>
              <a:t>Limitations</a:t>
            </a:r>
          </a:p>
          <a:p>
            <a:pPr lvl="1"/>
            <a:r>
              <a:rPr lang="en-US" sz="2800" dirty="0">
                <a:cs typeface="Calibri Light" panose="020F0302020204030204" pitchFamily="34" charset="0"/>
              </a:rPr>
              <a:t>Possible selection bias</a:t>
            </a:r>
          </a:p>
          <a:p>
            <a:pPr lvl="1"/>
            <a:r>
              <a:rPr lang="en-US" sz="2800" dirty="0">
                <a:cs typeface="Calibri Light" panose="020F0302020204030204" pitchFamily="34" charset="0"/>
              </a:rPr>
              <a:t>Study focused on those without THR at the time of survey</a:t>
            </a:r>
          </a:p>
        </p:txBody>
      </p:sp>
    </p:spTree>
    <p:extLst>
      <p:ext uri="{BB962C8B-B14F-4D97-AF65-F5344CB8AC3E}">
        <p14:creationId xmlns:p14="http://schemas.microsoft.com/office/powerpoint/2010/main" val="200977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65" y="1573909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Adult LCPD respondents of the survey, especially females, had significantly worse pain, physical function, mental health, and hip related quality of life than age matched general population.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25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8" y="4076149"/>
            <a:ext cx="1539224" cy="56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" y="3655642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838200" y="2696066"/>
            <a:ext cx="10515600" cy="909395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749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0" i="1">
                <a:latin typeface="Garamond" charset="0"/>
                <a:ea typeface="Garamond" charset="0"/>
                <a:cs typeface="Garamond" charset="0"/>
              </a:rPr>
              <a:t>Thank You!</a:t>
            </a:r>
            <a:endParaRPr lang="en-US" sz="8000" b="0" i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4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PURPOSE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1841" y="1573909"/>
            <a:ext cx="11828318" cy="455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Collect a large patient reported outcome (PRO) data from adults who had childhood LCPD using a web-based survey method and to compare their results to normative data.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3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1841" y="1643181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IRB approval </a:t>
            </a:r>
          </a:p>
          <a:p>
            <a:r>
              <a:rPr lang="en-US" dirty="0"/>
              <a:t>English </a:t>
            </a:r>
            <a:r>
              <a:rPr lang="en-US" i="1" dirty="0" err="1"/>
              <a:t>REDCap</a:t>
            </a:r>
            <a:r>
              <a:rPr lang="en-US" dirty="0"/>
              <a:t>-based web survey was built and advertised among Perthes support groups and IPSG Facebook. </a:t>
            </a:r>
          </a:p>
          <a:p>
            <a:r>
              <a:rPr lang="en-US" dirty="0"/>
              <a:t>The survey link was available on the IPSG website from May 2019 to August 2020.</a:t>
            </a:r>
          </a:p>
          <a:p>
            <a:pPr lvl="1"/>
            <a:r>
              <a:rPr lang="en-US" dirty="0"/>
              <a:t>Childhood and adult Perthes history (age at onset, treatments)</a:t>
            </a:r>
          </a:p>
          <a:p>
            <a:pPr lvl="1"/>
            <a:r>
              <a:rPr lang="en-US" dirty="0"/>
              <a:t>UCLA activity level</a:t>
            </a:r>
          </a:p>
          <a:p>
            <a:pPr lvl="1"/>
            <a:r>
              <a:rPr lang="en-US" dirty="0"/>
              <a:t>SF-36: validated general health measure </a:t>
            </a:r>
          </a:p>
          <a:p>
            <a:pPr lvl="1"/>
            <a:r>
              <a:rPr lang="en-US" dirty="0"/>
              <a:t>Hip disability and Osteoarthritis Outcome Score (HOOS): validated hip disability measure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4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67990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1B9F57"/>
                </a:solidFill>
              </a:rPr>
              <a:t>Patient-Related 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1318162"/>
            <a:ext cx="5498276" cy="485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HOOS (5)</a:t>
            </a:r>
          </a:p>
          <a:p>
            <a:pPr>
              <a:spcBef>
                <a:spcPts val="400"/>
              </a:spcBef>
            </a:pPr>
            <a:r>
              <a:rPr lang="en-US" dirty="0"/>
              <a:t>Symptoms</a:t>
            </a:r>
          </a:p>
          <a:p>
            <a:pPr>
              <a:spcBef>
                <a:spcPts val="400"/>
              </a:spcBef>
            </a:pPr>
            <a:r>
              <a:rPr lang="en-US" dirty="0"/>
              <a:t>Pain</a:t>
            </a:r>
          </a:p>
          <a:p>
            <a:pPr>
              <a:spcBef>
                <a:spcPts val="400"/>
              </a:spcBef>
            </a:pPr>
            <a:r>
              <a:rPr lang="en-US" dirty="0"/>
              <a:t>Function in daily living</a:t>
            </a:r>
          </a:p>
          <a:p>
            <a:pPr>
              <a:spcBef>
                <a:spcPts val="400"/>
              </a:spcBef>
            </a:pPr>
            <a:r>
              <a:rPr lang="en-US" dirty="0"/>
              <a:t>Function in sports and recreation</a:t>
            </a:r>
          </a:p>
          <a:p>
            <a:pPr>
              <a:spcBef>
                <a:spcPts val="400"/>
              </a:spcBef>
            </a:pPr>
            <a:r>
              <a:rPr lang="en-US" dirty="0"/>
              <a:t>Hip-related quality of life</a:t>
            </a:r>
          </a:p>
          <a:p>
            <a:pPr>
              <a:spcBef>
                <a:spcPts val="400"/>
              </a:spcBef>
            </a:pPr>
            <a:r>
              <a:rPr lang="en-US" dirty="0"/>
              <a:t>Overall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78181" y="1292435"/>
            <a:ext cx="5498276" cy="485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9A157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A157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SF-36 (8)</a:t>
            </a:r>
          </a:p>
          <a:p>
            <a:pPr>
              <a:spcBef>
                <a:spcPts val="400"/>
              </a:spcBef>
            </a:pPr>
            <a:r>
              <a:rPr lang="en-US" dirty="0"/>
              <a:t>Physical function</a:t>
            </a:r>
          </a:p>
          <a:p>
            <a:pPr>
              <a:spcBef>
                <a:spcPts val="400"/>
              </a:spcBef>
            </a:pPr>
            <a:r>
              <a:rPr lang="en-US" dirty="0"/>
              <a:t>Bodily pain</a:t>
            </a:r>
          </a:p>
          <a:p>
            <a:pPr>
              <a:spcBef>
                <a:spcPts val="400"/>
              </a:spcBef>
            </a:pPr>
            <a:r>
              <a:rPr lang="en-US" dirty="0"/>
              <a:t>Role physical</a:t>
            </a:r>
          </a:p>
          <a:p>
            <a:pPr>
              <a:spcBef>
                <a:spcPts val="400"/>
              </a:spcBef>
            </a:pPr>
            <a:r>
              <a:rPr lang="en-US" dirty="0"/>
              <a:t>General health</a:t>
            </a:r>
          </a:p>
          <a:p>
            <a:pPr>
              <a:spcBef>
                <a:spcPts val="400"/>
              </a:spcBef>
            </a:pPr>
            <a:r>
              <a:rPr lang="en-US" dirty="0"/>
              <a:t>Vitality</a:t>
            </a:r>
          </a:p>
          <a:p>
            <a:pPr>
              <a:spcBef>
                <a:spcPts val="400"/>
              </a:spcBef>
            </a:pPr>
            <a:r>
              <a:rPr lang="en-US" dirty="0"/>
              <a:t>Social function</a:t>
            </a:r>
          </a:p>
          <a:p>
            <a:pPr>
              <a:spcBef>
                <a:spcPts val="400"/>
              </a:spcBef>
            </a:pPr>
            <a:r>
              <a:rPr lang="en-US" dirty="0"/>
              <a:t>Role emotional</a:t>
            </a:r>
          </a:p>
          <a:p>
            <a:pPr>
              <a:spcBef>
                <a:spcPts val="400"/>
              </a:spcBef>
            </a:pPr>
            <a:r>
              <a:rPr lang="en-US" dirty="0"/>
              <a:t>Mental 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3C6C1-A5B5-6544-B272-6766FD5A5D8C}"/>
              </a:ext>
            </a:extLst>
          </p:cNvPr>
          <p:cNvSpPr/>
          <p:nvPr/>
        </p:nvSpPr>
        <p:spPr>
          <a:xfrm>
            <a:off x="748146" y="5565565"/>
            <a:ext cx="10515600" cy="523220"/>
          </a:xfrm>
          <a:prstGeom prst="rect">
            <a:avLst/>
          </a:prstGeom>
          <a:ln>
            <a:solidFill>
              <a:srgbClr val="19A157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Statistical analysis: t-test and linear and proportional odds regressions.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3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35" y="132106"/>
            <a:ext cx="10515600" cy="78677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9C57"/>
                </a:solidFill>
              </a:rPr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89" y="1436981"/>
            <a:ext cx="5687369" cy="4125931"/>
          </a:xfrm>
        </p:spPr>
        <p:txBody>
          <a:bodyPr>
            <a:normAutofit/>
          </a:bodyPr>
          <a:lstStyle/>
          <a:p>
            <a:r>
              <a:rPr lang="en-US" dirty="0"/>
              <a:t>Of </a:t>
            </a:r>
            <a:r>
              <a:rPr lang="en-US" b="1" dirty="0"/>
              <a:t>1505</a:t>
            </a:r>
            <a:r>
              <a:rPr lang="en-US" dirty="0"/>
              <a:t> participants who attempted to take the survey, </a:t>
            </a:r>
            <a:r>
              <a:rPr lang="en-US" b="1" dirty="0"/>
              <a:t>1182</a:t>
            </a:r>
            <a:r>
              <a:rPr lang="en-US" b="1" dirty="0">
                <a:solidFill>
                  <a:srgbClr val="1B9F57"/>
                </a:solidFill>
              </a:rPr>
              <a:t> </a:t>
            </a:r>
            <a:r>
              <a:rPr lang="en-US" dirty="0"/>
              <a:t>completed the patient reported surveys</a:t>
            </a:r>
          </a:p>
          <a:p>
            <a:r>
              <a:rPr lang="en-US" dirty="0"/>
              <a:t>Of 1182 respondents, 921 did not have a THR and are the focus of this study. </a:t>
            </a:r>
          </a:p>
          <a:p>
            <a:r>
              <a:rPr lang="en-US" dirty="0"/>
              <a:t>Median time-to-completion of survey:  11 minutes.</a:t>
            </a:r>
          </a:p>
          <a:p>
            <a:endParaRPr lang="en-US" dirty="0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21" name="Canvas 30"/>
          <p:cNvGrpSpPr/>
          <p:nvPr/>
        </p:nvGrpSpPr>
        <p:grpSpPr>
          <a:xfrm>
            <a:off x="5784437" y="110111"/>
            <a:ext cx="5839263" cy="4824768"/>
            <a:chOff x="-294584" y="136181"/>
            <a:chExt cx="5682441" cy="2177360"/>
          </a:xfrm>
        </p:grpSpPr>
        <p:sp>
          <p:nvSpPr>
            <p:cNvPr id="22" name="Text Box 20"/>
            <p:cNvSpPr txBox="1"/>
            <p:nvPr/>
          </p:nvSpPr>
          <p:spPr>
            <a:xfrm>
              <a:off x="1744417" y="1459870"/>
              <a:ext cx="986043" cy="16626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excluded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1788486" y="597419"/>
              <a:ext cx="897907" cy="15406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Bef>
                  <a:spcPts val="200"/>
                </a:spcBef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excluded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1086002" y="525496"/>
              <a:ext cx="0" cy="361848"/>
            </a:xfrm>
            <a:prstGeom prst="straightConnector1">
              <a:avLst/>
            </a:prstGeom>
            <a:ln w="19050">
              <a:solidFill>
                <a:srgbClr val="1B9F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080288" y="1398934"/>
              <a:ext cx="0" cy="415925"/>
            </a:xfrm>
            <a:prstGeom prst="straightConnector1">
              <a:avLst/>
            </a:prstGeom>
            <a:ln w="19050">
              <a:solidFill>
                <a:srgbClr val="1B9F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086001" y="753844"/>
              <a:ext cx="2140326" cy="0"/>
            </a:xfrm>
            <a:prstGeom prst="straightConnector1">
              <a:avLst/>
            </a:prstGeom>
            <a:ln w="19050">
              <a:solidFill>
                <a:srgbClr val="1B9F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107958" y="1631394"/>
              <a:ext cx="2139950" cy="0"/>
            </a:xfrm>
            <a:prstGeom prst="straightConnector1">
              <a:avLst/>
            </a:prstGeom>
            <a:ln w="19050">
              <a:solidFill>
                <a:srgbClr val="1B9F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2"/>
            <p:cNvSpPr txBox="1"/>
            <p:nvPr/>
          </p:nvSpPr>
          <p:spPr>
            <a:xfrm>
              <a:off x="3247907" y="464621"/>
              <a:ext cx="2139950" cy="585358"/>
            </a:xfrm>
            <a:prstGeom prst="rect">
              <a:avLst/>
            </a:prstGeom>
            <a:ln w="19050">
              <a:solidFill>
                <a:srgbClr val="1B9F57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Duplicate records identified by email address and background characteristics</a:t>
              </a:r>
              <a:b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en-GB" sz="16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N=89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2"/>
            <p:cNvSpPr txBox="1"/>
            <p:nvPr/>
          </p:nvSpPr>
          <p:spPr>
            <a:xfrm>
              <a:off x="3247907" y="1377138"/>
              <a:ext cx="1998980" cy="508511"/>
            </a:xfrm>
            <a:prstGeom prst="rect">
              <a:avLst/>
            </a:prstGeom>
            <a:ln w="19050">
              <a:solidFill>
                <a:srgbClr val="1B9F57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Dropped out in one of UCLA, SF-36 or HOOS health surveys</a:t>
              </a:r>
              <a:b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en-GB" sz="16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N=234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5"/>
            <p:cNvSpPr txBox="1"/>
            <p:nvPr/>
          </p:nvSpPr>
          <p:spPr>
            <a:xfrm>
              <a:off x="-225995" y="136181"/>
              <a:ext cx="2634494" cy="391014"/>
            </a:xfrm>
            <a:prstGeom prst="rect">
              <a:avLst/>
            </a:prstGeom>
            <a:ln w="19050">
              <a:solidFill>
                <a:srgbClr val="1B9F57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Total number of adults (</a:t>
              </a:r>
              <a:r>
                <a:rPr lang="en-GB" sz="1600" u="sng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&gt;</a:t>
              </a:r>
              <a:r>
                <a:rPr lang="en-GB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18</a:t>
              </a:r>
              <a:r>
                <a:rPr lang="en-GB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) who attempted to participate</a:t>
              </a:r>
              <a:br>
                <a:rPr lang="en-GB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</a:br>
              <a:r>
                <a:rPr lang="en-GB" sz="16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N=1,505</a:t>
              </a:r>
              <a:endPara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 Box 2"/>
            <p:cNvSpPr txBox="1"/>
            <p:nvPr/>
          </p:nvSpPr>
          <p:spPr>
            <a:xfrm>
              <a:off x="-294584" y="1816741"/>
              <a:ext cx="2648076" cy="496800"/>
            </a:xfrm>
            <a:prstGeom prst="rect">
              <a:avLst/>
            </a:prstGeom>
            <a:ln w="19050">
              <a:solidFill>
                <a:srgbClr val="1B9F57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600" dirty="0">
                  <a:solidFill>
                    <a:srgbClr val="000000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P</a:t>
              </a: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articipants who </a:t>
              </a:r>
              <a:r>
                <a:rPr lang="en-GB" sz="1600" u="sng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completed all the sections</a:t>
              </a: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 except for the body pain diagram </a:t>
              </a:r>
              <a:b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en-GB" sz="16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N=1,182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 Box 2"/>
            <p:cNvSpPr txBox="1"/>
            <p:nvPr/>
          </p:nvSpPr>
          <p:spPr>
            <a:xfrm>
              <a:off x="-210948" y="886042"/>
              <a:ext cx="2480802" cy="510190"/>
            </a:xfrm>
            <a:prstGeom prst="rect">
              <a:avLst/>
            </a:prstGeom>
            <a:ln w="19050">
              <a:solidFill>
                <a:srgbClr val="1B9F57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Participants who completed demographics &amp; LCPD history </a:t>
              </a:r>
              <a:b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</a:br>
              <a:r>
                <a:rPr lang="en-GB" sz="1600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600" b="1" kern="12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N=1,416</a:t>
              </a:r>
              <a:endParaRPr lang="en-US" sz="16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0" y="3954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806C39AF-AFAA-5E40-AC07-D041666D75A3}"/>
              </a:ext>
            </a:extLst>
          </p:cNvPr>
          <p:cNvSpPr txBox="1"/>
          <p:nvPr/>
        </p:nvSpPr>
        <p:spPr>
          <a:xfrm>
            <a:off x="5790464" y="5562926"/>
            <a:ext cx="2721157" cy="647280"/>
          </a:xfrm>
          <a:prstGeom prst="rect">
            <a:avLst/>
          </a:prstGeom>
          <a:ln w="19050">
            <a:solidFill>
              <a:srgbClr val="1B9F57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Non-THR participants</a:t>
            </a:r>
            <a:br>
              <a:rPr lang="en-GB" sz="16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GB" sz="1600" b="1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N=</a:t>
            </a:r>
            <a:r>
              <a:rPr lang="en-GB" sz="16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921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21942E42-BE8D-8E4F-9F8A-F5DA1FA3E862}"/>
              </a:ext>
            </a:extLst>
          </p:cNvPr>
          <p:cNvSpPr txBox="1"/>
          <p:nvPr/>
        </p:nvSpPr>
        <p:spPr>
          <a:xfrm>
            <a:off x="9426712" y="5036347"/>
            <a:ext cx="2054147" cy="647281"/>
          </a:xfrm>
          <a:prstGeom prst="rect">
            <a:avLst/>
          </a:prstGeom>
          <a:ln w="19050">
            <a:solidFill>
              <a:srgbClr val="1B9F57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Those who had THR</a:t>
            </a:r>
            <a:br>
              <a:rPr lang="en-GB" sz="16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GB" sz="1600" b="1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N=234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750DB8-DC66-DF41-9AD7-116C4E67AB98}"/>
              </a:ext>
            </a:extLst>
          </p:cNvPr>
          <p:cNvCxnSpPr/>
          <p:nvPr/>
        </p:nvCxnSpPr>
        <p:spPr>
          <a:xfrm>
            <a:off x="7199273" y="5359988"/>
            <a:ext cx="2199008" cy="0"/>
          </a:xfrm>
          <a:prstGeom prst="straightConnector1">
            <a:avLst/>
          </a:prstGeom>
          <a:ln w="19050">
            <a:solidFill>
              <a:srgbClr val="1B9F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0">
            <a:extLst>
              <a:ext uri="{FF2B5EF4-FFF2-40B4-BE49-F238E27FC236}">
                <a16:creationId xmlns:a16="http://schemas.microsoft.com/office/drawing/2014/main" id="{02FCFADF-C7FD-CF4B-A50F-5FAEF7AA4C33}"/>
              </a:ext>
            </a:extLst>
          </p:cNvPr>
          <p:cNvSpPr txBox="1"/>
          <p:nvPr/>
        </p:nvSpPr>
        <p:spPr>
          <a:xfrm>
            <a:off x="7792149" y="4974784"/>
            <a:ext cx="1013255" cy="36842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excluded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54B5AD-DE96-F94F-8E9E-442D4B6FEB9E}"/>
              </a:ext>
            </a:extLst>
          </p:cNvPr>
          <p:cNvCxnSpPr>
            <a:cxnSpLocks/>
          </p:cNvCxnSpPr>
          <p:nvPr/>
        </p:nvCxnSpPr>
        <p:spPr>
          <a:xfrm>
            <a:off x="7187880" y="4934879"/>
            <a:ext cx="6027" cy="628047"/>
          </a:xfrm>
          <a:prstGeom prst="straightConnector1">
            <a:avLst/>
          </a:prstGeom>
          <a:ln w="19050">
            <a:solidFill>
              <a:srgbClr val="1B9F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8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660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0407" y="1774523"/>
            <a:ext cx="11828318" cy="455555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408 males/ 513 females (55.7%) </a:t>
            </a:r>
          </a:p>
          <a:p>
            <a:r>
              <a:rPr lang="en-US" dirty="0"/>
              <a:t>Mean age at survey: 37.8 </a:t>
            </a:r>
            <a:r>
              <a:rPr lang="en-US" dirty="0">
                <a:sym typeface="Symbol" pitchFamily="2" charset="2"/>
              </a:rPr>
              <a:t></a:t>
            </a:r>
            <a:r>
              <a:rPr lang="en-US" dirty="0"/>
              <a:t> 12.3 years </a:t>
            </a:r>
          </a:p>
          <a:p>
            <a:r>
              <a:rPr lang="en-US" dirty="0"/>
              <a:t>Median 36</a:t>
            </a:r>
          </a:p>
          <a:p>
            <a:r>
              <a:rPr lang="en-US" dirty="0"/>
              <a:t>Range 18-75 </a:t>
            </a:r>
          </a:p>
          <a:p>
            <a:r>
              <a:rPr lang="en-US" dirty="0"/>
              <a:t>14.3% bilateral disease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FC882-2F44-894C-A1D4-75AB2395F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59" y="1745195"/>
            <a:ext cx="4570934" cy="431872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7203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en-US" sz="5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98560" y="1451728"/>
            <a:ext cx="9794877" cy="4555553"/>
          </a:xfrm>
        </p:spPr>
        <p:txBody>
          <a:bodyPr>
            <a:normAutofit/>
          </a:bodyPr>
          <a:lstStyle/>
          <a:p>
            <a:r>
              <a:rPr lang="en-US" dirty="0"/>
              <a:t>Most respondents were from 4 English speaking countries with USA being the most common.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7B2107-EDE0-774C-8033-9D68C4C9D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94747"/>
              </p:ext>
            </p:extLst>
          </p:nvPr>
        </p:nvGraphicFramePr>
        <p:xfrm>
          <a:off x="2805236" y="2560856"/>
          <a:ext cx="6581524" cy="284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637">
                  <a:extLst>
                    <a:ext uri="{9D8B030D-6E8A-4147-A177-3AD203B41FA5}">
                      <a16:colId xmlns:a16="http://schemas.microsoft.com/office/drawing/2014/main" val="3245499516"/>
                    </a:ext>
                  </a:extLst>
                </a:gridCol>
                <a:gridCol w="5050887">
                  <a:extLst>
                    <a:ext uri="{9D8B030D-6E8A-4147-A177-3AD203B41FA5}">
                      <a16:colId xmlns:a16="http://schemas.microsoft.com/office/drawing/2014/main" val="3307883053"/>
                    </a:ext>
                  </a:extLst>
                </a:gridCol>
              </a:tblGrid>
              <a:tr h="4700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 marL="108476" marR="108476" marT="54238" marB="542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Percent</a:t>
                      </a:r>
                    </a:p>
                  </a:txBody>
                  <a:tcPr marL="108476" marR="108476" marT="54238" marB="5423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495334"/>
                  </a:ext>
                </a:extLst>
              </a:tr>
              <a:tr h="4700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USA</a:t>
                      </a:r>
                    </a:p>
                  </a:txBody>
                  <a:tcPr marL="108476" marR="108476" marT="54238" marB="542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47.0%</a:t>
                      </a:r>
                    </a:p>
                  </a:txBody>
                  <a:tcPr marL="108476" marR="108476" marT="54238" marB="5423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91211"/>
                  </a:ext>
                </a:extLst>
              </a:tr>
              <a:tr h="4700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UK</a:t>
                      </a:r>
                    </a:p>
                  </a:txBody>
                  <a:tcPr marL="108476" marR="108476" marT="54238" marB="542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26.6%</a:t>
                      </a:r>
                    </a:p>
                  </a:txBody>
                  <a:tcPr marL="108476" marR="108476" marT="54238" marB="5423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122901"/>
                  </a:ext>
                </a:extLst>
              </a:tr>
              <a:tr h="4700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Australia</a:t>
                      </a:r>
                    </a:p>
                  </a:txBody>
                  <a:tcPr marL="108476" marR="108476" marT="54238" marB="542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10.1%</a:t>
                      </a:r>
                    </a:p>
                  </a:txBody>
                  <a:tcPr marL="108476" marR="108476" marT="54238" marB="5423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25479"/>
                  </a:ext>
                </a:extLst>
              </a:tr>
              <a:tr h="4700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Canada</a:t>
                      </a:r>
                    </a:p>
                  </a:txBody>
                  <a:tcPr marL="108476" marR="108476" marT="54238" marB="542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3.8%</a:t>
                      </a:r>
                    </a:p>
                  </a:txBody>
                  <a:tcPr marL="108476" marR="108476" marT="54238" marB="5423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52361"/>
                  </a:ext>
                </a:extLst>
              </a:tr>
              <a:tr h="47006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 marL="108476" marR="108476" marT="54238" marB="542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12.5%</a:t>
                      </a:r>
                    </a:p>
                  </a:txBody>
                  <a:tcPr marL="108476" marR="108476" marT="54238" marB="5423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2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34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0565" y="1573909"/>
            <a:ext cx="11828318" cy="4555553"/>
          </a:xfrm>
        </p:spPr>
        <p:txBody>
          <a:bodyPr>
            <a:normAutofit/>
          </a:bodyPr>
          <a:lstStyle/>
          <a:p>
            <a:r>
              <a:rPr lang="en-US" dirty="0"/>
              <a:t>Age at the onset of symptoms; similar to known distribution of Perthes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3CD223-8936-AA41-93C5-4FA5EE39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87697"/>
              </p:ext>
            </p:extLst>
          </p:nvPr>
        </p:nvGraphicFramePr>
        <p:xfrm>
          <a:off x="2227847" y="2238626"/>
          <a:ext cx="7736305" cy="32326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354806">
                  <a:extLst>
                    <a:ext uri="{9D8B030D-6E8A-4147-A177-3AD203B41FA5}">
                      <a16:colId xmlns:a16="http://schemas.microsoft.com/office/drawing/2014/main" val="1431058240"/>
                    </a:ext>
                  </a:extLst>
                </a:gridCol>
                <a:gridCol w="2177715">
                  <a:extLst>
                    <a:ext uri="{9D8B030D-6E8A-4147-A177-3AD203B41FA5}">
                      <a16:colId xmlns:a16="http://schemas.microsoft.com/office/drawing/2014/main" val="2288035751"/>
                    </a:ext>
                  </a:extLst>
                </a:gridCol>
                <a:gridCol w="2203784">
                  <a:extLst>
                    <a:ext uri="{9D8B030D-6E8A-4147-A177-3AD203B41FA5}">
                      <a16:colId xmlns:a16="http://schemas.microsoft.com/office/drawing/2014/main" val="46511918"/>
                    </a:ext>
                  </a:extLst>
                </a:gridCol>
              </a:tblGrid>
              <a:tr h="5061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 Age at onset of symptoms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Male (N=408)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Female (N=513)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95039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Age &lt; 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               38.7%                           50.1%       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83820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Age 6-7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               29.4%                           26.5%      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787940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Age 8-11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               23.8%                           15.0%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327841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Age &gt;11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                  7.1%                             7.0%       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71197"/>
                  </a:ext>
                </a:extLst>
              </a:tr>
              <a:tr h="506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 Unsure about age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                  1.0%                             1.4%     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A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80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87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1649</Words>
  <Application>Microsoft Macintosh PowerPoint</Application>
  <PresentationFormat>Widescreen</PresentationFormat>
  <Paragraphs>279</Paragraphs>
  <Slides>26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Píï'3</vt:lpstr>
      <vt:lpstr>Times New Roman</vt:lpstr>
      <vt:lpstr>Office Theme</vt:lpstr>
      <vt:lpstr>Patient-reported outcomes of  over 900 adults who had childhood  Legg-Calve-Perthes disease (LCPD)</vt:lpstr>
      <vt:lpstr>Background</vt:lpstr>
      <vt:lpstr>PURPOSE</vt:lpstr>
      <vt:lpstr>METHODS</vt:lpstr>
      <vt:lpstr>Patient-Related Outcome Measures</vt:lpstr>
      <vt:lpstr>Participants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Presentation</vt:lpstr>
      <vt:lpstr>RESULTS</vt:lpstr>
      <vt:lpstr>PowerPoint Presentation</vt:lpstr>
      <vt:lpstr>PowerPoint Presentation</vt:lpstr>
      <vt:lpstr>RESULTS</vt:lpstr>
      <vt:lpstr>PowerPoint Presentation</vt:lpstr>
      <vt:lpstr>PowerPoint Presentation</vt:lpstr>
      <vt:lpstr>RESULTS</vt:lpstr>
      <vt:lpstr>RESULTS</vt:lpstr>
      <vt:lpstr>DISCUSSION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Hyde</dc:creator>
  <cp:lastModifiedBy>Harry Kim</cp:lastModifiedBy>
  <cp:revision>312</cp:revision>
  <dcterms:created xsi:type="dcterms:W3CDTF">2018-08-06T15:23:51Z</dcterms:created>
  <dcterms:modified xsi:type="dcterms:W3CDTF">2022-01-25T12:46:54Z</dcterms:modified>
</cp:coreProperties>
</file>