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56" r:id="rId2"/>
    <p:sldId id="279" r:id="rId3"/>
    <p:sldId id="480" r:id="rId4"/>
    <p:sldId id="612" r:id="rId5"/>
    <p:sldId id="355" r:id="rId6"/>
    <p:sldId id="442" r:id="rId7"/>
    <p:sldId id="443" r:id="rId8"/>
    <p:sldId id="445" r:id="rId9"/>
    <p:sldId id="446" r:id="rId10"/>
    <p:sldId id="359" r:id="rId11"/>
    <p:sldId id="618" r:id="rId12"/>
    <p:sldId id="623" r:id="rId13"/>
    <p:sldId id="624" r:id="rId14"/>
    <p:sldId id="620" r:id="rId15"/>
    <p:sldId id="360" r:id="rId16"/>
    <p:sldId id="361" r:id="rId17"/>
    <p:sldId id="369" r:id="rId18"/>
    <p:sldId id="362" r:id="rId19"/>
    <p:sldId id="481" r:id="rId20"/>
    <p:sldId id="626" r:id="rId21"/>
    <p:sldId id="627" r:id="rId22"/>
    <p:sldId id="625" r:id="rId23"/>
    <p:sldId id="628" r:id="rId24"/>
    <p:sldId id="290" r:id="rId25"/>
    <p:sldId id="619" r:id="rId26"/>
    <p:sldId id="482" r:id="rId27"/>
    <p:sldId id="616" r:id="rId28"/>
    <p:sldId id="617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Kim" initials="HK" lastIdx="5" clrIdx="0">
    <p:extLst>
      <p:ext uri="{19B8F6BF-5375-455C-9EA6-DF929625EA0E}">
        <p15:presenceInfo xmlns:p15="http://schemas.microsoft.com/office/powerpoint/2012/main" userId="S::rshxk@tsrh.org::98632fb2-202f-4ab1-8709-ae7ac0e85a9e" providerId="AD"/>
      </p:ext>
    </p:extLst>
  </p:cmAuthor>
  <p:cmAuthor id="2" name="Molly McGuire" initials="MM" lastIdx="11" clrIdx="1">
    <p:extLst>
      <p:ext uri="{19B8F6BF-5375-455C-9EA6-DF929625EA0E}">
        <p15:presenceInfo xmlns:p15="http://schemas.microsoft.com/office/powerpoint/2012/main" userId="S-1-5-21-25646243-1249589235-1718223645-259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93C"/>
    <a:srgbClr val="19A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2" autoAdjust="0"/>
    <p:restoredTop sz="86694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0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7632"/>
    </p:cViewPr>
  </p:sorterViewPr>
  <p:notesViewPr>
    <p:cSldViewPr snapToGrid="0" snapToObjects="1">
      <p:cViewPr varScale="1">
        <p:scale>
          <a:sx n="69" d="100"/>
          <a:sy n="69" d="100"/>
        </p:scale>
        <p:origin x="190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DF052-9D5A-43F9-A2B4-20F1DA5FB8F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5523F-3F85-4631-A2B8-F884BD45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0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F6D47-B267-B847-97A6-6FCA6DB1E9B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C196B-7197-4D41-8592-1B237BA72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Presenters, moderators time and effort</a:t>
            </a:r>
          </a:p>
          <a:p>
            <a:r>
              <a:rPr lang="en-US" dirty="0"/>
              <a:t>Fantastic job organizing the meeting, looking after all the details and even making the slides for some presentations; </a:t>
            </a:r>
          </a:p>
          <a:p>
            <a:r>
              <a:rPr lang="en-US" dirty="0"/>
              <a:t>Stuart for his technical expertise on running a Zoom meeting goes smoothly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6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 the agenda and format of the meeting, ideas and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4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 about children; makes us special people; disease not too many people want to specialize or research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&gt;700</a:t>
            </a:r>
            <a:r>
              <a:rPr lang="en-US" baseline="0" dirty="0" smtClean="0"/>
              <a:t> patients enrolled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38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FF284-1AA1-47FC-B6F7-9084F2D318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FF284-1AA1-47FC-B6F7-9084F2D318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86" y="312291"/>
            <a:ext cx="3410428" cy="15752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260299"/>
            <a:ext cx="12181378" cy="4597701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196291"/>
            <a:ext cx="12188952" cy="64008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640" y="2772076"/>
            <a:ext cx="10424098" cy="1971862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951" y="4931447"/>
            <a:ext cx="10424098" cy="13109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8117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8117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688" y="223722"/>
            <a:ext cx="10515600" cy="60583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301" y="775250"/>
            <a:ext cx="881526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301" y="3654975"/>
            <a:ext cx="88152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8702" y="6356350"/>
            <a:ext cx="2029768" cy="365125"/>
          </a:xfrm>
        </p:spPr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683102" cy="6858000"/>
          </a:xfrm>
          <a:prstGeom prst="rect">
            <a:avLst/>
          </a:prstGeom>
          <a:solidFill>
            <a:srgbClr val="0749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8" y="6197740"/>
            <a:ext cx="1633013" cy="6019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-1701966" y="3392423"/>
            <a:ext cx="6858000" cy="73152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3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2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49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49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5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7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21410"/>
            <a:ext cx="10515600" cy="455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F358C3A-73D8-AB47-B261-9092F8039B6E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BE780B4-A85A-284D-AC91-CB8369A5D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8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749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9A157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rthesdisease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3" y="410578"/>
            <a:ext cx="4439479" cy="2050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7DF6F-ED64-184C-A9A5-3584D3268063}"/>
              </a:ext>
            </a:extLst>
          </p:cNvPr>
          <p:cNvSpPr txBox="1"/>
          <p:nvPr/>
        </p:nvSpPr>
        <p:spPr>
          <a:xfrm>
            <a:off x="5112269" y="897839"/>
            <a:ext cx="657408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10</a:t>
            </a:r>
            <a:r>
              <a:rPr lang="en-US" sz="6000" baseline="30000" dirty="0"/>
              <a:t>th</a:t>
            </a:r>
            <a:r>
              <a:rPr lang="en-US" sz="6000" dirty="0"/>
              <a:t> Annual Meeting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5D7D77-9CF8-B740-924A-FF8AA79A8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93" y="3008662"/>
            <a:ext cx="11805958" cy="347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57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93" y="-1287922"/>
            <a:ext cx="8815264" cy="2852737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IPSG?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005093" y="1928813"/>
            <a:ext cx="8815264" cy="150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 group of specialists and researchers with a common goal of advancing knowledge and care of patients with Perthes disease. 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004FD58-37B3-EF4C-92E9-F6EF5B7C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252" y="3654974"/>
            <a:ext cx="10348989" cy="305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32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computers&#10;&#10;Description automatically generated with low confidence">
            <a:extLst>
              <a:ext uri="{FF2B5EF4-FFF2-40B4-BE49-F238E27FC236}">
                <a16:creationId xmlns:a16="http://schemas.microsoft.com/office/drawing/2014/main" id="{A4B11450-9B40-B142-8540-EF57CD20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" t="5324" r="9393" b="9931"/>
          <a:stretch/>
        </p:blipFill>
        <p:spPr>
          <a:xfrm>
            <a:off x="8049809" y="3510157"/>
            <a:ext cx="4004733" cy="2535801"/>
          </a:xfrm>
          <a:prstGeom prst="rect">
            <a:avLst/>
          </a:prstGeom>
        </p:spPr>
      </p:pic>
      <p:pic>
        <p:nvPicPr>
          <p:cNvPr id="6" name="Picture 5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9411943-0F4C-0D49-AD34-81F01A99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" t="5324" r="1139" b="31824"/>
          <a:stretch/>
        </p:blipFill>
        <p:spPr>
          <a:xfrm>
            <a:off x="6453677" y="606385"/>
            <a:ext cx="3646994" cy="3185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80A82-3122-7D46-AC20-92648A14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 study group: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87159-9430-BF47-92C6-67683364D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56" y="3353062"/>
            <a:ext cx="3994221" cy="2666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6F809-0339-FD4F-BD67-2808EE8C6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7" y="1451729"/>
            <a:ext cx="4025956" cy="26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men sitting at a table with papers and pens&#10;&#10;Description automatically generated with medium confidence">
            <a:extLst>
              <a:ext uri="{FF2B5EF4-FFF2-40B4-BE49-F238E27FC236}">
                <a16:creationId xmlns:a16="http://schemas.microsoft.com/office/drawing/2014/main" id="{C9236DBC-5E83-724A-BA36-D09781AC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552" y="2142698"/>
            <a:ext cx="4996074" cy="3309582"/>
          </a:xfrm>
          <a:prstGeom prst="rect">
            <a:avLst/>
          </a:prstGeom>
        </p:spPr>
      </p:pic>
      <p:pic>
        <p:nvPicPr>
          <p:cNvPr id="5" name="Picture 4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E2667247-0E97-B946-8173-87FBB285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9" y="908426"/>
            <a:ext cx="4787943" cy="31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0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41E0D-5534-D349-98FC-A9C87ABA3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publish</a:t>
            </a:r>
          </a:p>
        </p:txBody>
      </p:sp>
    </p:spTree>
    <p:extLst>
      <p:ext uri="{BB962C8B-B14F-4D97-AF65-F5344CB8AC3E}">
        <p14:creationId xmlns:p14="http://schemas.microsoft.com/office/powerpoint/2010/main" val="116244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59CC-D39D-7341-9319-C1F9FF23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think about Perthes</a:t>
            </a:r>
          </a:p>
        </p:txBody>
      </p:sp>
      <p:pic>
        <p:nvPicPr>
          <p:cNvPr id="4" name="Picture 3" descr="A picture containing person, indoor, wall, dining table&#10;&#10;Description automatically generated">
            <a:extLst>
              <a:ext uri="{FF2B5EF4-FFF2-40B4-BE49-F238E27FC236}">
                <a16:creationId xmlns:a16="http://schemas.microsoft.com/office/drawing/2014/main" id="{E687D0A7-F9CA-DB45-994F-C9C64BBC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1728"/>
            <a:ext cx="4751472" cy="31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have a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3240" y="2091108"/>
            <a:ext cx="9712569" cy="2230371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Determine what is the best way to treat patients with Perthes.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Make an impact on knowledge and treatment of Perthes now.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D7558-C600-5D45-BE9F-974473B7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37" y="3853397"/>
            <a:ext cx="2995126" cy="19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79" y="255608"/>
            <a:ext cx="10183963" cy="13325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Group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" y="1588160"/>
            <a:ext cx="9451658" cy="483108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International, multicenter web-based prospective database of Perthes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Many centers to have adequate patient volume 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Recruit more centers as needed (non-op centers!!!)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Multiple projects at one time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Prospective and retrospective studies</a:t>
            </a:r>
          </a:p>
          <a:p>
            <a:pPr marL="971550" lvl="1" indent="-514350">
              <a:buNone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pic>
        <p:nvPicPr>
          <p:cNvPr id="18" name="Picture 17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B991C2F7-9978-FB49-AD5E-A9263D809D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664" y="4519513"/>
            <a:ext cx="2305123" cy="152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F0A2D4EB-4679-B94A-969F-58A80B91A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178" y="4143375"/>
            <a:ext cx="1616698" cy="194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1049BF-D806-A34A-9865-C57338CD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575" y="3091485"/>
            <a:ext cx="4427935" cy="29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2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Group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Prioritize studies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1 	</a:t>
            </a:r>
          </a:p>
          <a:p>
            <a:pPr marL="971550" lvl="1" indent="-51435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	Early Stage study (pre-collapse; stage 1,2A): age 6-8, 8-11, &gt;11</a:t>
            </a:r>
          </a:p>
          <a:p>
            <a:pPr marL="971550" lvl="1" indent="-51435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	Role of perfusion MRI as a prognosticator of outcome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2 	</a:t>
            </a:r>
          </a:p>
          <a:p>
            <a:pPr marL="971550" lvl="1" indent="-51435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	Late stage study (post-collapse; stage 2B and 3A); age 6-11</a:t>
            </a:r>
          </a:p>
          <a:p>
            <a:pPr marL="971550" lvl="1" indent="-51435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	Early-onset Perthes registry (age &lt;6)</a:t>
            </a:r>
          </a:p>
          <a:p>
            <a:pPr marL="971550" lvl="1" indent="-51435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	Late-onset Perthes registry (age &gt;11)</a:t>
            </a:r>
          </a:p>
          <a:p>
            <a:pPr marL="457200" lvl="1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26E9F149-68D1-A740-A6C3-47FE09F61212}"/>
              </a:ext>
            </a:extLst>
          </p:cNvPr>
          <p:cNvGrpSpPr>
            <a:grpSpLocks/>
          </p:cNvGrpSpPr>
          <p:nvPr/>
        </p:nvGrpSpPr>
        <p:grpSpPr bwMode="auto">
          <a:xfrm>
            <a:off x="8968837" y="3835994"/>
            <a:ext cx="2726219" cy="2340969"/>
            <a:chOff x="5867400" y="2745071"/>
            <a:chExt cx="2909679" cy="241510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F1170632-FDAF-E648-AD7B-EC8D8EFDCC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7400" y="2745071"/>
              <a:ext cx="2897754" cy="2124302"/>
              <a:chOff x="2496" y="555"/>
              <a:chExt cx="2690" cy="1972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1BD240D8-0155-F24B-A284-C437AC6805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555"/>
                <a:ext cx="2690" cy="1972"/>
                <a:chOff x="216" y="1110"/>
                <a:chExt cx="3523" cy="2586"/>
              </a:xfrm>
            </p:grpSpPr>
            <p:pic>
              <p:nvPicPr>
                <p:cNvPr id="13" name="Picture 4" descr="DSC_4516">
                  <a:extLst>
                    <a:ext uri="{FF2B5EF4-FFF2-40B4-BE49-F238E27FC236}">
                      <a16:creationId xmlns:a16="http://schemas.microsoft.com/office/drawing/2014/main" id="{5FA80E9F-EECD-7C44-88C4-BE6EFB9B0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00" y="1110"/>
                  <a:ext cx="1139" cy="2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5" descr="DSC_5705">
                  <a:extLst>
                    <a:ext uri="{FF2B5EF4-FFF2-40B4-BE49-F238E27FC236}">
                      <a16:creationId xmlns:a16="http://schemas.microsoft.com/office/drawing/2014/main" id="{EF6FDDED-3FC8-0B41-8952-8300EEE227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" y="1392"/>
                  <a:ext cx="1128" cy="2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6" descr="DSC_3992">
                  <a:extLst>
                    <a:ext uri="{FF2B5EF4-FFF2-40B4-BE49-F238E27FC236}">
                      <a16:creationId xmlns:a16="http://schemas.microsoft.com/office/drawing/2014/main" id="{A069DF6E-B631-1C47-9B4F-79F2DE20C2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392"/>
                  <a:ext cx="1115" cy="2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Oval 7">
                <a:extLst>
                  <a:ext uri="{FF2B5EF4-FFF2-40B4-BE49-F238E27FC236}">
                    <a16:creationId xmlns:a16="http://schemas.microsoft.com/office/drawing/2014/main" id="{940ADFB9-CF69-DE42-8244-CED7D6CAE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3" y="1378"/>
                <a:ext cx="146" cy="9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Oval 8">
                <a:extLst>
                  <a:ext uri="{FF2B5EF4-FFF2-40B4-BE49-F238E27FC236}">
                    <a16:creationId xmlns:a16="http://schemas.microsoft.com/office/drawing/2014/main" id="{034F8EB6-A363-924F-BED3-F06B98FA3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" y="1063"/>
                <a:ext cx="166" cy="115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Oval 9">
                <a:extLst>
                  <a:ext uri="{FF2B5EF4-FFF2-40B4-BE49-F238E27FC236}">
                    <a16:creationId xmlns:a16="http://schemas.microsoft.com/office/drawing/2014/main" id="{C26AF95F-F7FF-2240-ACFC-F214A520E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9" y="612"/>
                <a:ext cx="248" cy="18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EAE7E2-1E5B-7F41-A2D8-D2C131559D82}"/>
                </a:ext>
              </a:extLst>
            </p:cNvPr>
            <p:cNvSpPr txBox="1"/>
            <p:nvPr/>
          </p:nvSpPr>
          <p:spPr>
            <a:xfrm>
              <a:off x="5912843" y="4877066"/>
              <a:ext cx="714010" cy="2831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 charset="0"/>
                </a:rPr>
                <a:t>Age &lt;6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B2A8EE-BCCC-464B-BF1D-AF5B291E722B}"/>
                </a:ext>
              </a:extLst>
            </p:cNvPr>
            <p:cNvSpPr txBox="1"/>
            <p:nvPr/>
          </p:nvSpPr>
          <p:spPr>
            <a:xfrm>
              <a:off x="6733576" y="4859217"/>
              <a:ext cx="1129615" cy="2831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 charset="0"/>
                </a:rPr>
                <a:t>Age 6-8/8-11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609AF6-24DE-554A-B981-52A8FA2D84DC}"/>
                </a:ext>
              </a:extLst>
            </p:cNvPr>
            <p:cNvSpPr txBox="1"/>
            <p:nvPr/>
          </p:nvSpPr>
          <p:spPr>
            <a:xfrm>
              <a:off x="7980727" y="4855553"/>
              <a:ext cx="796352" cy="2831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 charset="0"/>
                </a:rPr>
                <a:t>Age &gt;11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76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F8A6-5569-CD46-A721-CD5530DC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033" y="-323559"/>
            <a:ext cx="712286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Summary of Core Studies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4DBB5-553C-5741-861C-251240DA7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20836" y="597354"/>
            <a:ext cx="9270609" cy="5663365"/>
          </a:xfrm>
        </p:spPr>
      </p:pic>
    </p:spTree>
    <p:extLst>
      <p:ext uri="{BB962C8B-B14F-4D97-AF65-F5344CB8AC3E}">
        <p14:creationId xmlns:p14="http://schemas.microsoft.com/office/powerpoint/2010/main" val="2083182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Accomplishments and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84" y="1451728"/>
            <a:ext cx="9564832" cy="477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44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year was this?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5325" y="4690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/>
              <a:t>2012 </a:t>
            </a:r>
            <a:r>
              <a:rPr lang="en-US" sz="3200" b="1" dirty="0"/>
              <a:t>– the inaugural meeting!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6" b="18268"/>
          <a:stretch/>
        </p:blipFill>
        <p:spPr>
          <a:xfrm>
            <a:off x="353078" y="728418"/>
            <a:ext cx="11664558" cy="36004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EBE64C-4BC2-A343-B531-DE7A02D158FF}"/>
              </a:ext>
            </a:extLst>
          </p:cNvPr>
          <p:cNvGrpSpPr/>
          <p:nvPr/>
        </p:nvGrpSpPr>
        <p:grpSpPr>
          <a:xfrm>
            <a:off x="824907" y="853510"/>
            <a:ext cx="10711333" cy="2117669"/>
            <a:chOff x="824907" y="853510"/>
            <a:chExt cx="10711333" cy="211766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E82A6A-EBEF-664C-8C12-41CC965F1F1E}"/>
                </a:ext>
              </a:extLst>
            </p:cNvPr>
            <p:cNvSpPr/>
            <p:nvPr/>
          </p:nvSpPr>
          <p:spPr>
            <a:xfrm>
              <a:off x="824907" y="1230923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158CF8-45BE-1245-B48C-2B8ADC2130AD}"/>
                </a:ext>
              </a:extLst>
            </p:cNvPr>
            <p:cNvSpPr/>
            <p:nvPr/>
          </p:nvSpPr>
          <p:spPr>
            <a:xfrm>
              <a:off x="4003421" y="2021610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80A2AF-429D-7E4C-87BE-3ADE1D50F289}"/>
                </a:ext>
              </a:extLst>
            </p:cNvPr>
            <p:cNvSpPr/>
            <p:nvPr/>
          </p:nvSpPr>
          <p:spPr>
            <a:xfrm>
              <a:off x="1672736" y="1540741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71BB6D-C253-7B4E-BAF6-8EE854806E64}"/>
                </a:ext>
              </a:extLst>
            </p:cNvPr>
            <p:cNvSpPr/>
            <p:nvPr/>
          </p:nvSpPr>
          <p:spPr>
            <a:xfrm>
              <a:off x="2217123" y="188387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F249B43-F745-7B4C-8977-9719C2C2C519}"/>
                </a:ext>
              </a:extLst>
            </p:cNvPr>
            <p:cNvSpPr/>
            <p:nvPr/>
          </p:nvSpPr>
          <p:spPr>
            <a:xfrm>
              <a:off x="2025146" y="853510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CBC593-7D5F-A642-8681-1820D35251D6}"/>
                </a:ext>
              </a:extLst>
            </p:cNvPr>
            <p:cNvSpPr/>
            <p:nvPr/>
          </p:nvSpPr>
          <p:spPr>
            <a:xfrm>
              <a:off x="2921966" y="157907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A0CDA7-80C4-504B-8624-8252DB407059}"/>
                </a:ext>
              </a:extLst>
            </p:cNvPr>
            <p:cNvSpPr/>
            <p:nvPr/>
          </p:nvSpPr>
          <p:spPr>
            <a:xfrm>
              <a:off x="3352790" y="1895597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8D5108-86AF-5740-839E-5AC4181CF6C6}"/>
                </a:ext>
              </a:extLst>
            </p:cNvPr>
            <p:cNvSpPr/>
            <p:nvPr/>
          </p:nvSpPr>
          <p:spPr>
            <a:xfrm>
              <a:off x="6403776" y="960339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059C58-9575-F546-9DFA-5339266F4207}"/>
                </a:ext>
              </a:extLst>
            </p:cNvPr>
            <p:cNvSpPr/>
            <p:nvPr/>
          </p:nvSpPr>
          <p:spPr>
            <a:xfrm>
              <a:off x="8518524" y="920222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AB48BC-0437-0947-826A-C08F9BB50D86}"/>
                </a:ext>
              </a:extLst>
            </p:cNvPr>
            <p:cNvSpPr/>
            <p:nvPr/>
          </p:nvSpPr>
          <p:spPr>
            <a:xfrm>
              <a:off x="8212362" y="125151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4B1909-63B0-F641-8239-6E8E7807202A}"/>
                </a:ext>
              </a:extLst>
            </p:cNvPr>
            <p:cNvSpPr/>
            <p:nvPr/>
          </p:nvSpPr>
          <p:spPr>
            <a:xfrm>
              <a:off x="8332494" y="163572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318094-2E84-1B48-90CB-F28CCBE8D3D0}"/>
                </a:ext>
              </a:extLst>
            </p:cNvPr>
            <p:cNvSpPr/>
            <p:nvPr/>
          </p:nvSpPr>
          <p:spPr>
            <a:xfrm>
              <a:off x="7658148" y="140544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7E0A74-4776-FA4C-AAA2-8D5C51729BDC}"/>
                </a:ext>
              </a:extLst>
            </p:cNvPr>
            <p:cNvSpPr/>
            <p:nvPr/>
          </p:nvSpPr>
          <p:spPr>
            <a:xfrm>
              <a:off x="4662871" y="157907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8BBED0-3D36-B94F-B9CA-2839772FAF43}"/>
                </a:ext>
              </a:extLst>
            </p:cNvPr>
            <p:cNvSpPr/>
            <p:nvPr/>
          </p:nvSpPr>
          <p:spPr>
            <a:xfrm>
              <a:off x="4790772" y="2072245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0CF4C35-09CB-6346-8F82-363DD50AE48C}"/>
                </a:ext>
              </a:extLst>
            </p:cNvPr>
            <p:cNvSpPr/>
            <p:nvPr/>
          </p:nvSpPr>
          <p:spPr>
            <a:xfrm>
              <a:off x="5282141" y="1579074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1C720D-DDA5-F741-9946-DF2E5F5A7E2B}"/>
                </a:ext>
              </a:extLst>
            </p:cNvPr>
            <p:cNvSpPr/>
            <p:nvPr/>
          </p:nvSpPr>
          <p:spPr>
            <a:xfrm>
              <a:off x="10885609" y="2338133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3AD8AE-C44B-F942-BFF3-C9086873B4C0}"/>
                </a:ext>
              </a:extLst>
            </p:cNvPr>
            <p:cNvSpPr/>
            <p:nvPr/>
          </p:nvSpPr>
          <p:spPr>
            <a:xfrm>
              <a:off x="8958343" y="1417636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FFDCEB3-B596-7C4C-84FB-E03760FB9A82}"/>
                </a:ext>
              </a:extLst>
            </p:cNvPr>
            <p:cNvSpPr/>
            <p:nvPr/>
          </p:nvSpPr>
          <p:spPr>
            <a:xfrm>
              <a:off x="10200150" y="1276862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42891CA-DF5F-3A4F-A2F6-C828E72ABC4B}"/>
                </a:ext>
              </a:extLst>
            </p:cNvPr>
            <p:cNvSpPr/>
            <p:nvPr/>
          </p:nvSpPr>
          <p:spPr>
            <a:xfrm>
              <a:off x="9708839" y="925571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6A3AA4F-2EC7-FB44-918A-E49026129CB2}"/>
                </a:ext>
              </a:extLst>
            </p:cNvPr>
            <p:cNvSpPr/>
            <p:nvPr/>
          </p:nvSpPr>
          <p:spPr>
            <a:xfrm>
              <a:off x="9117445" y="993665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9B9788-0BB7-3944-A265-447D06650CD3}"/>
                </a:ext>
              </a:extLst>
            </p:cNvPr>
            <p:cNvSpPr/>
            <p:nvPr/>
          </p:nvSpPr>
          <p:spPr>
            <a:xfrm>
              <a:off x="9165252" y="1841607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29D440-2894-A742-AED5-4CCBD971CDDA}"/>
                </a:ext>
              </a:extLst>
            </p:cNvPr>
            <p:cNvSpPr/>
            <p:nvPr/>
          </p:nvSpPr>
          <p:spPr>
            <a:xfrm>
              <a:off x="9740515" y="1543415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B30390-2079-7A47-9FE9-2091FE0038FB}"/>
                </a:ext>
              </a:extLst>
            </p:cNvPr>
            <p:cNvSpPr/>
            <p:nvPr/>
          </p:nvSpPr>
          <p:spPr>
            <a:xfrm>
              <a:off x="10391146" y="2252440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CCFE96-AA19-2C4E-9B3A-A1DF169D39F9}"/>
                </a:ext>
              </a:extLst>
            </p:cNvPr>
            <p:cNvSpPr/>
            <p:nvPr/>
          </p:nvSpPr>
          <p:spPr>
            <a:xfrm>
              <a:off x="2616884" y="993665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1150C4A-56ED-3745-9C1D-8089D447B31A}"/>
                </a:ext>
              </a:extLst>
            </p:cNvPr>
            <p:cNvSpPr/>
            <p:nvPr/>
          </p:nvSpPr>
          <p:spPr>
            <a:xfrm>
              <a:off x="3376445" y="914400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D98F6DF-D97C-5746-96B6-C56F0231030E}"/>
                </a:ext>
              </a:extLst>
            </p:cNvPr>
            <p:cNvSpPr/>
            <p:nvPr/>
          </p:nvSpPr>
          <p:spPr>
            <a:xfrm>
              <a:off x="5895088" y="1310188"/>
              <a:ext cx="650631" cy="633046"/>
            </a:xfrm>
            <a:prstGeom prst="ellipse">
              <a:avLst/>
            </a:prstGeom>
            <a:noFill/>
            <a:ln w="19050">
              <a:solidFill>
                <a:srgbClr val="19A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62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6" y="180111"/>
            <a:ext cx="10241747" cy="603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23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849" y="152699"/>
            <a:ext cx="8632915" cy="613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429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Accomplishments and Activities,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410"/>
            <a:ext cx="5493327" cy="45555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New Membership Database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54 </a:t>
            </a:r>
            <a:r>
              <a:rPr lang="en-US" dirty="0" smtClean="0"/>
              <a:t>Institutions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</a:t>
            </a:r>
            <a:r>
              <a:rPr lang="en-US" dirty="0" smtClean="0"/>
              <a:t>esearch </a:t>
            </a:r>
            <a:r>
              <a:rPr lang="en-US" dirty="0"/>
              <a:t>coordinator </a:t>
            </a:r>
            <a:r>
              <a:rPr lang="en-US" dirty="0" smtClean="0"/>
              <a:t>meetings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4 </a:t>
            </a:r>
            <a:r>
              <a:rPr lang="en-US" dirty="0"/>
              <a:t>publications this year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Members Lunch @ POSNA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Quarterly </a:t>
            </a:r>
            <a:r>
              <a:rPr lang="en-US" dirty="0" smtClean="0"/>
              <a:t>Newsletters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27" y="1451728"/>
            <a:ext cx="5022273" cy="415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94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410"/>
            <a:ext cx="6629400" cy="45555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New Membership </a:t>
            </a:r>
            <a:r>
              <a:rPr lang="en-US" dirty="0" smtClean="0"/>
              <a:t>point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i="1" dirty="0" smtClean="0"/>
              <a:t>2YR </a:t>
            </a:r>
            <a:r>
              <a:rPr lang="en-US" i="1" dirty="0"/>
              <a:t>Retention Rate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39 Contracts/DUAs executed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64 Members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POSNA </a:t>
            </a:r>
            <a:r>
              <a:rPr lang="en-US" dirty="0"/>
              <a:t>Registry Grant </a:t>
            </a:r>
            <a:r>
              <a:rPr lang="en-US" dirty="0" smtClean="0"/>
              <a:t>Complete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3 POSNA Podium Presentations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2 New </a:t>
            </a:r>
            <a:r>
              <a:rPr lang="en-US" dirty="0" smtClean="0"/>
              <a:t>Sub-Groups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MRI </a:t>
            </a:r>
            <a:r>
              <a:rPr lang="en-US" dirty="0"/>
              <a:t>&amp; X-Ray </a:t>
            </a:r>
            <a:r>
              <a:rPr lang="en-US" dirty="0" smtClean="0"/>
              <a:t>Measurement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Accomplishments and Activities, Cont.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89" y="1621409"/>
            <a:ext cx="3573211" cy="3975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14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/>
              <a:t>2021 Publications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29C2BD-625C-1F4F-B9BC-039D3A55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012"/>
            <a:ext cx="10515600" cy="4351338"/>
          </a:xfrm>
          <a:noFill/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000" b="1" dirty="0"/>
              <a:t>Reproducibility of Radiographic Measurements Made in the Active Stages of Legg-Calvé-Perthes Disease: Evaluation of a Prognostic Indicator and an Interim Outcome Measure.  </a:t>
            </a:r>
            <a:br>
              <a:rPr lang="en-US" sz="2000" b="1" dirty="0"/>
            </a:br>
            <a:r>
              <a:rPr lang="en-US" sz="2000" dirty="0"/>
              <a:t>Tis JE, Laine JC, Sankar WN, Jo CH, Kim HKW; International Perthes Study Group.  J </a:t>
            </a:r>
            <a:r>
              <a:rPr lang="en-US" sz="2000" dirty="0" err="1"/>
              <a:t>Pediatr</a:t>
            </a:r>
            <a:r>
              <a:rPr lang="en-US" sz="2000" dirty="0"/>
              <a:t> </a:t>
            </a:r>
            <a:r>
              <a:rPr lang="en-US" sz="2000" dirty="0" err="1"/>
              <a:t>Orthop</a:t>
            </a:r>
            <a:r>
              <a:rPr lang="en-US" sz="2000" dirty="0"/>
              <a:t>. 2021 Feb 1;41(2):93-98. PMID: 33229962</a:t>
            </a:r>
          </a:p>
          <a:p>
            <a:pPr marL="457200" indent="-457200">
              <a:buAutoNum type="arabicPeriod" startAt="2"/>
            </a:pPr>
            <a:r>
              <a:rPr lang="en-US" sz="2000" b="1" dirty="0"/>
              <a:t>Demographics and Clinical Presentation of Early-Stage Legg-Calvé-Perthes Disease: </a:t>
            </a:r>
            <a:br>
              <a:rPr lang="en-US" sz="2000" b="1" dirty="0"/>
            </a:br>
            <a:r>
              <a:rPr lang="en-US" sz="2000" dirty="0"/>
              <a:t>A Prospective, Multicenter, International Study.  Laine JC, Novotny SA, Tis JE, Sankar WN, Martin BD, Kelly DM, Gilbert SR, Shah H, Joseph B, Kim HKW; International Perthes Study Group.  </a:t>
            </a:r>
            <a:br>
              <a:rPr lang="en-US" sz="2000" dirty="0"/>
            </a:br>
            <a:r>
              <a:rPr lang="en-US" sz="2000" dirty="0"/>
              <a:t>J Am </a:t>
            </a:r>
            <a:r>
              <a:rPr lang="en-US" sz="2000" dirty="0" err="1"/>
              <a:t>Acad</a:t>
            </a:r>
            <a:r>
              <a:rPr lang="en-US" sz="2000" dirty="0"/>
              <a:t> </a:t>
            </a:r>
            <a:r>
              <a:rPr lang="en-US" sz="2000" dirty="0" err="1"/>
              <a:t>Orthop</a:t>
            </a:r>
            <a:r>
              <a:rPr lang="en-US" sz="2000" dirty="0"/>
              <a:t> Surg. 2021 Jan 15;29(2):e85-e91. PMID: 32868700</a:t>
            </a:r>
          </a:p>
          <a:p>
            <a:pPr marL="457200" indent="-457200">
              <a:buFont typeface="Arial"/>
              <a:buAutoNum type="arabicPeriod" startAt="2"/>
            </a:pPr>
            <a:r>
              <a:rPr lang="en-US" sz="2000" b="1" dirty="0"/>
              <a:t>Hip morphology in early-stage LCPD:  Is there an argument for anatomic-specific containment? </a:t>
            </a:r>
            <a:r>
              <a:rPr lang="en-US" sz="2000" dirty="0"/>
              <a:t>Courtney </a:t>
            </a:r>
            <a:r>
              <a:rPr lang="en-US" sz="2000" dirty="0" err="1"/>
              <a:t>Selberg</a:t>
            </a:r>
            <a:r>
              <a:rPr lang="en-US" sz="2000" dirty="0"/>
              <a:t>, Joshua Bram, Patrick Carry, Rachel Goldstein, Tim Schrader, Josh Hyman, Jennifer Laine, Harry Kim, </a:t>
            </a:r>
            <a:r>
              <a:rPr lang="en-US" sz="2000" dirty="0" err="1"/>
              <a:t>Wudbhav</a:t>
            </a:r>
            <a:r>
              <a:rPr lang="en-US" sz="2000" dirty="0"/>
              <a:t> Sankar; International Perthes Study Group.</a:t>
            </a:r>
          </a:p>
          <a:p>
            <a:pPr marL="457200" indent="-457200">
              <a:buFont typeface="Arial"/>
              <a:buAutoNum type="arabicPeriod" startAt="2"/>
            </a:pPr>
            <a:r>
              <a:rPr lang="en-US" sz="2000" b="1" dirty="0"/>
              <a:t>Reliability and Validity of Visual Estimation of Femoral Head Hypoperfusion on Perfusion MRI in Legg-Calve-Perthes Disease. </a:t>
            </a:r>
            <a:r>
              <a:rPr lang="en-US" sz="2000" dirty="0"/>
              <a:t>Chong DY, Schrader T, Laine JC, Yang S, Gilbert SR, Kim HKW; International Perthes Study Group. J </a:t>
            </a:r>
            <a:r>
              <a:rPr lang="en-US" sz="2000" dirty="0" err="1"/>
              <a:t>Pediatr</a:t>
            </a:r>
            <a:r>
              <a:rPr lang="en-US" sz="2000" dirty="0"/>
              <a:t> </a:t>
            </a:r>
            <a:r>
              <a:rPr lang="en-US" sz="2000" dirty="0" err="1"/>
              <a:t>Orthop</a:t>
            </a:r>
            <a:r>
              <a:rPr lang="en-US" sz="2000" dirty="0"/>
              <a:t>. 2021 Oct 1;41(9):e780-e786. PMID: 34411045.</a:t>
            </a:r>
          </a:p>
          <a:p>
            <a:pPr marL="457200" indent="-457200">
              <a:buAutoNum type="arabicPeriod" startAt="2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4125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/>
              <a:t>2022 Publications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29C2BD-625C-1F4F-B9BC-039D3A55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472"/>
            <a:ext cx="10515600" cy="3955877"/>
          </a:xfrm>
          <a:noFill/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b="1" dirty="0"/>
              <a:t>Does the Deformity Index Reliably Predict the Shape of the Femoral Head at Healing of Legg-Calvé-Perthes Disease? </a:t>
            </a:r>
            <a:r>
              <a:rPr lang="en-US" sz="2000" dirty="0"/>
              <a:t>Shah H, Singh KA, Swarup I, Morris W, Kim HKW, Joseph B. </a:t>
            </a:r>
            <a:br>
              <a:rPr lang="en-US" sz="2000" dirty="0"/>
            </a:br>
            <a:r>
              <a:rPr lang="en-US" sz="2000" dirty="0"/>
              <a:t>J </a:t>
            </a:r>
            <a:r>
              <a:rPr lang="en-US" sz="2000" dirty="0" err="1"/>
              <a:t>Pediatr</a:t>
            </a:r>
            <a:r>
              <a:rPr lang="en-US" sz="2000" dirty="0"/>
              <a:t> </a:t>
            </a:r>
            <a:r>
              <a:rPr lang="en-US" sz="2000" dirty="0" err="1"/>
              <a:t>Orthop</a:t>
            </a:r>
            <a:r>
              <a:rPr lang="en-US" sz="2000" dirty="0"/>
              <a:t>. 2022 Feb 1;42(2):e163-e167. PMID: 34995259.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Font typeface="Arial"/>
              <a:buAutoNum type="arabicPeriod"/>
            </a:pPr>
            <a:r>
              <a:rPr lang="en-US" sz="2000" b="1" dirty="0"/>
              <a:t>What is the adult experience of Perthes disease? Initial findings from an international Web-based survey. </a:t>
            </a:r>
            <a:r>
              <a:rPr lang="en-US" sz="2000" dirty="0"/>
              <a:t>Molly F. McGuire, Bella </a:t>
            </a:r>
            <a:r>
              <a:rPr lang="en-US" sz="2000" dirty="0" err="1"/>
              <a:t>Vakulenko-Lagun</a:t>
            </a:r>
            <a:r>
              <a:rPr lang="en-US" sz="2000" dirty="0"/>
              <a:t>, Michael B. Millis, Roi </a:t>
            </a:r>
            <a:r>
              <a:rPr lang="en-US" sz="2000" dirty="0" err="1"/>
              <a:t>Almakias</a:t>
            </a:r>
            <a:r>
              <a:rPr lang="en-US" sz="2000" dirty="0"/>
              <a:t>, Earl P. Cole, Harry K.W. Kim. Bone and Joint Open [accepted]</a:t>
            </a:r>
          </a:p>
          <a:p>
            <a:pPr marL="457200" indent="-457200">
              <a:buFont typeface="Arial"/>
              <a:buAutoNum type="arabicPeriod"/>
            </a:pPr>
            <a:endParaRPr lang="en-US" sz="2000" dirty="0"/>
          </a:p>
          <a:p>
            <a:pPr marL="457200" indent="-457200">
              <a:buAutoNum type="arabicPeriod" startAt="2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1298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1048FA-B626-C242-B31F-ED49F0B7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2022: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3A7F67-8494-5E47-A1C0-6C295ED15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7529945" cy="38788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Enhance Community </a:t>
            </a:r>
            <a:r>
              <a:rPr lang="en-US" dirty="0"/>
              <a:t>O</a:t>
            </a:r>
            <a:r>
              <a:rPr lang="en-US" dirty="0" smtClean="0"/>
              <a:t>utreach</a:t>
            </a:r>
            <a:endParaRPr lang="en-US" dirty="0"/>
          </a:p>
          <a:p>
            <a:pPr lvl="1"/>
            <a:r>
              <a:rPr lang="en-US" dirty="0" smtClean="0"/>
              <a:t>Fundraising opportunities</a:t>
            </a:r>
          </a:p>
          <a:p>
            <a:pPr lvl="1"/>
            <a:r>
              <a:rPr lang="en-US" dirty="0" smtClean="0"/>
              <a:t>Community Advocate role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</a:t>
            </a:r>
          </a:p>
          <a:p>
            <a:r>
              <a:rPr lang="en-US" dirty="0" smtClean="0"/>
              <a:t>Implement Long-Term Survey Study</a:t>
            </a:r>
          </a:p>
          <a:p>
            <a:pPr lvl="1"/>
            <a:r>
              <a:rPr lang="en-US" dirty="0" smtClean="0"/>
              <a:t>IRB modifications</a:t>
            </a:r>
          </a:p>
          <a:p>
            <a:pPr lvl="1"/>
            <a:r>
              <a:rPr lang="en-US" dirty="0" smtClean="0"/>
              <a:t>Legal council</a:t>
            </a:r>
          </a:p>
          <a:p>
            <a:pPr lvl="1"/>
            <a:r>
              <a:rPr lang="en-US" dirty="0" smtClean="0"/>
              <a:t>Lead-site driven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up </a:t>
            </a:r>
            <a:r>
              <a:rPr lang="en-US" dirty="0" smtClean="0"/>
              <a:t>2-Year and 5-Year Auditing Teams</a:t>
            </a:r>
            <a:endParaRPr lang="en-US" dirty="0"/>
          </a:p>
          <a:p>
            <a:pPr lvl="1"/>
            <a:r>
              <a:rPr lang="en-US" dirty="0"/>
              <a:t>Variations in Preop and Postop management</a:t>
            </a:r>
          </a:p>
          <a:p>
            <a:pPr lvl="1"/>
            <a:r>
              <a:rPr lang="en-US" dirty="0"/>
              <a:t>Assess treatment </a:t>
            </a:r>
            <a:r>
              <a:rPr lang="en-US" dirty="0" smtClean="0"/>
              <a:t>cross-over</a:t>
            </a:r>
          </a:p>
          <a:p>
            <a:pPr lvl="1"/>
            <a:r>
              <a:rPr lang="en-US" dirty="0" smtClean="0"/>
              <a:t>Capture bracing treatment data</a:t>
            </a:r>
            <a:endParaRPr lang="en-US" dirty="0"/>
          </a:p>
        </p:txBody>
      </p:sp>
      <p:pic>
        <p:nvPicPr>
          <p:cNvPr id="3" name="Picture 2" descr="A group of people sitting at computers&#10;&#10;Description automatically generated with low confidence">
            <a:extLst>
              <a:ext uri="{FF2B5EF4-FFF2-40B4-BE49-F238E27FC236}">
                <a16:creationId xmlns:a16="http://schemas.microsoft.com/office/drawing/2014/main" id="{6C51621B-73A0-E04B-A54D-36D620AF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" t="5324" r="9393" b="9931"/>
          <a:stretch/>
        </p:blipFill>
        <p:spPr>
          <a:xfrm>
            <a:off x="7818952" y="365125"/>
            <a:ext cx="4000911" cy="2533381"/>
          </a:xfrm>
          <a:prstGeom prst="rect">
            <a:avLst/>
          </a:prstGeom>
        </p:spPr>
      </p:pic>
      <p:pic>
        <p:nvPicPr>
          <p:cNvPr id="9" name="Picture 8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3FB52E3-17B4-0A4E-A1A8-0E5D7A0B4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" t="5324" r="1139" b="31824"/>
          <a:stretch/>
        </p:blipFill>
        <p:spPr>
          <a:xfrm>
            <a:off x="7793325" y="3068188"/>
            <a:ext cx="3560475" cy="31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8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1048FA-B626-C242-B31F-ED49F0B7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</a:t>
            </a:r>
            <a:r>
              <a:rPr lang="en-US" dirty="0" smtClean="0"/>
              <a:t>2022: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3A7F67-8494-5E47-A1C0-6C295ED1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your eyes on the 5-year follow up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CF3E5-2223-0F40-B211-5C055750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2572036"/>
            <a:ext cx="3937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3B2F-FF78-0A46-81C5-2A3794E5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FA389-B6F6-4C40-8AF3-8183F4328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 on the virtual meeting</a:t>
            </a:r>
          </a:p>
          <a:p>
            <a:r>
              <a:rPr lang="en-US" dirty="0"/>
              <a:t>Thanks to Molly</a:t>
            </a:r>
          </a:p>
          <a:p>
            <a:r>
              <a:rPr lang="en-US" dirty="0"/>
              <a:t>Thanks to the presenters, moderators</a:t>
            </a:r>
            <a:r>
              <a:rPr lang="en-US" dirty="0" smtClean="0"/>
              <a:t>, coordinators, </a:t>
            </a:r>
            <a:r>
              <a:rPr lang="en-US" dirty="0"/>
              <a:t>and steering committee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41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8" y="4076149"/>
            <a:ext cx="1539224" cy="5659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" y="3655642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838200" y="2696066"/>
            <a:ext cx="10515600" cy="909395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7493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0" i="1">
                <a:latin typeface="Garamond" charset="0"/>
                <a:ea typeface="Garamond" charset="0"/>
                <a:cs typeface="Garamond" charset="0"/>
              </a:rPr>
              <a:t>Thank You!</a:t>
            </a:r>
            <a:endParaRPr lang="en-US" sz="8000" b="0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4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Harry Kim, MD – 10 minutes</a:t>
            </a:r>
          </a:p>
        </p:txBody>
      </p:sp>
    </p:spTree>
    <p:extLst>
      <p:ext uri="{BB962C8B-B14F-4D97-AF65-F5344CB8AC3E}">
        <p14:creationId xmlns:p14="http://schemas.microsoft.com/office/powerpoint/2010/main" val="214824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3682" y="1561389"/>
            <a:ext cx="11567585" cy="455555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All Participants/Presenters/Moderators/Coordinators</a:t>
            </a:r>
          </a:p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Molly McGuire (IPSG Manager)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Stuart Almond (communications)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Amy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Krajewski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(video)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Matt Ferguson (research administration)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Alice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Marcee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(attorney)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Lisa Gardner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Selena Murcia-Mendez</a:t>
            </a:r>
          </a:p>
        </p:txBody>
      </p:sp>
    </p:spTree>
    <p:extLst>
      <p:ext uri="{BB962C8B-B14F-4D97-AF65-F5344CB8AC3E}">
        <p14:creationId xmlns:p14="http://schemas.microsoft.com/office/powerpoint/2010/main" val="353256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76" y="214999"/>
            <a:ext cx="11900847" cy="10866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Thanks to Executive &amp; Steering Committee Leadership!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49382" y="1450437"/>
            <a:ext cx="1179704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3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IPSG Chair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Harry Kim,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Executive Committee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Jennifer Laine,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Wudbhav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Sankar,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Harry Kim,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MD</a:t>
            </a:r>
            <a:endParaRPr lang="en-US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IPSG Manager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Molly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McGuire, MPH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Membership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Derek Kelly, MD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 smtClean="0">
              <a:ln>
                <a:noFill/>
              </a:ln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b="1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 smtClean="0">
              <a:ln>
                <a:noFill/>
              </a:ln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b="1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Science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Editor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Shawn Gilbert, MD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MRI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David Chong, MD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Web/Social Media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Scott Yang,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Rachel Goldstein,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Treasurer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Benjamin Martin,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Foundations &amp; Grants </a:t>
            </a:r>
            <a:endParaRPr lang="en-US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PROMIS &amp; PROs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Eric Fornari,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Data Monitoring &amp; Retention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Wudbhav Sankar,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Publications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Jennifer Laine,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Scientific Review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Susan Novotny, PhD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Radiographic Outcomes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Hitesh Shah, MD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William Morris, MD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1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410"/>
            <a:ext cx="10515600" cy="4555553"/>
          </a:xfrm>
        </p:spPr>
        <p:txBody>
          <a:bodyPr/>
          <a:lstStyle/>
          <a:p>
            <a:r>
              <a:rPr lang="en-US" dirty="0"/>
              <a:t>Meeting is being recorded</a:t>
            </a:r>
          </a:p>
          <a:p>
            <a:r>
              <a:rPr lang="en-US" dirty="0"/>
              <a:t>Keep microphone on mute</a:t>
            </a:r>
          </a:p>
          <a:p>
            <a:r>
              <a:rPr lang="en-US" dirty="0"/>
              <a:t>Speak one at a time and announce your name</a:t>
            </a:r>
          </a:p>
          <a:p>
            <a:r>
              <a:rPr lang="en-US" dirty="0"/>
              <a:t>Encourage using chat for comments/questions</a:t>
            </a:r>
          </a:p>
          <a:p>
            <a:r>
              <a:rPr lang="en-US" dirty="0"/>
              <a:t>Moderator will address chat comments after each topic</a:t>
            </a:r>
          </a:p>
          <a:p>
            <a:r>
              <a:rPr lang="en-US" dirty="0"/>
              <a:t>We are recording attendance – make sure your name is correct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9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sessions: 2.5 hours each </a:t>
            </a:r>
          </a:p>
          <a:p>
            <a:r>
              <a:rPr lang="en-US" dirty="0"/>
              <a:t>07:00 – 09:30 Dallas Time (“Morning”): Harry, Woody, Jennifer</a:t>
            </a:r>
          </a:p>
          <a:p>
            <a:r>
              <a:rPr lang="en-US" dirty="0"/>
              <a:t>09:30 – 10:30 Inaugural Ben Joseph Case Discussions: Derek</a:t>
            </a:r>
          </a:p>
          <a:p>
            <a:r>
              <a:rPr lang="en-US" dirty="0"/>
              <a:t>18:00 – 20:30 Dallas Time (“Evening”): Woody &amp; Jennifer </a:t>
            </a:r>
          </a:p>
          <a:p>
            <a:r>
              <a:rPr lang="en-US" dirty="0"/>
              <a:t>20:30 – 21:30 Inaugural Tony Herring Case Discussions: Ben Martin</a:t>
            </a:r>
          </a:p>
          <a:p>
            <a:r>
              <a:rPr lang="en-US" dirty="0"/>
              <a:t>Pre-recorded talks on IPSG Website </a:t>
            </a:r>
            <a:r>
              <a:rPr lang="en-US" dirty="0" smtClean="0">
                <a:hlinkClick r:id="rId2"/>
              </a:rPr>
              <a:t>www.perthesdisease.org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8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410"/>
            <a:ext cx="10515600" cy="390015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7:00am – 7:10am		Introduction, Accomplishments, Meeting Format &amp; Goals	</a:t>
            </a:r>
            <a:r>
              <a:rPr lang="en-US" dirty="0" smtClean="0"/>
              <a:t>	Harry</a:t>
            </a:r>
            <a:endParaRPr lang="en-US" dirty="0"/>
          </a:p>
          <a:p>
            <a:r>
              <a:rPr lang="en-US" dirty="0"/>
              <a:t>7:10am – 7:20am		Membership/Treasury Report 				Derek/Ben M.</a:t>
            </a:r>
          </a:p>
          <a:p>
            <a:r>
              <a:rPr lang="en-US" dirty="0"/>
              <a:t>7:20am – 7:40am		Improving Retention &amp; Reporting of Primary Studies		Woody</a:t>
            </a:r>
          </a:p>
          <a:p>
            <a:r>
              <a:rPr lang="en-US" dirty="0"/>
              <a:t>7:40am – 8:00am		Modified DI Results and Implications for 2-Year Follow-Up	</a:t>
            </a:r>
            <a:r>
              <a:rPr lang="en-US" dirty="0" smtClean="0"/>
              <a:t>	Hitesh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10-MIN BREAK</a:t>
            </a:r>
          </a:p>
          <a:p>
            <a:endParaRPr lang="en-US" dirty="0"/>
          </a:p>
          <a:p>
            <a:r>
              <a:rPr lang="en-US" dirty="0"/>
              <a:t>8:00am – 8:15am		Website/Social Media Report				Scott Y./Rachel</a:t>
            </a:r>
          </a:p>
          <a:p>
            <a:r>
              <a:rPr lang="en-US" dirty="0"/>
              <a:t>8:15am - 8:30am		Increase Community Support, Outreach, Funding		Jennifer</a:t>
            </a:r>
          </a:p>
          <a:p>
            <a:r>
              <a:rPr lang="en-US" dirty="0"/>
              <a:t>8:30am – 8:45am		Long-Term Study on Adult-Report of Perthes Outcome	</a:t>
            </a:r>
            <a:r>
              <a:rPr lang="en-US" dirty="0" smtClean="0"/>
              <a:t>	Harry</a:t>
            </a:r>
            <a:endParaRPr lang="en-US" dirty="0"/>
          </a:p>
          <a:p>
            <a:r>
              <a:rPr lang="en-US" dirty="0"/>
              <a:t>8:45am – 9:15 am	</a:t>
            </a:r>
            <a:r>
              <a:rPr lang="en-US" dirty="0" smtClean="0"/>
              <a:t>	Adult </a:t>
            </a:r>
            <a:r>
              <a:rPr lang="en-US" dirty="0"/>
              <a:t>Perthes Survey – Functional Findings in non-THA Group	</a:t>
            </a:r>
            <a:r>
              <a:rPr lang="en-US" dirty="0" smtClean="0"/>
              <a:t>Harry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9:30am – 10:30am	INAUGURAL BEN JOSEPH CASE DISCUSSION SERIES		</a:t>
            </a:r>
            <a:r>
              <a:rPr lang="en-US" dirty="0" smtClean="0"/>
              <a:t>	Derek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717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Evening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410"/>
            <a:ext cx="10515600" cy="384740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6:00pm – 6:20pm		Perthes Disease: A Review of the Literature</a:t>
            </a:r>
            <a:r>
              <a:rPr lang="en-US" i="1" dirty="0"/>
              <a:t>			</a:t>
            </a:r>
            <a:r>
              <a:rPr lang="en-US" dirty="0"/>
              <a:t>Skip</a:t>
            </a:r>
          </a:p>
          <a:p>
            <a:r>
              <a:rPr lang="en-US" dirty="0"/>
              <a:t>6:20pm – 6:40pm		Why is Patient-Reported Data Useful for LCPD?		</a:t>
            </a:r>
            <a:r>
              <a:rPr lang="en-US" dirty="0" smtClean="0"/>
              <a:t>	Eric</a:t>
            </a:r>
            <a:endParaRPr lang="en-US" dirty="0"/>
          </a:p>
          <a:p>
            <a:r>
              <a:rPr lang="en-US" dirty="0"/>
              <a:t>6:40pm – 7:00pm		&lt;6 Registry – Data Overview and Study Ideas			Rachel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10-MIN BREAK</a:t>
            </a:r>
          </a:p>
          <a:p>
            <a:endParaRPr lang="en-US" dirty="0"/>
          </a:p>
          <a:p>
            <a:r>
              <a:rPr lang="en-US" dirty="0"/>
              <a:t>7:00pm – 7:20pm		Discuss Research Proposals &amp; Data Extraction		</a:t>
            </a:r>
            <a:r>
              <a:rPr lang="en-US" dirty="0" smtClean="0"/>
              <a:t>	Susan</a:t>
            </a:r>
            <a:endParaRPr lang="en-US" i="1" dirty="0"/>
          </a:p>
          <a:p>
            <a:r>
              <a:rPr lang="en-US" dirty="0"/>
              <a:t>7:20pm – 7:40pm		Bone Wash Technique – The Practical Application		Harry</a:t>
            </a:r>
          </a:p>
          <a:p>
            <a:r>
              <a:rPr lang="en-US" dirty="0"/>
              <a:t>7:40pm – 8:00pm		Progress toward MRI Measurement			</a:t>
            </a:r>
            <a:r>
              <a:rPr lang="en-US" dirty="0" smtClean="0"/>
              <a:t>David </a:t>
            </a:r>
            <a:r>
              <a:rPr lang="en-US" dirty="0"/>
              <a:t>C.</a:t>
            </a:r>
          </a:p>
          <a:p>
            <a:r>
              <a:rPr lang="en-US" dirty="0"/>
              <a:t>8:00pm – 8:15pm		Closing Remarks					</a:t>
            </a:r>
            <a:r>
              <a:rPr lang="en-US" dirty="0" smtClean="0"/>
              <a:t>Harry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8:30pm – 9:30pm		INAUGURAL BEN JOSEPH CASE DISCUSSION SERIES		Ben 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52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7306</TotalTime>
  <Words>550</Words>
  <Application>Microsoft Office PowerPoint</Application>
  <PresentationFormat>Widescreen</PresentationFormat>
  <Paragraphs>198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Garamond</vt:lpstr>
      <vt:lpstr>Wingdings</vt:lpstr>
      <vt:lpstr>Office Theme</vt:lpstr>
      <vt:lpstr>PowerPoint Presentation</vt:lpstr>
      <vt:lpstr>What year was this?</vt:lpstr>
      <vt:lpstr>Welcome!</vt:lpstr>
      <vt:lpstr>Thank You!</vt:lpstr>
      <vt:lpstr>Thanks to Executive &amp; Steering Committee Leadership!</vt:lpstr>
      <vt:lpstr>Announcements</vt:lpstr>
      <vt:lpstr>Meeting Format</vt:lpstr>
      <vt:lpstr>Morning Agenda</vt:lpstr>
      <vt:lpstr>Evening Agenda</vt:lpstr>
      <vt:lpstr>What is IPSG?</vt:lpstr>
      <vt:lpstr>We are a study group:</vt:lpstr>
      <vt:lpstr>PowerPoint Presentation</vt:lpstr>
      <vt:lpstr>We publish</vt:lpstr>
      <vt:lpstr>We think about Perthes</vt:lpstr>
      <vt:lpstr>We have a mission</vt:lpstr>
      <vt:lpstr>Study Group Vision</vt:lpstr>
      <vt:lpstr>Study Group Vision</vt:lpstr>
      <vt:lpstr>Summary of Core Studies</vt:lpstr>
      <vt:lpstr>2021 Accomplishments and Activities</vt:lpstr>
      <vt:lpstr>PowerPoint Presentation</vt:lpstr>
      <vt:lpstr>PowerPoint Presentation</vt:lpstr>
      <vt:lpstr>2021 Accomplishments and Activities, Cont.</vt:lpstr>
      <vt:lpstr>2021 Accomplishments and Activities, Cont.</vt:lpstr>
      <vt:lpstr>2021 Publications</vt:lpstr>
      <vt:lpstr>2022 Publications</vt:lpstr>
      <vt:lpstr>Goals for 2022:</vt:lpstr>
      <vt:lpstr>Goals for 2022:</vt:lpstr>
      <vt:lpstr>Closing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Hyde</dc:creator>
  <cp:lastModifiedBy>Molly McGuire</cp:lastModifiedBy>
  <cp:revision>314</cp:revision>
  <dcterms:created xsi:type="dcterms:W3CDTF">2018-08-06T15:23:51Z</dcterms:created>
  <dcterms:modified xsi:type="dcterms:W3CDTF">2022-01-28T00:34:41Z</dcterms:modified>
</cp:coreProperties>
</file>