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4" r:id="rId2"/>
    <p:sldId id="278" r:id="rId3"/>
    <p:sldId id="265" r:id="rId4"/>
    <p:sldId id="267" r:id="rId5"/>
    <p:sldId id="268" r:id="rId6"/>
    <p:sldId id="277" r:id="rId7"/>
    <p:sldId id="270" r:id="rId8"/>
    <p:sldId id="271" r:id="rId9"/>
    <p:sldId id="272" r:id="rId10"/>
    <p:sldId id="273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93C"/>
    <a:srgbClr val="19A1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3"/>
    <p:restoredTop sz="83307" autoAdjust="0"/>
  </p:normalViewPr>
  <p:slideViewPr>
    <p:cSldViewPr snapToGrid="0" snapToObjects="1" showGuides="1">
      <p:cViewPr varScale="1">
        <p:scale>
          <a:sx n="90" d="100"/>
          <a:sy n="90" d="100"/>
        </p:scale>
        <p:origin x="368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r148351a\Desktop\Perthes\Membership%20Chair\Dues-cal%20y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"$"#,##0</c:formatCode>
                <c:ptCount val="5"/>
                <c:pt idx="0">
                  <c:v>10875</c:v>
                </c:pt>
                <c:pt idx="1">
                  <c:v>9300</c:v>
                </c:pt>
                <c:pt idx="2">
                  <c:v>10975</c:v>
                </c:pt>
                <c:pt idx="3">
                  <c:v>13525</c:v>
                </c:pt>
                <c:pt idx="4">
                  <c:v>14750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C5-4DA6-9270-FD1457883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805784"/>
        <c:axId val="419808408"/>
      </c:barChart>
      <c:catAx>
        <c:axId val="41980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808408"/>
        <c:crosses val="autoZero"/>
        <c:auto val="1"/>
        <c:lblAlgn val="ctr"/>
        <c:lblOffset val="100"/>
        <c:noMultiLvlLbl val="0"/>
      </c:catAx>
      <c:valAx>
        <c:axId val="419808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805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7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01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52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Other expenses include travel for Ben</a:t>
            </a:r>
            <a:r>
              <a:rPr lang="en-US" baseline="0" dirty="0"/>
              <a:t> Joseph and Hitesh Shah from 2019 Annual Meeting (was charged in 2020)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Wages/Benefits in 2019 FYTD = $70,384</a:t>
            </a:r>
            <a:r>
              <a:rPr lang="en-US" baseline="0" dirty="0"/>
              <a:t> ; </a:t>
            </a:r>
            <a:r>
              <a:rPr lang="en-US" dirty="0"/>
              <a:t>Expenses in 2019 FYTD = $13,763</a:t>
            </a:r>
          </a:p>
          <a:p>
            <a:pPr marL="171450" indent="-171450">
              <a:buFontTx/>
              <a:buChar char="-"/>
            </a:pPr>
            <a:r>
              <a:rPr lang="en-US" dirty="0"/>
              <a:t>Grant earmarked for:</a:t>
            </a:r>
            <a:r>
              <a:rPr lang="en-US" baseline="0" dirty="0"/>
              <a:t> Coordinator, Imaging software, Meeting costs, Michelle, Website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25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1/27/22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1/27/22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Membership Engagement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Derek Kelly, MD &amp; Ben Martin, MD – 20 minutes</a:t>
            </a:r>
          </a:p>
        </p:txBody>
      </p:sp>
    </p:spTree>
    <p:extLst>
      <p:ext uri="{BB962C8B-B14F-4D97-AF65-F5344CB8AC3E}">
        <p14:creationId xmlns:p14="http://schemas.microsoft.com/office/powerpoint/2010/main" val="588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091978"/>
              </p:ext>
            </p:extLst>
          </p:nvPr>
        </p:nvGraphicFramePr>
        <p:xfrm>
          <a:off x="795131" y="815009"/>
          <a:ext cx="10624930" cy="5297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IPSG Dues Paid by Calendar Year, 2017-2021</a:t>
            </a:r>
          </a:p>
        </p:txBody>
      </p:sp>
    </p:spTree>
    <p:extLst>
      <p:ext uri="{BB962C8B-B14F-4D97-AF65-F5344CB8AC3E}">
        <p14:creationId xmlns:p14="http://schemas.microsoft.com/office/powerpoint/2010/main" val="3083179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Contributors </a:t>
            </a:r>
          </a:p>
        </p:txBody>
      </p:sp>
      <p:sp>
        <p:nvSpPr>
          <p:cNvPr id="4" name="Rectangle 3"/>
          <p:cNvSpPr/>
          <p:nvPr/>
        </p:nvSpPr>
        <p:spPr>
          <a:xfrm>
            <a:off x="7107275" y="299344"/>
            <a:ext cx="4604722" cy="1200328"/>
          </a:xfrm>
          <a:prstGeom prst="rect">
            <a:avLst/>
          </a:prstGeom>
          <a:ln w="50800">
            <a:solidFill>
              <a:srgbClr val="07493C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2021 suggested amounts: </a:t>
            </a:r>
          </a:p>
          <a:p>
            <a:pPr lvl="1"/>
            <a:r>
              <a:rPr lang="en-US" sz="2400" b="1" dirty="0"/>
              <a:t>$250 International/Scientific</a:t>
            </a:r>
          </a:p>
          <a:p>
            <a:pPr lvl="1"/>
            <a:r>
              <a:rPr lang="en-US" sz="2400" b="1" dirty="0"/>
              <a:t>$500 for Domestic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24991"/>
              </p:ext>
            </p:extLst>
          </p:nvPr>
        </p:nvGraphicFramePr>
        <p:xfrm>
          <a:off x="1354809" y="1565453"/>
          <a:ext cx="9701041" cy="4234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2612">
                  <a:extLst>
                    <a:ext uri="{9D8B030D-6E8A-4147-A177-3AD203B41FA5}">
                      <a16:colId xmlns:a16="http://schemas.microsoft.com/office/drawing/2014/main" val="1819924192"/>
                    </a:ext>
                  </a:extLst>
                </a:gridCol>
                <a:gridCol w="3840239">
                  <a:extLst>
                    <a:ext uri="{9D8B030D-6E8A-4147-A177-3AD203B41FA5}">
                      <a16:colId xmlns:a16="http://schemas.microsoft.com/office/drawing/2014/main" val="3217805533"/>
                    </a:ext>
                  </a:extLst>
                </a:gridCol>
                <a:gridCol w="2588190">
                  <a:extLst>
                    <a:ext uri="{9D8B030D-6E8A-4147-A177-3AD203B41FA5}">
                      <a16:colId xmlns:a16="http://schemas.microsoft.com/office/drawing/2014/main" val="48146254"/>
                    </a:ext>
                  </a:extLst>
                </a:gridCol>
              </a:tblGrid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Luiz De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Angeli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Patricia Moreno-Grangeiro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Y. Chong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8150072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Philip W. Mack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Kishore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Mulpuri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Tamai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952565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Sophie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Merckaert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Rachel Goldstein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 Fornari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8887844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 Yang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Tony Herring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Margaret Murphy-Zane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7821009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Professor Ralf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Stuecker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Harry Kim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 Schrader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4372120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 B. Rosenfeld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William Morris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Virginia F. Casey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6402571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Professor Ludwig Meiss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Bade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Charles T. Mehlman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5001881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Abril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Shore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Wudbhav N. Sankar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7742123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Theresa A. Hennessey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Professor Marek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Synder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Novais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3072413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Derek M. Kelly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Mihir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Thacker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 Huhnstock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3080851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Courtney Selberg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Kevin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Klingele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 Novotny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6486018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Vidyadhar Upasani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Yasmin Hailer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Todd Blumberg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5763999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Jennifer C. Laine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5000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470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12E343-390D-BA48-8E4D-4F78C6526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996467"/>
              </p:ext>
            </p:extLst>
          </p:nvPr>
        </p:nvGraphicFramePr>
        <p:xfrm>
          <a:off x="2786064" y="104212"/>
          <a:ext cx="5843587" cy="5972470"/>
        </p:xfrm>
        <a:graphic>
          <a:graphicData uri="http://schemas.openxmlformats.org/drawingml/2006/table">
            <a:tbl>
              <a:tblPr/>
              <a:tblGrid>
                <a:gridCol w="1618720">
                  <a:extLst>
                    <a:ext uri="{9D8B030D-6E8A-4147-A177-3AD203B41FA5}">
                      <a16:colId xmlns:a16="http://schemas.microsoft.com/office/drawing/2014/main" val="743176150"/>
                    </a:ext>
                  </a:extLst>
                </a:gridCol>
                <a:gridCol w="1408289">
                  <a:extLst>
                    <a:ext uri="{9D8B030D-6E8A-4147-A177-3AD203B41FA5}">
                      <a16:colId xmlns:a16="http://schemas.microsoft.com/office/drawing/2014/main" val="1439294912"/>
                    </a:ext>
                  </a:extLst>
                </a:gridCol>
                <a:gridCol w="1408289">
                  <a:extLst>
                    <a:ext uri="{9D8B030D-6E8A-4147-A177-3AD203B41FA5}">
                      <a16:colId xmlns:a16="http://schemas.microsoft.com/office/drawing/2014/main" val="132441214"/>
                    </a:ext>
                  </a:extLst>
                </a:gridCol>
                <a:gridCol w="1408289">
                  <a:extLst>
                    <a:ext uri="{9D8B030D-6E8A-4147-A177-3AD203B41FA5}">
                      <a16:colId xmlns:a16="http://schemas.microsoft.com/office/drawing/2014/main" val="3005277003"/>
                    </a:ext>
                  </a:extLst>
                </a:gridCol>
              </a:tblGrid>
              <a:tr h="6266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IPSG Treasurer's Report</a:t>
                      </a:r>
                    </a:p>
                  </a:txBody>
                  <a:tcPr marL="100896" marR="100896" marT="50448" marB="504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940365"/>
                  </a:ext>
                </a:extLst>
              </a:tr>
              <a:tr h="411215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219197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459961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Donations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7,225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4,955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501081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Dues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14,750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13,525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12,325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300689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Grants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706793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812696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292179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71,975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69,035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67,280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796094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947496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315505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40,250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60,914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70,384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726309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688837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3,300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13,763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7628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292179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40,832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64,214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84,147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963092"/>
                  </a:ext>
                </a:extLst>
              </a:tr>
              <a:tr h="34628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856012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$31,143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$4,821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-$16,867</a:t>
                      </a:r>
                    </a:p>
                  </a:txBody>
                  <a:tcPr marL="16232" marR="16232" marT="162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61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8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29BE-67BC-416A-895E-6246B23B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Name, Degrees, Affiliations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FAD17-FEEA-4F25-ABC0-3B3572F80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63" y="1621410"/>
            <a:ext cx="11608230" cy="4555553"/>
          </a:xfrm>
        </p:spPr>
        <p:txBody>
          <a:bodyPr>
            <a:normAutofit/>
          </a:bodyPr>
          <a:lstStyle/>
          <a:p>
            <a:r>
              <a:rPr lang="en-US" sz="3200" dirty="0"/>
              <a:t>In the Chat</a:t>
            </a:r>
          </a:p>
          <a:p>
            <a:pPr lvl="1"/>
            <a:r>
              <a:rPr lang="en-US" sz="3200" dirty="0"/>
              <a:t>Name as it should be spelled for authorship credit</a:t>
            </a:r>
          </a:p>
          <a:p>
            <a:pPr lvl="1"/>
            <a:r>
              <a:rPr lang="en-US" sz="3200" dirty="0"/>
              <a:t>Credentials and Degrees</a:t>
            </a:r>
          </a:p>
          <a:p>
            <a:pPr lvl="1"/>
            <a:r>
              <a:rPr lang="en-US" sz="3200" dirty="0"/>
              <a:t>Institutional Affiliations</a:t>
            </a:r>
          </a:p>
          <a:p>
            <a:pPr lvl="1"/>
            <a:r>
              <a:rPr lang="en-US" sz="3200" dirty="0"/>
              <a:t>Preferred email contact for authorship/acknowledgement</a:t>
            </a:r>
          </a:p>
          <a:p>
            <a:pPr lvl="1"/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Derek M. Kelly, MD</a:t>
            </a:r>
          </a:p>
          <a:p>
            <a:pPr marL="457200" lvl="1" indent="0">
              <a:buNone/>
            </a:pPr>
            <a:r>
              <a:rPr lang="en-US" sz="3200" dirty="0"/>
              <a:t>Campbell Clinic Orthopedics and Le Bonheur Children’s Hospital</a:t>
            </a:r>
          </a:p>
          <a:p>
            <a:pPr marL="457200" lvl="1" indent="0">
              <a:buNone/>
            </a:pPr>
            <a:r>
              <a:rPr lang="en-US" sz="3200" dirty="0"/>
              <a:t>dkelly@campbellclinic.com </a:t>
            </a:r>
          </a:p>
        </p:txBody>
      </p:sp>
    </p:spTree>
    <p:extLst>
      <p:ext uri="{BB962C8B-B14F-4D97-AF65-F5344CB8AC3E}">
        <p14:creationId xmlns:p14="http://schemas.microsoft.com/office/powerpoint/2010/main" val="172167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Provisional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Erin Honcharuk – Maryland</a:t>
            </a:r>
          </a:p>
          <a:p>
            <a:r>
              <a:rPr lang="en-US" dirty="0" err="1"/>
              <a:t>Haluk</a:t>
            </a:r>
            <a:r>
              <a:rPr lang="en-US" dirty="0"/>
              <a:t> </a:t>
            </a:r>
            <a:r>
              <a:rPr lang="en-US" dirty="0" err="1"/>
              <a:t>Altiok</a:t>
            </a:r>
            <a:r>
              <a:rPr lang="en-US" dirty="0"/>
              <a:t> – Illinois</a:t>
            </a:r>
          </a:p>
          <a:p>
            <a:r>
              <a:rPr lang="en-US" dirty="0"/>
              <a:t>Todd Blumberg – Washington</a:t>
            </a:r>
          </a:p>
          <a:p>
            <a:r>
              <a:rPr lang="en-US" dirty="0"/>
              <a:t>William Morris – Texas </a:t>
            </a:r>
          </a:p>
        </p:txBody>
      </p:sp>
    </p:spTree>
    <p:extLst>
      <p:ext uri="{BB962C8B-B14F-4D97-AF65-F5344CB8AC3E}">
        <p14:creationId xmlns:p14="http://schemas.microsoft.com/office/powerpoint/2010/main" val="168046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IPSG Membership Pathway</a:t>
            </a:r>
          </a:p>
        </p:txBody>
      </p:sp>
      <p:sp>
        <p:nvSpPr>
          <p:cNvPr id="3" name="Rectangle 2"/>
          <p:cNvSpPr/>
          <p:nvPr/>
        </p:nvSpPr>
        <p:spPr>
          <a:xfrm>
            <a:off x="8592948" y="1935948"/>
            <a:ext cx="289560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Active Member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11185" y="1935948"/>
            <a:ext cx="2522263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Provisional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8440548" y="3244484"/>
            <a:ext cx="320040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Inactive Member</a:t>
            </a:r>
            <a:endParaRPr lang="en-US" sz="2800" b="1" dirty="0"/>
          </a:p>
        </p:txBody>
      </p:sp>
      <p:cxnSp>
        <p:nvCxnSpPr>
          <p:cNvPr id="8" name="Straight Arrow Connector 7"/>
          <p:cNvCxnSpPr>
            <a:stCxn id="4" idx="3"/>
            <a:endCxn id="3" idx="1"/>
          </p:cNvCxnSpPr>
          <p:nvPr/>
        </p:nvCxnSpPr>
        <p:spPr>
          <a:xfrm>
            <a:off x="3233448" y="2271558"/>
            <a:ext cx="5359500" cy="0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9763138" y="2607168"/>
            <a:ext cx="0" cy="638504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0037137" y="2607168"/>
            <a:ext cx="0" cy="638504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636268" y="5077585"/>
            <a:ext cx="360856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Scientific member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4" idx="3"/>
            <a:endCxn id="6" idx="1"/>
          </p:cNvCxnSpPr>
          <p:nvPr/>
        </p:nvCxnSpPr>
        <p:spPr>
          <a:xfrm>
            <a:off x="3233448" y="2271558"/>
            <a:ext cx="5207100" cy="1308536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16" idx="0"/>
          </p:cNvCxnSpPr>
          <p:nvPr/>
        </p:nvCxnSpPr>
        <p:spPr>
          <a:xfrm>
            <a:off x="3233448" y="2271558"/>
            <a:ext cx="5207100" cy="2806027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61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considered “active” membership?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1353800" cy="4555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item below is worth 1 point.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IRB approval active for current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Executed Data Use Agreement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1 perfusion MRI approved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 average, 1 patient enrolled per year of active membership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80% of data complete in </a:t>
            </a:r>
            <a:r>
              <a:rPr lang="en-US" dirty="0" err="1"/>
              <a:t>REDCap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At least 80% Data Retention (% Eligible AP Radiographs at 2y + visits)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previous year (2021)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current year (2022)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previous year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current year ($250 scientific/non-US; $500 US members)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5/10 points for “active” status</a:t>
            </a:r>
          </a:p>
        </p:txBody>
      </p:sp>
    </p:spTree>
    <p:extLst>
      <p:ext uri="{BB962C8B-B14F-4D97-AF65-F5344CB8AC3E}">
        <p14:creationId xmlns:p14="http://schemas.microsoft.com/office/powerpoint/2010/main" val="336140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56222"/>
              </p:ext>
            </p:extLst>
          </p:nvPr>
        </p:nvGraphicFramePr>
        <p:xfrm>
          <a:off x="546100" y="149225"/>
          <a:ext cx="5394325" cy="591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Worksheet" r:id="rId3" imgW="5048373" imgH="5724434" progId="Excel.Sheet.12">
                  <p:embed/>
                </p:oleObj>
              </mc:Choice>
              <mc:Fallback>
                <p:oleObj name="Worksheet" r:id="rId3" imgW="5048373" imgH="57244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100" y="149225"/>
                        <a:ext cx="5394325" cy="591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888128"/>
              </p:ext>
            </p:extLst>
          </p:nvPr>
        </p:nvGraphicFramePr>
        <p:xfrm>
          <a:off x="6351588" y="149225"/>
          <a:ext cx="5765800" cy="601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Worksheet" r:id="rId5" imgW="5124327" imgH="5915025" progId="Excel.Sheet.12">
                  <p:embed/>
                </p:oleObj>
              </mc:Choice>
              <mc:Fallback>
                <p:oleObj name="Worksheet" r:id="rId5" imgW="5124327" imgH="59150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51588" y="149225"/>
                        <a:ext cx="5765800" cy="601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78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Authorship 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664687" cy="3341115"/>
          </a:xfrm>
        </p:spPr>
        <p:txBody>
          <a:bodyPr/>
          <a:lstStyle/>
          <a:p>
            <a:r>
              <a:rPr lang="en-US" dirty="0"/>
              <a:t>Authorship acknowledgement for 2022 includes those with “active” status AND were in attendance at the 2021 and 2022 Annual Meetings</a:t>
            </a:r>
          </a:p>
          <a:p>
            <a:r>
              <a:rPr lang="en-US" dirty="0"/>
              <a:t>Acknowledged authors for current manuscripts are generated from 2021 end of year data</a:t>
            </a:r>
          </a:p>
          <a:p>
            <a:r>
              <a:rPr lang="en-US" dirty="0"/>
              <a:t>Run your individual report to see whether you qualify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7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Donate Today!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$500 US Members / $250 Scientific and Non-US Members</a:t>
            </a: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925" y="2208363"/>
            <a:ext cx="10007875" cy="452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32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Dues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70% of active members paid dues in 2019 (28/40)</a:t>
            </a:r>
          </a:p>
          <a:p>
            <a:r>
              <a:rPr lang="en-US" dirty="0"/>
              <a:t>84% of active members paid dues in 2020 (37/44)</a:t>
            </a:r>
          </a:p>
          <a:p>
            <a:r>
              <a:rPr lang="en-US" dirty="0"/>
              <a:t>87% of active members paid dues in 2021 (40/46)- </a:t>
            </a:r>
            <a:r>
              <a:rPr lang="en-US" dirty="0" err="1">
                <a:solidFill>
                  <a:srgbClr val="C00000"/>
                </a:solidFill>
              </a:rPr>
              <a:t>inc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sci</a:t>
            </a:r>
            <a:r>
              <a:rPr lang="en-US" dirty="0">
                <a:solidFill>
                  <a:srgbClr val="C00000"/>
                </a:solidFill>
              </a:rPr>
              <a:t> members</a:t>
            </a:r>
          </a:p>
          <a:p>
            <a:r>
              <a:rPr lang="en-US" dirty="0"/>
              <a:t>Fundraising goal of $20K </a:t>
            </a:r>
          </a:p>
          <a:p>
            <a:r>
              <a:rPr lang="en-US" dirty="0"/>
              <a:t>Pays for 25% of salary + fringe of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34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542</Words>
  <Application>Microsoft Macintosh PowerPoint</Application>
  <PresentationFormat>Widescreen</PresentationFormat>
  <Paragraphs>135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Worksheet</vt:lpstr>
      <vt:lpstr>Membership Engagement</vt:lpstr>
      <vt:lpstr>Name, Degrees, Affiliations</vt:lpstr>
      <vt:lpstr>New Provisional Members</vt:lpstr>
      <vt:lpstr>IPSG Membership Pathway</vt:lpstr>
      <vt:lpstr>What is considered “active” membership?</vt:lpstr>
      <vt:lpstr>PowerPoint Presentation</vt:lpstr>
      <vt:lpstr>Authorship Acknowledgement</vt:lpstr>
      <vt:lpstr>Donate Today!</vt:lpstr>
      <vt:lpstr>Membership Dues</vt:lpstr>
      <vt:lpstr>IPSG Dues Paid by Calendar Year, 2017-2021</vt:lpstr>
      <vt:lpstr>2021 Contributors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Martin, Benjamin</cp:lastModifiedBy>
  <cp:revision>49</cp:revision>
  <dcterms:created xsi:type="dcterms:W3CDTF">2018-08-06T15:23:51Z</dcterms:created>
  <dcterms:modified xsi:type="dcterms:W3CDTF">2022-01-27T12:42:05Z</dcterms:modified>
</cp:coreProperties>
</file>