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1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317" r:id="rId3"/>
    <p:sldId id="316" r:id="rId4"/>
    <p:sldId id="298" r:id="rId5"/>
    <p:sldId id="311" r:id="rId6"/>
    <p:sldId id="296" r:id="rId7"/>
    <p:sldId id="297" r:id="rId8"/>
    <p:sldId id="299" r:id="rId9"/>
    <p:sldId id="300" r:id="rId10"/>
    <p:sldId id="301" r:id="rId11"/>
    <p:sldId id="302" r:id="rId12"/>
    <p:sldId id="309" r:id="rId13"/>
    <p:sldId id="303" r:id="rId14"/>
    <p:sldId id="322" r:id="rId15"/>
    <p:sldId id="304" r:id="rId16"/>
    <p:sldId id="305" r:id="rId17"/>
    <p:sldId id="315" r:id="rId18"/>
    <p:sldId id="307" r:id="rId19"/>
    <p:sldId id="308" r:id="rId20"/>
    <p:sldId id="312" r:id="rId21"/>
    <p:sldId id="313" r:id="rId22"/>
    <p:sldId id="306" r:id="rId23"/>
    <p:sldId id="314" r:id="rId24"/>
    <p:sldId id="318" r:id="rId25"/>
    <p:sldId id="319" r:id="rId26"/>
    <p:sldId id="321" r:id="rId27"/>
    <p:sldId id="32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rosenfeld" initials="sr" lastIdx="7" clrIdx="0">
    <p:extLst>
      <p:ext uri="{19B8F6BF-5375-455C-9EA6-DF929625EA0E}">
        <p15:presenceInfo xmlns:p15="http://schemas.microsoft.com/office/powerpoint/2012/main" userId="be5378607fe893e7" providerId="Windows Live"/>
      </p:ext>
    </p:extLst>
  </p:cmAuthor>
  <p:cmAuthor id="2" name="Molly McGuire" initials="MM" lastIdx="9" clrIdx="1">
    <p:extLst>
      <p:ext uri="{19B8F6BF-5375-455C-9EA6-DF929625EA0E}">
        <p15:presenceInfo xmlns:p15="http://schemas.microsoft.com/office/powerpoint/2012/main" userId="S-1-5-21-25646243-1249589235-1718223645-259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493C"/>
    <a:srgbClr val="19A1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5"/>
    <p:restoredTop sz="89401" autoAdjust="0"/>
  </p:normalViewPr>
  <p:slideViewPr>
    <p:cSldViewPr snapToGrid="0" snapToObjects="1" showGuides="1">
      <p:cViewPr varScale="1">
        <p:scale>
          <a:sx n="94" d="100"/>
          <a:sy n="94" d="100"/>
        </p:scale>
        <p:origin x="208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goldstein/Desktop/Under%206%20data%20set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183901425772708E-2"/>
          <c:y val="1.9356381271176996E-2"/>
          <c:w val="0.95172575886893984"/>
          <c:h val="0.91727566554230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Institutions!$E$1</c:f>
              <c:strCache>
                <c:ptCount val="1"/>
                <c:pt idx="0">
                  <c:v># patients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Institutions!$D$2:$D$27</c:f>
              <c:strCache>
                <c:ptCount val="26"/>
                <c:pt idx="0">
                  <c:v>ACHC</c:v>
                </c:pt>
                <c:pt idx="1">
                  <c:v>BOCH</c:v>
                </c:pt>
                <c:pt idx="2">
                  <c:v>CCHM</c:v>
                </c:pt>
                <c:pt idx="3">
                  <c:v>CCOM</c:v>
                </c:pt>
                <c:pt idx="4">
                  <c:v>CHCO</c:v>
                </c:pt>
                <c:pt idx="5">
                  <c:v>CHLA</c:v>
                </c:pt>
                <c:pt idx="6">
                  <c:v>CHOP</c:v>
                </c:pt>
                <c:pt idx="7">
                  <c:v>CNMS</c:v>
                </c:pt>
                <c:pt idx="8">
                  <c:v>GCSH</c:v>
                </c:pt>
                <c:pt idx="9">
                  <c:v>JHMD</c:v>
                </c:pt>
                <c:pt idx="10">
                  <c:v>KPLA</c:v>
                </c:pt>
                <c:pt idx="11">
                  <c:v>LCCH</c:v>
                </c:pt>
                <c:pt idx="12">
                  <c:v>NWCH</c:v>
                </c:pt>
                <c:pt idx="13">
                  <c:v>OCRI</c:v>
                </c:pt>
                <c:pt idx="14">
                  <c:v>SPSM</c:v>
                </c:pt>
                <c:pt idx="15">
                  <c:v>TSRH</c:v>
                </c:pt>
                <c:pt idx="16">
                  <c:v>TXCH</c:v>
                </c:pt>
                <c:pt idx="17">
                  <c:v>BCCH</c:v>
                </c:pt>
                <c:pt idx="18">
                  <c:v>CHAB</c:v>
                </c:pt>
                <c:pt idx="19">
                  <c:v>DPHC</c:v>
                </c:pt>
                <c:pt idx="20">
                  <c:v>MFNY</c:v>
                </c:pt>
                <c:pt idx="21">
                  <c:v>RCHC</c:v>
                </c:pt>
                <c:pt idx="22">
                  <c:v>SSLC</c:v>
                </c:pt>
                <c:pt idx="23">
                  <c:v>UUUS</c:v>
                </c:pt>
                <c:pt idx="24">
                  <c:v>OHSU</c:v>
                </c:pt>
                <c:pt idx="25">
                  <c:v>HUNJ</c:v>
                </c:pt>
              </c:strCache>
            </c:strRef>
          </c:cat>
          <c:val>
            <c:numRef>
              <c:f>Institutions!$E$2:$E$27</c:f>
              <c:numCache>
                <c:formatCode>General</c:formatCode>
                <c:ptCount val="26"/>
                <c:pt idx="0">
                  <c:v>20</c:v>
                </c:pt>
                <c:pt idx="1">
                  <c:v>3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6</c:v>
                </c:pt>
                <c:pt idx="6">
                  <c:v>14</c:v>
                </c:pt>
                <c:pt idx="7">
                  <c:v>6</c:v>
                </c:pt>
                <c:pt idx="8">
                  <c:v>23</c:v>
                </c:pt>
                <c:pt idx="9">
                  <c:v>4</c:v>
                </c:pt>
                <c:pt idx="10">
                  <c:v>2</c:v>
                </c:pt>
                <c:pt idx="11">
                  <c:v>3</c:v>
                </c:pt>
                <c:pt idx="12">
                  <c:v>1</c:v>
                </c:pt>
                <c:pt idx="13">
                  <c:v>12</c:v>
                </c:pt>
                <c:pt idx="14">
                  <c:v>15</c:v>
                </c:pt>
                <c:pt idx="15">
                  <c:v>59</c:v>
                </c:pt>
                <c:pt idx="16">
                  <c:v>4</c:v>
                </c:pt>
                <c:pt idx="17">
                  <c:v>12</c:v>
                </c:pt>
                <c:pt idx="18">
                  <c:v>1</c:v>
                </c:pt>
                <c:pt idx="19">
                  <c:v>5</c:v>
                </c:pt>
                <c:pt idx="20">
                  <c:v>2</c:v>
                </c:pt>
                <c:pt idx="21">
                  <c:v>2</c:v>
                </c:pt>
                <c:pt idx="22">
                  <c:v>1</c:v>
                </c:pt>
                <c:pt idx="23">
                  <c:v>4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53-D040-A1A6-F2F34FD7C0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1826479"/>
        <c:axId val="1941828127"/>
      </c:barChart>
      <c:catAx>
        <c:axId val="194182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828127"/>
        <c:crosses val="autoZero"/>
        <c:auto val="1"/>
        <c:lblAlgn val="ctr"/>
        <c:lblOffset val="100"/>
        <c:noMultiLvlLbl val="0"/>
      </c:catAx>
      <c:valAx>
        <c:axId val="1941828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826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Waldenstrom</a:t>
            </a:r>
            <a:r>
              <a:rPr lang="en-US" baseline="0"/>
              <a:t> Stage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Waldenstrom!$H$8:$H$14</c:f>
              <c:strCache>
                <c:ptCount val="7"/>
                <c:pt idx="0">
                  <c:v>Ia</c:v>
                </c:pt>
                <c:pt idx="1">
                  <c:v>Ib</c:v>
                </c:pt>
                <c:pt idx="2">
                  <c:v>IIa</c:v>
                </c:pt>
                <c:pt idx="3">
                  <c:v>IIb</c:v>
                </c:pt>
                <c:pt idx="4">
                  <c:v>IIIa</c:v>
                </c:pt>
                <c:pt idx="5">
                  <c:v>IIIb</c:v>
                </c:pt>
                <c:pt idx="6">
                  <c:v>IV</c:v>
                </c:pt>
              </c:strCache>
            </c:strRef>
          </c:cat>
          <c:val>
            <c:numRef>
              <c:f>Waldenstrom!$I$8:$I$14</c:f>
              <c:numCache>
                <c:formatCode>General</c:formatCode>
                <c:ptCount val="7"/>
                <c:pt idx="0">
                  <c:v>23</c:v>
                </c:pt>
                <c:pt idx="1">
                  <c:v>53</c:v>
                </c:pt>
                <c:pt idx="2">
                  <c:v>53</c:v>
                </c:pt>
                <c:pt idx="3">
                  <c:v>61</c:v>
                </c:pt>
                <c:pt idx="4">
                  <c:v>35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DE-8D4C-A581-F08626123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686431"/>
        <c:axId val="1975478255"/>
      </c:barChart>
      <c:catAx>
        <c:axId val="197768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478255"/>
        <c:crosses val="autoZero"/>
        <c:auto val="1"/>
        <c:lblAlgn val="ctr"/>
        <c:lblOffset val="100"/>
        <c:noMultiLvlLbl val="0"/>
      </c:catAx>
      <c:valAx>
        <c:axId val="1975478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768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Smoking in the Home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85-9F4D-9C02-07F2DA461F2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85-9F4D-9C02-07F2DA461F29}"/>
              </c:ext>
            </c:extLst>
          </c:dPt>
          <c:cat>
            <c:strRef>
              <c:f>Smoking!$E$6:$E$7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Smoking!$F$6:$F$7</c:f>
              <c:numCache>
                <c:formatCode>General</c:formatCode>
                <c:ptCount val="2"/>
                <c:pt idx="0">
                  <c:v>165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85-9F4D-9C02-07F2DA461F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Household Educational Attainment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DD-9342-ACCA-AEA4E803050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DD-9342-ACCA-AEA4E803050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DD-9342-ACCA-AEA4E803050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DD-9342-ACCA-AEA4E803050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DD-9342-ACCA-AEA4E8030503}"/>
              </c:ext>
            </c:extLst>
          </c:dPt>
          <c:cat>
            <c:strRef>
              <c:f>Education!$F$9:$F$13</c:f>
              <c:strCache>
                <c:ptCount val="5"/>
                <c:pt idx="0">
                  <c:v>&lt; HS</c:v>
                </c:pt>
                <c:pt idx="1">
                  <c:v>HS deg</c:v>
                </c:pt>
                <c:pt idx="2">
                  <c:v>Some College</c:v>
                </c:pt>
                <c:pt idx="3">
                  <c:v>College deg</c:v>
                </c:pt>
                <c:pt idx="4">
                  <c:v>Graduate</c:v>
                </c:pt>
              </c:strCache>
            </c:strRef>
          </c:cat>
          <c:val>
            <c:numRef>
              <c:f>Education!$G$9:$G$13</c:f>
              <c:numCache>
                <c:formatCode>General</c:formatCode>
                <c:ptCount val="5"/>
                <c:pt idx="0">
                  <c:v>6</c:v>
                </c:pt>
                <c:pt idx="1">
                  <c:v>31</c:v>
                </c:pt>
                <c:pt idx="2">
                  <c:v>37</c:v>
                </c:pt>
                <c:pt idx="3">
                  <c:v>66</c:v>
                </c:pt>
                <c:pt idx="4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DD-9342-ACCA-AEA4E80305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Sedentary Activities Only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9A-7D48-B1C2-DB2A72096F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9A-7D48-B1C2-DB2A72096F3E}"/>
              </c:ext>
            </c:extLst>
          </c:dPt>
          <c:cat>
            <c:strRef>
              <c:f>Activity!$H$9:$H$10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Activity!$I$9:$I$10</c:f>
              <c:numCache>
                <c:formatCode>General</c:formatCode>
                <c:ptCount val="2"/>
                <c:pt idx="0">
                  <c:v>213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49A-7D48-B1C2-DB2A72096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Pre-Perthes Activity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Activity!$K$9</c:f>
              <c:strCache>
                <c:ptCount val="1"/>
                <c:pt idx="0">
                  <c:v>Regularly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Activity!$L$8:$N$8</c:f>
              <c:strCache>
                <c:ptCount val="3"/>
                <c:pt idx="0">
                  <c:v>High Impact</c:v>
                </c:pt>
                <c:pt idx="1">
                  <c:v>Low Impact</c:v>
                </c:pt>
                <c:pt idx="2">
                  <c:v>Mild Impact</c:v>
                </c:pt>
              </c:strCache>
            </c:strRef>
          </c:cat>
          <c:val>
            <c:numRef>
              <c:f>Activity!$L$9:$N$9</c:f>
              <c:numCache>
                <c:formatCode>General</c:formatCode>
                <c:ptCount val="3"/>
                <c:pt idx="0">
                  <c:v>106</c:v>
                </c:pt>
                <c:pt idx="1">
                  <c:v>101</c:v>
                </c:pt>
                <c:pt idx="2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4-4248-B47A-0F4150F71E1C}"/>
            </c:ext>
          </c:extLst>
        </c:ser>
        <c:ser>
          <c:idx val="1"/>
          <c:order val="1"/>
          <c:tx>
            <c:strRef>
              <c:f>Activity!$K$10</c:f>
              <c:strCache>
                <c:ptCount val="1"/>
                <c:pt idx="0">
                  <c:v>Sometimes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Activity!$L$8:$N$8</c:f>
              <c:strCache>
                <c:ptCount val="3"/>
                <c:pt idx="0">
                  <c:v>High Impact</c:v>
                </c:pt>
                <c:pt idx="1">
                  <c:v>Low Impact</c:v>
                </c:pt>
                <c:pt idx="2">
                  <c:v>Mild Impact</c:v>
                </c:pt>
              </c:strCache>
            </c:strRef>
          </c:cat>
          <c:val>
            <c:numRef>
              <c:f>Activity!$L$10:$N$10</c:f>
              <c:numCache>
                <c:formatCode>General</c:formatCode>
                <c:ptCount val="3"/>
                <c:pt idx="0">
                  <c:v>45</c:v>
                </c:pt>
                <c:pt idx="1">
                  <c:v>56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34-4248-B47A-0F4150F71E1C}"/>
            </c:ext>
          </c:extLst>
        </c:ser>
        <c:ser>
          <c:idx val="2"/>
          <c:order val="2"/>
          <c:tx>
            <c:strRef>
              <c:f>Activity!$K$11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Activity!$L$8:$N$8</c:f>
              <c:strCache>
                <c:ptCount val="3"/>
                <c:pt idx="0">
                  <c:v>High Impact</c:v>
                </c:pt>
                <c:pt idx="1">
                  <c:v>Low Impact</c:v>
                </c:pt>
                <c:pt idx="2">
                  <c:v>Mild Impact</c:v>
                </c:pt>
              </c:strCache>
            </c:strRef>
          </c:cat>
          <c:val>
            <c:numRef>
              <c:f>Activity!$L$11:$N$11</c:f>
              <c:numCache>
                <c:formatCode>General</c:formatCode>
                <c:ptCount val="3"/>
                <c:pt idx="0">
                  <c:v>12</c:v>
                </c:pt>
                <c:pt idx="1">
                  <c:v>24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34-4248-B47A-0F4150F71E1C}"/>
            </c:ext>
          </c:extLst>
        </c:ser>
        <c:ser>
          <c:idx val="3"/>
          <c:order val="3"/>
          <c:tx>
            <c:strRef>
              <c:f>Activity!$K$12</c:f>
              <c:strCache>
                <c:ptCount val="1"/>
                <c:pt idx="0">
                  <c:v>Never/Unable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Activity!$L$8:$N$8</c:f>
              <c:strCache>
                <c:ptCount val="3"/>
                <c:pt idx="0">
                  <c:v>High Impact</c:v>
                </c:pt>
                <c:pt idx="1">
                  <c:v>Low Impact</c:v>
                </c:pt>
                <c:pt idx="2">
                  <c:v>Mild Impact</c:v>
                </c:pt>
              </c:strCache>
            </c:strRef>
          </c:cat>
          <c:val>
            <c:numRef>
              <c:f>Activity!$L$12:$N$12</c:f>
              <c:numCache>
                <c:formatCode>General</c:formatCode>
                <c:ptCount val="3"/>
                <c:pt idx="0">
                  <c:v>37</c:v>
                </c:pt>
                <c:pt idx="1">
                  <c:v>19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34-4248-B47A-0F4150F71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8027919"/>
        <c:axId val="1978659599"/>
      </c:barChart>
      <c:catAx>
        <c:axId val="1978027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659599"/>
        <c:crosses val="autoZero"/>
        <c:auto val="1"/>
        <c:lblAlgn val="ctr"/>
        <c:lblOffset val="100"/>
        <c:noMultiLvlLbl val="0"/>
      </c:catAx>
      <c:valAx>
        <c:axId val="197865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02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&lt;6 years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7-244E-930B-F244C5A590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7-244E-930B-F244C5A590D6}"/>
              </c:ext>
            </c:extLst>
          </c:dPt>
          <c:cat>
            <c:strRef>
              <c:f>Sex!$D$4:$D$5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Sex!$E$4:$E$5</c:f>
              <c:numCache>
                <c:formatCode>General</c:formatCode>
                <c:ptCount val="2"/>
                <c:pt idx="0">
                  <c:v>188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7-244E-930B-F244C5A59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6-1</a:t>
            </a:r>
            <a:r>
              <a:rPr lang="en-US" baseline="0" dirty="0"/>
              <a:t>0 years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D5-1D47-B4DA-52A1020D14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D5-1D47-B4DA-52A1020D1460}"/>
              </c:ext>
            </c:extLst>
          </c:dPt>
          <c:cat>
            <c:strRef>
              <c:f>Sex!$E$9:$E$10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Sex!$F$9:$F$10</c:f>
              <c:numCache>
                <c:formatCode>General</c:formatCode>
                <c:ptCount val="2"/>
                <c:pt idx="0">
                  <c:v>170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D5-1D47-B4DA-52A1020D14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Affected Hip &lt; 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05-A748-B5D0-733F0A894F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05-A748-B5D0-733F0A894FE2}"/>
              </c:ext>
            </c:extLst>
          </c:dPt>
          <c:cat>
            <c:strRef>
              <c:f>Side!$G$3:$G$4</c:f>
              <c:strCache>
                <c:ptCount val="2"/>
                <c:pt idx="0">
                  <c:v>Left</c:v>
                </c:pt>
                <c:pt idx="1">
                  <c:v>Right</c:v>
                </c:pt>
              </c:strCache>
            </c:strRef>
          </c:cat>
          <c:val>
            <c:numRef>
              <c:f>Side!$H$3:$H$4</c:f>
              <c:numCache>
                <c:formatCode>General</c:formatCode>
                <c:ptCount val="2"/>
                <c:pt idx="0">
                  <c:v>112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05-A748-B5D0-733F0A894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Affected Hip 6-10 years old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E7-8D47-890F-BF9E83FF16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E7-8D47-890F-BF9E83FF167D}"/>
              </c:ext>
            </c:extLst>
          </c:dPt>
          <c:cat>
            <c:strRef>
              <c:f>Side!$G$7:$G$8</c:f>
              <c:strCache>
                <c:ptCount val="2"/>
                <c:pt idx="0">
                  <c:v>Left</c:v>
                </c:pt>
                <c:pt idx="1">
                  <c:v>Righ</c:v>
                </c:pt>
              </c:strCache>
            </c:strRef>
          </c:cat>
          <c:val>
            <c:numRef>
              <c:f>Side!$H$7:$H$8</c:f>
              <c:numCache>
                <c:formatCode>General</c:formatCode>
                <c:ptCount val="2"/>
                <c:pt idx="0">
                  <c:v>106</c:v>
                </c:pt>
                <c:pt idx="1">
                  <c:v>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8D47-890F-BF9E83FF1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Bilaterality &lt;6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2-7142-A9D1-C1B14E430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2-7142-A9D1-C1B14E4303C3}"/>
              </c:ext>
            </c:extLst>
          </c:dPt>
          <c:cat>
            <c:strRef>
              <c:f>Side!$K$3:$K$4</c:f>
              <c:strCache>
                <c:ptCount val="2"/>
                <c:pt idx="0">
                  <c:v>Bilateral</c:v>
                </c:pt>
                <c:pt idx="1">
                  <c:v>Unilateral</c:v>
                </c:pt>
              </c:strCache>
            </c:strRef>
          </c:cat>
          <c:val>
            <c:numRef>
              <c:f>Side!$L$3:$L$4</c:f>
              <c:numCache>
                <c:formatCode>General</c:formatCode>
                <c:ptCount val="2"/>
                <c:pt idx="0">
                  <c:v>44</c:v>
                </c:pt>
                <c:pt idx="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2-7142-A9D1-C1B14E430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Affected 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05-A748-B5D0-733F0A894F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05-A748-B5D0-733F0A894FE2}"/>
              </c:ext>
            </c:extLst>
          </c:dPt>
          <c:cat>
            <c:strRef>
              <c:f>Side!$G$3:$G$4</c:f>
              <c:strCache>
                <c:ptCount val="2"/>
                <c:pt idx="0">
                  <c:v>Left</c:v>
                </c:pt>
                <c:pt idx="1">
                  <c:v>Right</c:v>
                </c:pt>
              </c:strCache>
            </c:strRef>
          </c:cat>
          <c:val>
            <c:numRef>
              <c:f>Side!$H$3:$H$4</c:f>
              <c:numCache>
                <c:formatCode>General</c:formatCode>
                <c:ptCount val="2"/>
                <c:pt idx="0">
                  <c:v>112</c:v>
                </c:pt>
                <c:pt idx="1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05-A748-B5D0-733F0A894F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Bilaterality</a:t>
            </a:r>
            <a:r>
              <a:rPr lang="en-US" baseline="0" dirty="0"/>
              <a:t> 6-10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36-2847-B16A-928318242EA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536-2847-B16A-928318242EA1}"/>
              </c:ext>
            </c:extLst>
          </c:dPt>
          <c:cat>
            <c:strRef>
              <c:f>Side!$K$7:$K$8</c:f>
              <c:strCache>
                <c:ptCount val="2"/>
                <c:pt idx="0">
                  <c:v>Bilateral</c:v>
                </c:pt>
                <c:pt idx="1">
                  <c:v>Unilateral</c:v>
                </c:pt>
              </c:strCache>
            </c:strRef>
          </c:cat>
          <c:val>
            <c:numRef>
              <c:f>Side!$L$7:$L$8</c:f>
              <c:numCache>
                <c:formatCode>General</c:formatCode>
                <c:ptCount val="2"/>
                <c:pt idx="0">
                  <c:v>9</c:v>
                </c:pt>
                <c:pt idx="1">
                  <c:v>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36-2847-B16A-928318242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Ethnicity 6-10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E2-A54A-B4EC-7F5B17628D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FE2-A54A-B4EC-7F5B17628D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E2-A54A-B4EC-7F5B17628D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E2-A54A-B4EC-7F5B17628DB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FE2-A54A-B4EC-7F5B17628DB4}"/>
              </c:ext>
            </c:extLst>
          </c:dPt>
          <c:cat>
            <c:strRef>
              <c:f>Ethnicity!$K$10:$K$14</c:f>
              <c:strCache>
                <c:ptCount val="5"/>
                <c:pt idx="0">
                  <c:v>Caucasian</c:v>
                </c:pt>
                <c:pt idx="1">
                  <c:v>Hispanic</c:v>
                </c:pt>
                <c:pt idx="2">
                  <c:v>African-descent/African American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Ethnicity!$L$10:$L$14</c:f>
              <c:numCache>
                <c:formatCode>General</c:formatCode>
                <c:ptCount val="5"/>
                <c:pt idx="0">
                  <c:v>108</c:v>
                </c:pt>
                <c:pt idx="1">
                  <c:v>23</c:v>
                </c:pt>
                <c:pt idx="2">
                  <c:v>5</c:v>
                </c:pt>
                <c:pt idx="3">
                  <c:v>56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E2-A54A-B4EC-7F5B17628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ED-DB44-9208-D697C01F2A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ED-DB44-9208-D697C01F2A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ED-DB44-9208-D697C01F2A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ED-DB44-9208-D697C01F2A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ED-DB44-9208-D697C01F2A4D}"/>
              </c:ext>
            </c:extLst>
          </c:dPt>
          <c:cat>
            <c:strRef>
              <c:f>Ethnicity!$H$10:$H$14</c:f>
              <c:strCache>
                <c:ptCount val="5"/>
                <c:pt idx="0">
                  <c:v>Caucasian</c:v>
                </c:pt>
                <c:pt idx="1">
                  <c:v>Hispanic</c:v>
                </c:pt>
                <c:pt idx="2">
                  <c:v>African-descent/African American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Ethnicity!$I$10:$I$14</c:f>
              <c:numCache>
                <c:formatCode>General</c:formatCode>
                <c:ptCount val="5"/>
                <c:pt idx="0">
                  <c:v>164</c:v>
                </c:pt>
                <c:pt idx="1">
                  <c:v>30</c:v>
                </c:pt>
                <c:pt idx="2">
                  <c:v>14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4ED-DB44-9208-D697C01F2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Presenting symptoms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'Presenting sx'!$G$8</c:f>
              <c:strCache>
                <c:ptCount val="1"/>
                <c:pt idx="0">
                  <c:v>&lt;6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'Presenting sx'!$F$9:$F$13</c:f>
              <c:strCache>
                <c:ptCount val="5"/>
                <c:pt idx="0">
                  <c:v>Pain AND Limp</c:v>
                </c:pt>
                <c:pt idx="1">
                  <c:v>Pain</c:v>
                </c:pt>
                <c:pt idx="2">
                  <c:v>Limp</c:v>
                </c:pt>
                <c:pt idx="3">
                  <c:v>Incidental</c:v>
                </c:pt>
                <c:pt idx="4">
                  <c:v>Other</c:v>
                </c:pt>
              </c:strCache>
            </c:strRef>
          </c:cat>
          <c:val>
            <c:numRef>
              <c:f>'Presenting sx'!$G$9:$G$13</c:f>
              <c:numCache>
                <c:formatCode>General</c:formatCode>
                <c:ptCount val="5"/>
                <c:pt idx="0">
                  <c:v>62</c:v>
                </c:pt>
                <c:pt idx="1">
                  <c:v>7</c:v>
                </c:pt>
                <c:pt idx="2">
                  <c:v>22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4C-8941-978C-83657ABA3E97}"/>
            </c:ext>
          </c:extLst>
        </c:ser>
        <c:ser>
          <c:idx val="1"/>
          <c:order val="1"/>
          <c:tx>
            <c:strRef>
              <c:f>'Presenting sx'!$H$8</c:f>
              <c:strCache>
                <c:ptCount val="1"/>
                <c:pt idx="0">
                  <c:v>6 to 10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'Presenting sx'!$F$9:$F$13</c:f>
              <c:strCache>
                <c:ptCount val="5"/>
                <c:pt idx="0">
                  <c:v>Pain AND Limp</c:v>
                </c:pt>
                <c:pt idx="1">
                  <c:v>Pain</c:v>
                </c:pt>
                <c:pt idx="2">
                  <c:v>Limp</c:v>
                </c:pt>
                <c:pt idx="3">
                  <c:v>Incidental</c:v>
                </c:pt>
                <c:pt idx="4">
                  <c:v>Other</c:v>
                </c:pt>
              </c:strCache>
            </c:strRef>
          </c:cat>
          <c:val>
            <c:numRef>
              <c:f>'Presenting sx'!$H$9:$H$13</c:f>
              <c:numCache>
                <c:formatCode>General</c:formatCode>
                <c:ptCount val="5"/>
                <c:pt idx="0">
                  <c:v>60</c:v>
                </c:pt>
                <c:pt idx="1">
                  <c:v>24</c:v>
                </c:pt>
                <c:pt idx="2">
                  <c:v>15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4C-8941-978C-83657ABA3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8328543"/>
        <c:axId val="1974555007"/>
      </c:barChart>
      <c:catAx>
        <c:axId val="19783285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4555007"/>
        <c:crosses val="autoZero"/>
        <c:auto val="1"/>
        <c:lblAlgn val="ctr"/>
        <c:lblOffset val="100"/>
        <c:noMultiLvlLbl val="0"/>
      </c:catAx>
      <c:valAx>
        <c:axId val="1974555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8328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Bilaterality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92-7142-A9D1-C1B14E430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92-7142-A9D1-C1B14E4303C3}"/>
              </c:ext>
            </c:extLst>
          </c:dPt>
          <c:cat>
            <c:strRef>
              <c:f>Side!$K$3:$K$4</c:f>
              <c:strCache>
                <c:ptCount val="2"/>
                <c:pt idx="0">
                  <c:v>Bilateral</c:v>
                </c:pt>
                <c:pt idx="1">
                  <c:v>Unilateral</c:v>
                </c:pt>
              </c:strCache>
            </c:strRef>
          </c:cat>
          <c:val>
            <c:numRef>
              <c:f>Side!$L$3:$L$4</c:f>
              <c:numCache>
                <c:formatCode>General</c:formatCode>
                <c:ptCount val="2"/>
                <c:pt idx="0">
                  <c:v>44</c:v>
                </c:pt>
                <c:pt idx="1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92-7142-A9D1-C1B14E4303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63-E64D-AFBB-FD1D244BD86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63-E64D-AFBB-FD1D244BD86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63-E64D-AFBB-FD1D244BD86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63-E64D-AFBB-FD1D244BD86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D63-E64D-AFBB-FD1D244BD86B}"/>
              </c:ext>
            </c:extLst>
          </c:dPt>
          <c:cat>
            <c:strRef>
              <c:f>Ethnicity!$H$10:$H$14</c:f>
              <c:strCache>
                <c:ptCount val="5"/>
                <c:pt idx="0">
                  <c:v>Caucasian</c:v>
                </c:pt>
                <c:pt idx="1">
                  <c:v>Hispanic</c:v>
                </c:pt>
                <c:pt idx="2">
                  <c:v>African-descent/African American</c:v>
                </c:pt>
                <c:pt idx="3">
                  <c:v>Asian</c:v>
                </c:pt>
                <c:pt idx="4">
                  <c:v>Other</c:v>
                </c:pt>
              </c:strCache>
            </c:strRef>
          </c:cat>
          <c:val>
            <c:numRef>
              <c:f>Ethnicity!$I$10:$I$14</c:f>
              <c:numCache>
                <c:formatCode>General</c:formatCode>
                <c:ptCount val="5"/>
                <c:pt idx="0">
                  <c:v>164</c:v>
                </c:pt>
                <c:pt idx="1">
                  <c:v>30</c:v>
                </c:pt>
                <c:pt idx="2">
                  <c:v>14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D63-E64D-AFBB-FD1D244BD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Duration of Symptoms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'Duration sx'!$G$16:$G$22</c:f>
              <c:strCache>
                <c:ptCount val="7"/>
                <c:pt idx="0">
                  <c:v>1-2 weeks</c:v>
                </c:pt>
                <c:pt idx="1">
                  <c:v>1 month</c:v>
                </c:pt>
                <c:pt idx="2">
                  <c:v>2 months</c:v>
                </c:pt>
                <c:pt idx="3">
                  <c:v>3 months</c:v>
                </c:pt>
                <c:pt idx="4">
                  <c:v>3-6 months</c:v>
                </c:pt>
                <c:pt idx="5">
                  <c:v>6-12 months</c:v>
                </c:pt>
                <c:pt idx="6">
                  <c:v>&gt;1 year</c:v>
                </c:pt>
              </c:strCache>
            </c:strRef>
          </c:cat>
          <c:val>
            <c:numRef>
              <c:f>'Duration sx'!$H$16:$H$22</c:f>
              <c:numCache>
                <c:formatCode>General</c:formatCode>
                <c:ptCount val="7"/>
                <c:pt idx="0">
                  <c:v>34</c:v>
                </c:pt>
                <c:pt idx="1">
                  <c:v>30</c:v>
                </c:pt>
                <c:pt idx="2">
                  <c:v>28</c:v>
                </c:pt>
                <c:pt idx="3">
                  <c:v>17</c:v>
                </c:pt>
                <c:pt idx="4">
                  <c:v>36</c:v>
                </c:pt>
                <c:pt idx="5">
                  <c:v>39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6-B94C-9193-45EEE395D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3387471"/>
        <c:axId val="1941849599"/>
      </c:barChart>
      <c:catAx>
        <c:axId val="1943387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1849599"/>
        <c:crosses val="autoZero"/>
        <c:auto val="1"/>
        <c:lblAlgn val="ctr"/>
        <c:lblOffset val="100"/>
        <c:noMultiLvlLbl val="0"/>
      </c:catAx>
      <c:valAx>
        <c:axId val="19418495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3387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Presenting Symptom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'Presenting sx'!$F$9:$F$13</c:f>
              <c:strCache>
                <c:ptCount val="5"/>
                <c:pt idx="0">
                  <c:v>Pain AND Limp</c:v>
                </c:pt>
                <c:pt idx="1">
                  <c:v>Pain</c:v>
                </c:pt>
                <c:pt idx="2">
                  <c:v>Limp</c:v>
                </c:pt>
                <c:pt idx="3">
                  <c:v>Incidental</c:v>
                </c:pt>
                <c:pt idx="4">
                  <c:v>Other</c:v>
                </c:pt>
              </c:strCache>
            </c:strRef>
          </c:cat>
          <c:val>
            <c:numRef>
              <c:f>'Presenting sx'!$G$9:$G$13</c:f>
              <c:numCache>
                <c:formatCode>General</c:formatCode>
                <c:ptCount val="5"/>
                <c:pt idx="0">
                  <c:v>62</c:v>
                </c:pt>
                <c:pt idx="1">
                  <c:v>7</c:v>
                </c:pt>
                <c:pt idx="2">
                  <c:v>22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F7-7A4E-AA47-3C4A5EC28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2113087"/>
        <c:axId val="1972114735"/>
      </c:barChart>
      <c:catAx>
        <c:axId val="197211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114735"/>
        <c:crosses val="autoZero"/>
        <c:auto val="1"/>
        <c:lblAlgn val="ctr"/>
        <c:lblOffset val="100"/>
        <c:noMultiLvlLbl val="0"/>
      </c:catAx>
      <c:valAx>
        <c:axId val="197211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113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Presenting Symptom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'Presenting sx'!$F$9:$F$13</c:f>
              <c:strCache>
                <c:ptCount val="5"/>
                <c:pt idx="0">
                  <c:v>Pain AND Limp</c:v>
                </c:pt>
                <c:pt idx="1">
                  <c:v>Pain</c:v>
                </c:pt>
                <c:pt idx="2">
                  <c:v>Limp</c:v>
                </c:pt>
                <c:pt idx="3">
                  <c:v>Incidental</c:v>
                </c:pt>
                <c:pt idx="4">
                  <c:v>Other</c:v>
                </c:pt>
              </c:strCache>
            </c:strRef>
          </c:cat>
          <c:val>
            <c:numRef>
              <c:f>'Presenting sx'!$G$9:$G$13</c:f>
              <c:numCache>
                <c:formatCode>General</c:formatCode>
                <c:ptCount val="5"/>
                <c:pt idx="0">
                  <c:v>62</c:v>
                </c:pt>
                <c:pt idx="1">
                  <c:v>7</c:v>
                </c:pt>
                <c:pt idx="2">
                  <c:v>22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A-5140-8A97-DC62B421AD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2113087"/>
        <c:axId val="1972114735"/>
      </c:barChart>
      <c:catAx>
        <c:axId val="1972113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114735"/>
        <c:crosses val="autoZero"/>
        <c:auto val="1"/>
        <c:lblAlgn val="ctr"/>
        <c:lblOffset val="100"/>
        <c:noMultiLvlLbl val="0"/>
      </c:catAx>
      <c:valAx>
        <c:axId val="197211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2113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# of Providers Seen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E1E-1442-A23B-208E2FD244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E1E-1442-A23B-208E2FD244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E1E-1442-A23B-208E2FD244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E1E-1442-A23B-208E2FD244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E1E-1442-A23B-208E2FD244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E1E-1442-A23B-208E2FD244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E1E-1442-A23B-208E2FD244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E1E-1442-A23B-208E2FD244D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E1E-1442-A23B-208E2FD244D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E1E-1442-A23B-208E2FD244DC}"/>
              </c:ext>
            </c:extLst>
          </c:dPt>
          <c:val>
            <c:numRef>
              <c:f>'Previous providers'!$J$31:$J$40</c:f>
              <c:numCache>
                <c:formatCode>0</c:formatCode>
                <c:ptCount val="1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10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FE1E-1442-A23B-208E2FD244DC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FE1E-1442-A23B-208E2FD244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FE1E-1442-A23B-208E2FD244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FE1E-1442-A23B-208E2FD244D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FE1E-1442-A23B-208E2FD244D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FE1E-1442-A23B-208E2FD244D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FE1E-1442-A23B-208E2FD244D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FE1E-1442-A23B-208E2FD244D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FE1E-1442-A23B-208E2FD244D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6-FE1E-1442-A23B-208E2FD244D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8-FE1E-1442-A23B-208E2FD244DC}"/>
              </c:ext>
            </c:extLst>
          </c:dPt>
          <c:val>
            <c:numRef>
              <c:f>'Previous providers'!$K$31:$K$40</c:f>
              <c:numCache>
                <c:formatCode>0</c:formatCode>
                <c:ptCount val="10"/>
                <c:pt idx="0">
                  <c:v>15</c:v>
                </c:pt>
                <c:pt idx="1">
                  <c:v>67</c:v>
                </c:pt>
                <c:pt idx="2">
                  <c:v>80</c:v>
                </c:pt>
                <c:pt idx="3">
                  <c:v>27</c:v>
                </c:pt>
                <c:pt idx="4">
                  <c:v>15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FE1E-1442-A23B-208E2FD24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074376244769563"/>
          <c:y val="0.88575126342109944"/>
          <c:w val="0.69232394824971788"/>
          <c:h val="0.114248736578900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Previous Providers Seen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'Previous providers'!$L$9:$L$14</c:f>
              <c:strCache>
                <c:ptCount val="6"/>
                <c:pt idx="0">
                  <c:v>Chiropracter</c:v>
                </c:pt>
                <c:pt idx="1">
                  <c:v>ER</c:v>
                </c:pt>
                <c:pt idx="2">
                  <c:v>PA/NP</c:v>
                </c:pt>
                <c:pt idx="3">
                  <c:v>PCP</c:v>
                </c:pt>
                <c:pt idx="4">
                  <c:v>Ortho</c:v>
                </c:pt>
                <c:pt idx="5">
                  <c:v>Other</c:v>
                </c:pt>
              </c:strCache>
            </c:strRef>
          </c:cat>
          <c:val>
            <c:numRef>
              <c:f>'Previous providers'!$M$9:$M$14</c:f>
              <c:numCache>
                <c:formatCode>General</c:formatCode>
                <c:ptCount val="6"/>
                <c:pt idx="0">
                  <c:v>16</c:v>
                </c:pt>
                <c:pt idx="1">
                  <c:v>48</c:v>
                </c:pt>
                <c:pt idx="2">
                  <c:v>27</c:v>
                </c:pt>
                <c:pt idx="3">
                  <c:v>155</c:v>
                </c:pt>
                <c:pt idx="4">
                  <c:v>97</c:v>
                </c:pt>
                <c:pt idx="5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7-BF40-A9AE-9C67FC22D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3607423"/>
        <c:axId val="1973474671"/>
      </c:barChart>
      <c:catAx>
        <c:axId val="1973607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474671"/>
        <c:crosses val="autoZero"/>
        <c:auto val="1"/>
        <c:lblAlgn val="ctr"/>
        <c:lblOffset val="100"/>
        <c:noMultiLvlLbl val="0"/>
      </c:catAx>
      <c:valAx>
        <c:axId val="1973474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607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6D47-B267-B847-97A6-6FCA6DB1E9BD}" type="datetimeFigureOut">
              <a:rPr lang="en-US" smtClean="0"/>
              <a:t>1/23/22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C196B-7197-4D41-8592-1B237BA72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2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80% unilateral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51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80% unilateral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6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 in ethnicity likely related to different site enrollments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percentage presenting with both pain and limp but much higher percentage of younger patients presenting with a painless limp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29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1/3 of patients had symptoms for more than 6 months before diagnosis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2/3 presented with pain and limp.  And about a ¼ presented with a painless limp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5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Average number of providers seen before presentation to an IPSG member was 2 (range 0-11).  Almost 3/4 were seen by their PMD.  About 50% were seen by a different orthopedic surgeon before presentation to an IPSG member.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9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01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2/3 of those reported had a college or graduate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0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Sex distribution is essential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2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About 80% unilateral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1C196B-7197-4D41-8592-1B237BA7214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86" y="312291"/>
            <a:ext cx="3410428" cy="157520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260299"/>
            <a:ext cx="12181378" cy="4597701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2196291"/>
            <a:ext cx="12188952" cy="64008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0" y="2772076"/>
            <a:ext cx="10424098" cy="1971862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3951" y="4931447"/>
            <a:ext cx="10424098" cy="131092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18117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88" y="223722"/>
            <a:ext cx="10515600" cy="60583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301" y="775250"/>
            <a:ext cx="8815264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301" y="3654975"/>
            <a:ext cx="881526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08702" y="6356350"/>
            <a:ext cx="2029768" cy="365125"/>
          </a:xfrm>
        </p:spPr>
        <p:txBody>
          <a:bodyPr/>
          <a:lstStyle/>
          <a:p>
            <a:fld id="{3F358C3A-73D8-AB47-B261-9092F8039B6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1" y="0"/>
            <a:ext cx="1683102" cy="6858000"/>
          </a:xfrm>
          <a:prstGeom prst="rect">
            <a:avLst/>
          </a:prstGeom>
          <a:solidFill>
            <a:srgbClr val="0749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28" y="6197740"/>
            <a:ext cx="1633013" cy="6019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rot="5400000">
            <a:off x="-1701966" y="3392423"/>
            <a:ext cx="6858000" cy="73152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3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62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7493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5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311900"/>
            <a:ext cx="12181378" cy="546099"/>
          </a:xfrm>
          <a:prstGeom prst="rect">
            <a:avLst/>
          </a:prstGeom>
          <a:solidFill>
            <a:srgbClr val="0749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6" y="6356350"/>
            <a:ext cx="1067538" cy="393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t>1/23/22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266867"/>
            <a:ext cx="12188952" cy="45720"/>
          </a:xfrm>
          <a:prstGeom prst="rect">
            <a:avLst/>
          </a:prstGeom>
          <a:gradFill flip="none" rotWithShape="1">
            <a:gsLst>
              <a:gs pos="50000">
                <a:srgbClr val="19A157">
                  <a:shade val="67500"/>
                  <a:satMod val="115000"/>
                </a:srgbClr>
              </a:gs>
              <a:gs pos="0">
                <a:srgbClr val="0D9D4F">
                  <a:alpha val="0"/>
                </a:srgbClr>
              </a:gs>
              <a:gs pos="100000">
                <a:srgbClr val="19A157">
                  <a:shade val="100000"/>
                  <a:satMod val="115000"/>
                  <a:alpha val="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7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58C3A-73D8-AB47-B261-9092F8039B6E}" type="datetimeFigureOut">
              <a:rPr lang="en-US" smtClean="0"/>
              <a:pPr/>
              <a:t>1/23/22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21410"/>
            <a:ext cx="10515600" cy="4555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3F358C3A-73D8-AB47-B261-9092F8039B6E}" type="datetimeFigureOut">
              <a:rPr lang="en-US" smtClean="0"/>
              <a:pPr/>
              <a:t>1/23/22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BE780B4-A85A-284D-AC91-CB8369A5D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7493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9A157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9A157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883951" y="3064307"/>
            <a:ext cx="10424098" cy="1498266"/>
          </a:xfrm>
        </p:spPr>
        <p:txBody>
          <a:bodyPr/>
          <a:lstStyle/>
          <a:p>
            <a:r>
              <a:rPr lang="en-US" dirty="0"/>
              <a:t>Under Six Registry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89262" y="4667496"/>
            <a:ext cx="10424098" cy="950880"/>
          </a:xfrm>
        </p:spPr>
        <p:txBody>
          <a:bodyPr>
            <a:normAutofit/>
          </a:bodyPr>
          <a:lstStyle/>
          <a:p>
            <a:r>
              <a:rPr lang="en-US" dirty="0"/>
              <a:t>Rachel Goldstein, Jennifer Laine, Molly McGuire</a:t>
            </a:r>
          </a:p>
        </p:txBody>
      </p:sp>
    </p:spTree>
    <p:extLst>
      <p:ext uri="{BB962C8B-B14F-4D97-AF65-F5344CB8AC3E}">
        <p14:creationId xmlns:p14="http://schemas.microsoft.com/office/powerpoint/2010/main" val="84140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Duration of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3E626EB-2688-4D46-B30C-8C3269D4AA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8884985"/>
              </p:ext>
            </p:extLst>
          </p:nvPr>
        </p:nvGraphicFramePr>
        <p:xfrm>
          <a:off x="1815153" y="1299337"/>
          <a:ext cx="7956644" cy="455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5192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Presenting symptom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48A8BCE-EDCE-FA45-A18F-30827F6B4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0805274"/>
              </p:ext>
            </p:extLst>
          </p:nvPr>
        </p:nvGraphicFramePr>
        <p:xfrm>
          <a:off x="2306472" y="1296537"/>
          <a:ext cx="7547212" cy="455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0393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Presenting symptom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id="{52203073-4D82-714D-8269-EC7D6838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51728"/>
            <a:ext cx="5615324" cy="471757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026E9A-772C-904C-B4EE-1AD8382F8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6003160"/>
              </p:ext>
            </p:extLst>
          </p:nvPr>
        </p:nvGraphicFramePr>
        <p:xfrm>
          <a:off x="838200" y="1296537"/>
          <a:ext cx="5257800" cy="455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5268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Previous Providers Seen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C883F9-4DC5-B347-BFA6-57845FD9F0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092152"/>
              </p:ext>
            </p:extLst>
          </p:nvPr>
        </p:nvGraphicFramePr>
        <p:xfrm>
          <a:off x="63499" y="1473486"/>
          <a:ext cx="5664201" cy="4432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8003E6-12A8-1047-AAA0-F8BCB7C8E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8210500"/>
              </p:ext>
            </p:extLst>
          </p:nvPr>
        </p:nvGraphicFramePr>
        <p:xfrm>
          <a:off x="6096000" y="1811741"/>
          <a:ext cx="5670645" cy="38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1413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Waldenstrom</a:t>
            </a:r>
            <a:r>
              <a:rPr lang="en-US" dirty="0"/>
              <a:t>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D5C2837-0403-2C4A-9064-86F64E011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611363"/>
              </p:ext>
            </p:extLst>
          </p:nvPr>
        </p:nvGraphicFramePr>
        <p:xfrm>
          <a:off x="2349688" y="1155985"/>
          <a:ext cx="7244687" cy="502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2883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Smoking in the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511BD0-2758-B940-9C15-799C0CFAA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5786712"/>
              </p:ext>
            </p:extLst>
          </p:nvPr>
        </p:nvGraphicFramePr>
        <p:xfrm>
          <a:off x="2944504" y="1621410"/>
          <a:ext cx="6302991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675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Household Education Attainment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7342FD-5F78-2047-BA79-58D8BFCB1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772360"/>
              </p:ext>
            </p:extLst>
          </p:nvPr>
        </p:nvGraphicFramePr>
        <p:xfrm>
          <a:off x="2158621" y="1265830"/>
          <a:ext cx="8077201" cy="4670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267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4F45-4958-3141-BD0D-02104CC50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Pre-Perthes Activity Level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9F1BFE-F775-3E40-ACBC-CE71AB6AF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96752"/>
              </p:ext>
            </p:extLst>
          </p:nvPr>
        </p:nvGraphicFramePr>
        <p:xfrm>
          <a:off x="0" y="1632696"/>
          <a:ext cx="4211472" cy="3592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6C77CA-1F3D-C744-8BD5-FA3CACD028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013691"/>
              </p:ext>
            </p:extLst>
          </p:nvPr>
        </p:nvGraphicFramePr>
        <p:xfrm>
          <a:off x="4383207" y="1451728"/>
          <a:ext cx="7094561" cy="4485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58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Comparisons to the 6-10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33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4D85A5B-A4E7-AA49-BC88-D06DE9671B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108673"/>
              </p:ext>
            </p:extLst>
          </p:nvPr>
        </p:nvGraphicFramePr>
        <p:xfrm>
          <a:off x="621351" y="1155984"/>
          <a:ext cx="5870433" cy="4862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AF467CC-E0B8-5A4B-8AF8-2E064DA26A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697320"/>
              </p:ext>
            </p:extLst>
          </p:nvPr>
        </p:nvGraphicFramePr>
        <p:xfrm>
          <a:off x="5783997" y="1224223"/>
          <a:ext cx="5434464" cy="47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32370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1410"/>
            <a:ext cx="10066361" cy="45555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Traditional teaching is Perthes happens in “school aged” kids (6-10)</a:t>
            </a:r>
          </a:p>
          <a:p>
            <a:r>
              <a:rPr lang="en-US" dirty="0"/>
              <a:t>Perthes presenting &lt;6 all do well</a:t>
            </a:r>
          </a:p>
          <a:p>
            <a:r>
              <a:rPr lang="en-US" dirty="0"/>
              <a:t>Anecdotally seeing more very young patients with Perthes </a:t>
            </a:r>
          </a:p>
        </p:txBody>
      </p:sp>
    </p:spTree>
    <p:extLst>
      <p:ext uri="{BB962C8B-B14F-4D97-AF65-F5344CB8AC3E}">
        <p14:creationId xmlns:p14="http://schemas.microsoft.com/office/powerpoint/2010/main" val="935864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Affected 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70000"/>
            <a:ext cx="10795000" cy="490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0B56C2-02AE-C342-AD65-04800DAEC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439973"/>
              </p:ext>
            </p:extLst>
          </p:nvPr>
        </p:nvGraphicFramePr>
        <p:xfrm>
          <a:off x="1117600" y="1451727"/>
          <a:ext cx="4000310" cy="388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EED492A-2A13-244C-86A0-EB0B27E06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464144"/>
              </p:ext>
            </p:extLst>
          </p:nvPr>
        </p:nvGraphicFramePr>
        <p:xfrm>
          <a:off x="5568287" y="1678676"/>
          <a:ext cx="5090614" cy="356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71629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Affected 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70000"/>
            <a:ext cx="10795000" cy="490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D37967-BEF7-AD43-AFDD-CF7CA6D2D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031804"/>
              </p:ext>
            </p:extLst>
          </p:nvPr>
        </p:nvGraphicFramePr>
        <p:xfrm>
          <a:off x="108992" y="1451728"/>
          <a:ext cx="5254577" cy="413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C0A84DC-73AC-A748-BB9A-1EFC170B3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953627"/>
              </p:ext>
            </p:extLst>
          </p:nvPr>
        </p:nvGraphicFramePr>
        <p:xfrm>
          <a:off x="5813377" y="1560911"/>
          <a:ext cx="5819823" cy="3857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2566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Comparison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80AEFA9-E298-7445-8E9E-7F37C120CF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6542344"/>
              </p:ext>
            </p:extLst>
          </p:nvPr>
        </p:nvGraphicFramePr>
        <p:xfrm>
          <a:off x="5773003" y="1293864"/>
          <a:ext cx="6105099" cy="438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116710A-4DEF-7D4B-85C6-979DA0C025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880011"/>
              </p:ext>
            </p:extLst>
          </p:nvPr>
        </p:nvGraphicFramePr>
        <p:xfrm>
          <a:off x="0" y="1293864"/>
          <a:ext cx="6769290" cy="4380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386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3E17-C3F6-A44F-B501-7F6D3FFCB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Presenting symptoms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217378C-CA3F-C34F-83F9-306C07B496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20838"/>
          <a:ext cx="10515600" cy="455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7836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55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Initial Publication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1410"/>
            <a:ext cx="10066361" cy="45555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Focus on the demographics of this group</a:t>
            </a:r>
          </a:p>
          <a:p>
            <a:r>
              <a:rPr lang="en-US" dirty="0"/>
              <a:t>Goal: bring awareness to the diagnosis in the &lt;6 year </a:t>
            </a:r>
            <a:r>
              <a:rPr lang="en-US" dirty="0" err="1"/>
              <a:t>olds</a:t>
            </a:r>
            <a:endParaRPr lang="en-US" dirty="0"/>
          </a:p>
          <a:p>
            <a:r>
              <a:rPr lang="en-US" dirty="0"/>
              <a:t>Data:</a:t>
            </a:r>
          </a:p>
          <a:p>
            <a:pPr lvl="1"/>
            <a:r>
              <a:rPr lang="en-US" dirty="0"/>
              <a:t>General demographic data</a:t>
            </a:r>
          </a:p>
          <a:p>
            <a:pPr lvl="1"/>
            <a:r>
              <a:rPr lang="en-US" dirty="0"/>
              <a:t>Delay to diagnosis data</a:t>
            </a:r>
          </a:p>
          <a:p>
            <a:r>
              <a:rPr lang="en-US" dirty="0"/>
              <a:t>Target journal: Pediatrics</a:t>
            </a:r>
          </a:p>
        </p:txBody>
      </p:sp>
    </p:spTree>
    <p:extLst>
      <p:ext uri="{BB962C8B-B14F-4D97-AF65-F5344CB8AC3E}">
        <p14:creationId xmlns:p14="http://schemas.microsoft.com/office/powerpoint/2010/main" val="2138683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1410"/>
            <a:ext cx="10066361" cy="45555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Other ideas?</a:t>
            </a:r>
          </a:p>
        </p:txBody>
      </p:sp>
    </p:spTree>
    <p:extLst>
      <p:ext uri="{BB962C8B-B14F-4D97-AF65-F5344CB8AC3E}">
        <p14:creationId xmlns:p14="http://schemas.microsoft.com/office/powerpoint/2010/main" val="3700934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8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CF1DF39C-A1F2-2B45-B2AF-618F10309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149" y="1269018"/>
            <a:ext cx="5629702" cy="490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7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Prior looks into this data: age less than 6 at onset of symptoms</a:t>
            </a:r>
          </a:p>
          <a:p>
            <a:r>
              <a:rPr lang="en-US" dirty="0"/>
              <a:t>Data point is unreliable (recall bias)</a:t>
            </a:r>
          </a:p>
          <a:p>
            <a:r>
              <a:rPr lang="en-US" dirty="0"/>
              <a:t>New definition:</a:t>
            </a:r>
          </a:p>
          <a:p>
            <a:pPr lvl="1"/>
            <a:r>
              <a:rPr lang="en-US" dirty="0"/>
              <a:t>Age less than six at TIME OF DIAGNOSIS </a:t>
            </a:r>
          </a:p>
        </p:txBody>
      </p:sp>
    </p:spTree>
    <p:extLst>
      <p:ext uri="{BB962C8B-B14F-4D97-AF65-F5344CB8AC3E}">
        <p14:creationId xmlns:p14="http://schemas.microsoft.com/office/powerpoint/2010/main" val="316243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 of Demographics &lt;6 years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875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410"/>
            <a:ext cx="6096000" cy="455555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225 individual patients </a:t>
            </a:r>
          </a:p>
          <a:p>
            <a:r>
              <a:rPr lang="en-US" dirty="0"/>
              <a:t>Avg age at diagnosis: 4.34 (1.55-5.95)</a:t>
            </a:r>
          </a:p>
          <a:p>
            <a:r>
              <a:rPr lang="en-US" dirty="0"/>
              <a:t>Male: 188 (84%)</a:t>
            </a:r>
          </a:p>
        </p:txBody>
      </p:sp>
      <p:pic>
        <p:nvPicPr>
          <p:cNvPr id="5" name="Picture 4" descr="A person and two children&#10;&#10;Description automatically generated with low confidence">
            <a:extLst>
              <a:ext uri="{FF2B5EF4-FFF2-40B4-BE49-F238E27FC236}">
                <a16:creationId xmlns:a16="http://schemas.microsoft.com/office/drawing/2014/main" id="{4695057B-0402-D847-942F-4B315D901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6144" y="1351127"/>
            <a:ext cx="4317656" cy="435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803" y="137735"/>
            <a:ext cx="10515600" cy="1086603"/>
          </a:xfrm>
        </p:spPr>
        <p:txBody>
          <a:bodyPr/>
          <a:lstStyle/>
          <a:p>
            <a:pPr algn="ctr"/>
            <a:r>
              <a:rPr lang="en-US" dirty="0"/>
              <a:t>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893354-64BE-3E4F-BE83-FDB36EBCE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5122040"/>
              </p:ext>
            </p:extLst>
          </p:nvPr>
        </p:nvGraphicFramePr>
        <p:xfrm>
          <a:off x="1124803" y="928048"/>
          <a:ext cx="9198591" cy="5248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633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Affected 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270000"/>
            <a:ext cx="10795000" cy="4906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0B56C2-02AE-C342-AD65-04800DAEC4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1064492"/>
              </p:ext>
            </p:extLst>
          </p:nvPr>
        </p:nvGraphicFramePr>
        <p:xfrm>
          <a:off x="1117600" y="1451728"/>
          <a:ext cx="5156200" cy="399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4D37967-BEF7-AD43-AFDD-CF7CA6D2D2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842768"/>
              </p:ext>
            </p:extLst>
          </p:nvPr>
        </p:nvGraphicFramePr>
        <p:xfrm>
          <a:off x="5905500" y="1451728"/>
          <a:ext cx="5448300" cy="3996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41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CA3-209E-492C-BEB6-3C3002A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B8113-BCAD-4CE7-A3AE-8700D0F2F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086A06-2133-9D4E-9527-78720B8E91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808043"/>
              </p:ext>
            </p:extLst>
          </p:nvPr>
        </p:nvGraphicFramePr>
        <p:xfrm>
          <a:off x="2235200" y="1194086"/>
          <a:ext cx="7721600" cy="4813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62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9528</TotalTime>
  <Words>386</Words>
  <Application>Microsoft Macintosh PowerPoint</Application>
  <PresentationFormat>Widescreen</PresentationFormat>
  <Paragraphs>94</Paragraphs>
  <Slides>27</Slides>
  <Notes>12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Under Six Registry</vt:lpstr>
      <vt:lpstr>Background</vt:lpstr>
      <vt:lpstr>Background</vt:lpstr>
      <vt:lpstr>Definitions</vt:lpstr>
      <vt:lpstr>Summary of Demographics &lt;6 years old</vt:lpstr>
      <vt:lpstr>Population</vt:lpstr>
      <vt:lpstr>Institutions</vt:lpstr>
      <vt:lpstr>Affected Hip</vt:lpstr>
      <vt:lpstr>Ethnicity</vt:lpstr>
      <vt:lpstr>Duration of symptoms</vt:lpstr>
      <vt:lpstr>Presenting symptom</vt:lpstr>
      <vt:lpstr>Presenting symptom</vt:lpstr>
      <vt:lpstr>Previous Providers Seen</vt:lpstr>
      <vt:lpstr>Waldenstrom stage</vt:lpstr>
      <vt:lpstr>Smoking in the Home</vt:lpstr>
      <vt:lpstr>Household Education Attainment</vt:lpstr>
      <vt:lpstr>Pre-Perthes Activity Level</vt:lpstr>
      <vt:lpstr>Comparisons to the 6-10 Group</vt:lpstr>
      <vt:lpstr>Sex</vt:lpstr>
      <vt:lpstr>Affected Hip</vt:lpstr>
      <vt:lpstr>Affected Hip</vt:lpstr>
      <vt:lpstr>Comparison Ethnicity</vt:lpstr>
      <vt:lpstr>Presenting symptoms </vt:lpstr>
      <vt:lpstr>Research plan</vt:lpstr>
      <vt:lpstr>Initial Publication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Hyde</dc:creator>
  <cp:lastModifiedBy>Goldstein, Rachel</cp:lastModifiedBy>
  <cp:revision>91</cp:revision>
  <dcterms:created xsi:type="dcterms:W3CDTF">2018-08-06T15:23:51Z</dcterms:created>
  <dcterms:modified xsi:type="dcterms:W3CDTF">2022-01-25T21:20:16Z</dcterms:modified>
</cp:coreProperties>
</file>