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Ex1.xml" ContentType="application/vnd.ms-office.chartex+xml"/>
  <Override PartName="/ppt/charts/style6.xml" ContentType="application/vnd.ms-office.chartstyle+xml"/>
  <Override PartName="/ppt/charts/colors6.xml" ContentType="application/vnd.ms-office.chartcolorstyle+xml"/>
  <Override PartName="/ppt/charts/chart6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84" r:id="rId2"/>
    <p:sldId id="385" r:id="rId3"/>
    <p:sldId id="481" r:id="rId4"/>
    <p:sldId id="412" r:id="rId5"/>
    <p:sldId id="490" r:id="rId6"/>
    <p:sldId id="491" r:id="rId7"/>
    <p:sldId id="482" r:id="rId8"/>
    <p:sldId id="475" r:id="rId9"/>
    <p:sldId id="389" r:id="rId10"/>
    <p:sldId id="390" r:id="rId11"/>
    <p:sldId id="419" r:id="rId12"/>
    <p:sldId id="477" r:id="rId13"/>
    <p:sldId id="478" r:id="rId14"/>
    <p:sldId id="388" r:id="rId15"/>
    <p:sldId id="486" r:id="rId16"/>
    <p:sldId id="483" r:id="rId17"/>
    <p:sldId id="492" r:id="rId18"/>
    <p:sldId id="493" r:id="rId19"/>
    <p:sldId id="494" r:id="rId20"/>
    <p:sldId id="417" r:id="rId21"/>
    <p:sldId id="484" r:id="rId22"/>
    <p:sldId id="391" r:id="rId23"/>
    <p:sldId id="487" r:id="rId24"/>
    <p:sldId id="485" r:id="rId25"/>
    <p:sldId id="418" r:id="rId26"/>
    <p:sldId id="489" r:id="rId27"/>
    <p:sldId id="488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rry Kim" initials="HK" lastIdx="5" clrIdx="0">
    <p:extLst>
      <p:ext uri="{19B8F6BF-5375-455C-9EA6-DF929625EA0E}">
        <p15:presenceInfo xmlns:p15="http://schemas.microsoft.com/office/powerpoint/2012/main" userId="S::rshxk@tsrh.org::98632fb2-202f-4ab1-8709-ae7ac0e85a9e" providerId="AD"/>
      </p:ext>
    </p:extLst>
  </p:cmAuthor>
  <p:cmAuthor id="2" name="Molly McGuire" initials="MM" lastIdx="10" clrIdx="1">
    <p:extLst>
      <p:ext uri="{19B8F6BF-5375-455C-9EA6-DF929625EA0E}">
        <p15:presenceInfo xmlns:p15="http://schemas.microsoft.com/office/powerpoint/2012/main" userId="S-1-5-21-25646243-1249589235-1718223645-259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A157"/>
    <a:srgbClr val="0749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5326" autoAdjust="0"/>
    <p:restoredTop sz="86704" autoAdjust="0"/>
  </p:normalViewPr>
  <p:slideViewPr>
    <p:cSldViewPr snapToGrid="0" snapToObjects="1" showGuides="1">
      <p:cViewPr varScale="1">
        <p:scale>
          <a:sx n="103" d="100"/>
          <a:sy n="103" d="100"/>
        </p:scale>
        <p:origin x="114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-7632"/>
    </p:cViewPr>
  </p:sorterViewPr>
  <p:notesViewPr>
    <p:cSldViewPr snapToGrid="0" snapToObjects="1">
      <p:cViewPr varScale="1">
        <p:scale>
          <a:sx n="69" d="100"/>
          <a:sy n="69" d="100"/>
        </p:scale>
        <p:origin x="1908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oleObject" Target="file:///Y:\Clinical%20Research\KIM\Kim%20-%20IPSG\Meetings\Annual%20Meetings\IPSG%202021%20January%20Meeting\Data%20for%20Meeting\2017IPSGDatabase-ModifiedHOOS15Data_DATA_2021-01-21_172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IPSG Pediatric</a:t>
            </a:r>
            <a:r>
              <a:rPr lang="en-US" baseline="0" dirty="0"/>
              <a:t> Self-Reported PROMIS</a:t>
            </a:r>
            <a:r>
              <a:rPr lang="en-US" sz="1862" b="0" i="0" u="none" strike="noStrike" baseline="0" dirty="0">
                <a:effectLst/>
              </a:rPr>
              <a:t>®</a:t>
            </a:r>
            <a:r>
              <a:rPr lang="en-US" baseline="0" dirty="0"/>
              <a:t> Survey Domain Averages </a:t>
            </a:r>
          </a:p>
          <a:p>
            <a:pPr>
              <a:defRPr/>
            </a:pPr>
            <a:r>
              <a:rPr lang="en-US" baseline="0" dirty="0"/>
              <a:t>at Initial, 3-, 6-, 9-, and 12-Month Visits (n=80)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Mobility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822411BF-597B-4B66-A9FC-FCDD8780289C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E5DEF1D7-50FC-436E-B46B-489445837DC0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56FA-4B6D-A15F-3678F3C6A19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D7074C16-D896-46F7-A26A-62CBE428072F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56FA-4B6D-A15F-3678F3C6A19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EAB1042-7643-48F3-96BB-5DA1483E65F3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56FA-4B6D-A15F-3678F3C6A19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1F1105F0-9BF2-446A-99E8-BD0CB8F567E7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56FA-4B6D-A15F-3678F3C6A19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789A0AAE-1919-4434-A6FD-81BA4BC00F85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6960-4E55-BD52-0D62042002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>
                        <a:lumMod val="9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Initial Visit (n=12)</c:v>
                </c:pt>
                <c:pt idx="1">
                  <c:v>3-Month Visit (n=15)</c:v>
                </c:pt>
                <c:pt idx="2">
                  <c:v>6-Month Visit (n=11)</c:v>
                </c:pt>
                <c:pt idx="3">
                  <c:v>9-Month Visit (n=19)</c:v>
                </c:pt>
                <c:pt idx="4">
                  <c:v>12-Month Visit (n=23)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33.5</c:v>
                </c:pt>
                <c:pt idx="1">
                  <c:v>33</c:v>
                </c:pt>
                <c:pt idx="2">
                  <c:v>32.9</c:v>
                </c:pt>
                <c:pt idx="3">
                  <c:v>35.5</c:v>
                </c:pt>
                <c:pt idx="4">
                  <c:v>36.299999999999997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Sheet1!$B$1</c15:f>
                <c15:dlblRangeCache>
                  <c:ptCount val="1"/>
                  <c:pt idx="0">
                    <c:v>Mobility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73D0-4646-9A4D-A78549D5BA0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Anxiety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4F578954-8150-44DE-BD10-3EB3E9487F3D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0F220B04-2B51-41F6-A7A8-9DA59E04C341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56FA-4B6D-A15F-3678F3C6A19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945BA0F-7D7C-40EF-AD4B-4594C9B0661C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56FA-4B6D-A15F-3678F3C6A19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245967B5-4222-48D7-BFAD-9A4E87E90F72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56FA-4B6D-A15F-3678F3C6A19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BB6241BD-5081-469A-B511-FE3C572468AD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56FA-4B6D-A15F-3678F3C6A19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7BF7EE37-942E-4571-8417-4982D2BD7503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6960-4E55-BD52-0D62042002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Initial Visit (n=12)</c:v>
                </c:pt>
                <c:pt idx="1">
                  <c:v>3-Month Visit (n=15)</c:v>
                </c:pt>
                <c:pt idx="2">
                  <c:v>6-Month Visit (n=11)</c:v>
                </c:pt>
                <c:pt idx="3">
                  <c:v>9-Month Visit (n=19)</c:v>
                </c:pt>
                <c:pt idx="4">
                  <c:v>12-Month Visit (n=23)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46.1</c:v>
                </c:pt>
                <c:pt idx="1">
                  <c:v>40.200000000000003</c:v>
                </c:pt>
                <c:pt idx="2">
                  <c:v>43.6</c:v>
                </c:pt>
                <c:pt idx="3">
                  <c:v>47</c:v>
                </c:pt>
                <c:pt idx="4">
                  <c:v>43.3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Sheet1!$C$1</c15:f>
                <c15:dlblRangeCache>
                  <c:ptCount val="1"/>
                  <c:pt idx="0">
                    <c:v>Anxiety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1-73D0-4646-9A4D-A78549D5BA0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Depresive Symptoms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67716180-C560-428F-BB23-D307FE8CB43D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48671B7B-F8B4-46A9-A69D-C8B82A2B39D1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56FA-4B6D-A15F-3678F3C6A19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4748367-8DD3-4650-8BB3-9168A0D6E17D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56FA-4B6D-A15F-3678F3C6A19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F0CFB76-83B8-4FDD-A60E-EF4954071BA1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56FA-4B6D-A15F-3678F3C6A19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B0BBB74B-DE1E-4669-9C0C-94FD1231514E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56FA-4B6D-A15F-3678F3C6A19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73060E5F-CBE3-4BA1-917F-B0D2C77364C9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6960-4E55-BD52-0D62042002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Initial Visit (n=12)</c:v>
                </c:pt>
                <c:pt idx="1">
                  <c:v>3-Month Visit (n=15)</c:v>
                </c:pt>
                <c:pt idx="2">
                  <c:v>6-Month Visit (n=11)</c:v>
                </c:pt>
                <c:pt idx="3">
                  <c:v>9-Month Visit (n=19)</c:v>
                </c:pt>
                <c:pt idx="4">
                  <c:v>12-Month Visit (n=23)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46.2</c:v>
                </c:pt>
                <c:pt idx="1">
                  <c:v>41</c:v>
                </c:pt>
                <c:pt idx="2">
                  <c:v>41.1</c:v>
                </c:pt>
                <c:pt idx="3">
                  <c:v>48.3</c:v>
                </c:pt>
                <c:pt idx="4">
                  <c:v>41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Sheet1!$D$1</c15:f>
                <c15:dlblRangeCache>
                  <c:ptCount val="1"/>
                  <c:pt idx="0">
                    <c:v>Depresive Symptoms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2-73D0-4646-9A4D-A78549D5BA0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Anger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1265C4C4-ECA8-4CD7-8E79-86C37E3B601E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CF2C4457-942A-4623-8599-C9E5086330ED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73D0-4646-9A4D-A78549D5BA0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B263721E-BEE4-4F31-8167-4BC5A03130A7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73D0-4646-9A4D-A78549D5BA0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17B26C5-7275-4B58-964A-9C493DED48AF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73D0-4646-9A4D-A78549D5BA0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B905D98C-9DC0-44DE-BFF8-3C154B89B376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73D0-4646-9A4D-A78549D5BA0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F0FA0788-90C6-44B6-B7F2-4F2878021CF9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6960-4E55-BD52-0D62042002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Initial Visit (n=12)</c:v>
                </c:pt>
                <c:pt idx="1">
                  <c:v>3-Month Visit (n=15)</c:v>
                </c:pt>
                <c:pt idx="2">
                  <c:v>6-Month Visit (n=11)</c:v>
                </c:pt>
                <c:pt idx="3">
                  <c:v>9-Month Visit (n=19)</c:v>
                </c:pt>
                <c:pt idx="4">
                  <c:v>12-Month Visit (n=23)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47</c:v>
                </c:pt>
                <c:pt idx="1">
                  <c:v>40</c:v>
                </c:pt>
                <c:pt idx="2">
                  <c:v>37.6</c:v>
                </c:pt>
                <c:pt idx="3">
                  <c:v>46.6</c:v>
                </c:pt>
                <c:pt idx="4">
                  <c:v>39.700000000000003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Sheet1!$E$1</c15:f>
                <c15:dlblRangeCache>
                  <c:ptCount val="1"/>
                  <c:pt idx="0">
                    <c:v>Anger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3-73D0-4646-9A4D-A78549D5BA0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Fatigue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18E35AA1-AA5D-4597-9BBD-7949DFD36860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63DC8727-0526-4AF9-B8AE-66096AADA7DB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73D0-4646-9A4D-A78549D5BA0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0EC6D2D-5A2B-4C13-8659-31744ABED9EC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73D0-4646-9A4D-A78549D5BA0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CA794133-0AF5-4EA1-9035-465C99D98C98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0-73D0-4646-9A4D-A78549D5BA0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0A282DA6-6679-42F9-9FEC-F5B3D73765C8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1-73D0-4646-9A4D-A78549D5BA0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1F7A1FB1-AEBE-459C-B0E9-A55F63AE3D18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6960-4E55-BD52-0D62042002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Initial Visit (n=12)</c:v>
                </c:pt>
                <c:pt idx="1">
                  <c:v>3-Month Visit (n=15)</c:v>
                </c:pt>
                <c:pt idx="2">
                  <c:v>6-Month Visit (n=11)</c:v>
                </c:pt>
                <c:pt idx="3">
                  <c:v>9-Month Visit (n=19)</c:v>
                </c:pt>
                <c:pt idx="4">
                  <c:v>12-Month Visit (n=23)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43</c:v>
                </c:pt>
                <c:pt idx="1">
                  <c:v>39.4</c:v>
                </c:pt>
                <c:pt idx="2">
                  <c:v>38.1</c:v>
                </c:pt>
                <c:pt idx="3">
                  <c:v>45</c:v>
                </c:pt>
                <c:pt idx="4">
                  <c:v>40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Sheet1!$F$1</c15:f>
                <c15:dlblRangeCache>
                  <c:ptCount val="1"/>
                  <c:pt idx="0">
                    <c:v>Fatigue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7-73D0-4646-9A4D-A78549D5BA07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Pain Interference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A0DD3C2F-BD45-459B-AE72-A3649A284735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79A79AA6-A0B2-4E28-877F-8511DF03C465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2-73D0-4646-9A4D-A78549D5BA0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B570BB01-3640-43F7-8B42-1CB99DB8A004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3-73D0-4646-9A4D-A78549D5BA0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1BE1909-BD97-43FC-80DB-5A5F7E1DA15C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4-73D0-4646-9A4D-A78549D5BA0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91BE792F-9A96-4897-9CC5-593E77F1D6FA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5-73D0-4646-9A4D-A78549D5BA0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BC894B81-F327-4CB5-8954-9ECE333FD7DA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6960-4E55-BD52-0D62042002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Initial Visit (n=12)</c:v>
                </c:pt>
                <c:pt idx="1">
                  <c:v>3-Month Visit (n=15)</c:v>
                </c:pt>
                <c:pt idx="2">
                  <c:v>6-Month Visit (n=11)</c:v>
                </c:pt>
                <c:pt idx="3">
                  <c:v>9-Month Visit (n=19)</c:v>
                </c:pt>
                <c:pt idx="4">
                  <c:v>12-Month Visit (n=23)</c:v>
                </c:pt>
              </c:strCache>
            </c:strRef>
          </c:cat>
          <c:val>
            <c:numRef>
              <c:f>Sheet1!$G$2:$G$6</c:f>
              <c:numCache>
                <c:formatCode>General</c:formatCode>
                <c:ptCount val="5"/>
                <c:pt idx="0">
                  <c:v>52.1</c:v>
                </c:pt>
                <c:pt idx="1">
                  <c:v>49.6</c:v>
                </c:pt>
                <c:pt idx="2">
                  <c:v>49.8</c:v>
                </c:pt>
                <c:pt idx="3">
                  <c:v>47.7</c:v>
                </c:pt>
                <c:pt idx="4">
                  <c:v>47.9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Sheet1!$G$1</c15:f>
                <c15:dlblRangeCache>
                  <c:ptCount val="1"/>
                  <c:pt idx="0">
                    <c:v>Pain Interference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8-73D0-4646-9A4D-A78549D5BA07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Peer Relationships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A6BD3F0C-809B-43C9-8661-7FA79EDCF56F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431DE1AF-54BC-4B94-8FA0-D617C41FBE8F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6-73D0-4646-9A4D-A78549D5BA0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78D973E2-20DF-4375-B4EA-CAD503F19CB1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7-73D0-4646-9A4D-A78549D5BA0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145E0109-BA3B-430E-8A5D-BB83AD016D95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8-73D0-4646-9A4D-A78549D5BA0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4F19962D-BC7F-485C-BD84-4F343E45F2FE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9-73D0-4646-9A4D-A78549D5BA0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0DC5B904-DDC7-41E2-9CF1-B358DCFE736A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6960-4E55-BD52-0D62042002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Initial Visit (n=12)</c:v>
                </c:pt>
                <c:pt idx="1">
                  <c:v>3-Month Visit (n=15)</c:v>
                </c:pt>
                <c:pt idx="2">
                  <c:v>6-Month Visit (n=11)</c:v>
                </c:pt>
                <c:pt idx="3">
                  <c:v>9-Month Visit (n=19)</c:v>
                </c:pt>
                <c:pt idx="4">
                  <c:v>12-Month Visit (n=23)</c:v>
                </c:pt>
              </c:strCache>
            </c:strRef>
          </c:cat>
          <c:val>
            <c:numRef>
              <c:f>Sheet1!$H$2:$H$6</c:f>
              <c:numCache>
                <c:formatCode>General</c:formatCode>
                <c:ptCount val="5"/>
                <c:pt idx="0">
                  <c:v>51</c:v>
                </c:pt>
                <c:pt idx="1">
                  <c:v>53.4</c:v>
                </c:pt>
                <c:pt idx="2">
                  <c:v>49.7</c:v>
                </c:pt>
                <c:pt idx="3">
                  <c:v>51.2</c:v>
                </c:pt>
                <c:pt idx="4">
                  <c:v>53.5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Sheet1!$H$1</c15:f>
                <c15:dlblRangeCache>
                  <c:ptCount val="1"/>
                  <c:pt idx="0">
                    <c:v>Peer Relationships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9-73D0-4646-9A4D-A78549D5BA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8669224"/>
        <c:axId val="486606864"/>
      </c:barChart>
      <c:catAx>
        <c:axId val="498669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6606864"/>
        <c:crosses val="autoZero"/>
        <c:auto val="1"/>
        <c:lblAlgn val="ctr"/>
        <c:lblOffset val="100"/>
        <c:noMultiLvlLbl val="0"/>
      </c:catAx>
      <c:valAx>
        <c:axId val="486606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669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Sheet3!$D$1</c:f>
              <c:strCache>
                <c:ptCount val="1"/>
                <c:pt idx="0">
                  <c:v>Mobility T-Score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B34D-44C1-A714-E087261ACF2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B34D-44C1-A714-E087261ACF23}"/>
                </c:ext>
              </c:extLst>
            </c:dLbl>
            <c:dLbl>
              <c:idx val="2"/>
              <c:layout>
                <c:manualLayout>
                  <c:x val="6.038647342995169E-3"/>
                  <c:y val="4.523727417817653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B34D-44C1-A714-E087261ACF2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B34D-44C1-A714-E087261ACF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Sheet3!$A$18:$C$22</c:f>
              <c:strCache>
                <c:ptCount val="4"/>
                <c:pt idx="0">
                  <c:v>Initial Visit</c:v>
                </c:pt>
                <c:pt idx="1">
                  <c:v>3 Month</c:v>
                </c:pt>
                <c:pt idx="2">
                  <c:v>6 Month</c:v>
                </c:pt>
                <c:pt idx="3">
                  <c:v>9 Month</c:v>
                </c:pt>
              </c:strCache>
            </c:strRef>
          </c:cat>
          <c:val>
            <c:numRef>
              <c:f>Sheet3!$D$18:$D$22</c:f>
              <c:numCache>
                <c:formatCode>General</c:formatCode>
                <c:ptCount val="4"/>
                <c:pt idx="0">
                  <c:v>29</c:v>
                </c:pt>
                <c:pt idx="1">
                  <c:v>27</c:v>
                </c:pt>
                <c:pt idx="2">
                  <c:v>27</c:v>
                </c:pt>
                <c:pt idx="3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34D-44C1-A714-E087261ACF23}"/>
            </c:ext>
          </c:extLst>
        </c:ser>
        <c:ser>
          <c:idx val="1"/>
          <c:order val="1"/>
          <c:tx>
            <c:strRef>
              <c:f>Sheet3!$E$1</c:f>
              <c:strCache>
                <c:ptCount val="1"/>
                <c:pt idx="0">
                  <c:v>Anxiety T-Score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4.3478260869565216E-2"/>
                  <c:y val="5.3719263086584632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B34D-44C1-A714-E087261ACF2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B34D-44C1-A714-E087261ACF2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B34D-44C1-A714-E087261ACF2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B34D-44C1-A714-E087261ACF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Sheet3!$A$18:$C$22</c:f>
              <c:strCache>
                <c:ptCount val="4"/>
                <c:pt idx="0">
                  <c:v>Initial Visit</c:v>
                </c:pt>
                <c:pt idx="1">
                  <c:v>3 Month</c:v>
                </c:pt>
                <c:pt idx="2">
                  <c:v>6 Month</c:v>
                </c:pt>
                <c:pt idx="3">
                  <c:v>9 Month</c:v>
                </c:pt>
              </c:strCache>
            </c:strRef>
          </c:cat>
          <c:val>
            <c:numRef>
              <c:f>Sheet3!$E$18:$E$22</c:f>
              <c:numCache>
                <c:formatCode>General</c:formatCode>
                <c:ptCount val="4"/>
                <c:pt idx="0">
                  <c:v>52</c:v>
                </c:pt>
                <c:pt idx="1">
                  <c:v>32</c:v>
                </c:pt>
                <c:pt idx="2">
                  <c:v>32</c:v>
                </c:pt>
                <c:pt idx="3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34D-44C1-A714-E087261ACF23}"/>
            </c:ext>
          </c:extLst>
        </c:ser>
        <c:ser>
          <c:idx val="2"/>
          <c:order val="2"/>
          <c:tx>
            <c:strRef>
              <c:f>Sheet3!$F$1</c:f>
              <c:strCache>
                <c:ptCount val="1"/>
                <c:pt idx="0">
                  <c:v>Depressive Symptoms T-Score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34D-44C1-A714-E087261ACF2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34D-44C1-A714-E087261ACF23}"/>
                </c:ext>
              </c:extLst>
            </c:dLbl>
            <c:dLbl>
              <c:idx val="2"/>
              <c:layout>
                <c:manualLayout>
                  <c:x val="3.8043478260869477E-2"/>
                  <c:y val="-6.5028581631128762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708937198067633"/>
                      <c:h val="0.1051201158715377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B34D-44C1-A714-E087261ACF2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34D-44C1-A714-E087261ACF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Sheet3!$A$18:$C$22</c:f>
              <c:strCache>
                <c:ptCount val="4"/>
                <c:pt idx="0">
                  <c:v>Initial Visit</c:v>
                </c:pt>
                <c:pt idx="1">
                  <c:v>3 Month</c:v>
                </c:pt>
                <c:pt idx="2">
                  <c:v>6 Month</c:v>
                </c:pt>
                <c:pt idx="3">
                  <c:v>9 Month</c:v>
                </c:pt>
              </c:strCache>
            </c:strRef>
          </c:cat>
          <c:val>
            <c:numRef>
              <c:f>Sheet3!$F$18:$F$22</c:f>
              <c:numCache>
                <c:formatCode>General</c:formatCode>
                <c:ptCount val="4"/>
                <c:pt idx="0">
                  <c:v>46</c:v>
                </c:pt>
                <c:pt idx="1">
                  <c:v>35</c:v>
                </c:pt>
                <c:pt idx="2">
                  <c:v>43</c:v>
                </c:pt>
                <c:pt idx="3">
                  <c:v>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34D-44C1-A714-E087261ACF23}"/>
            </c:ext>
          </c:extLst>
        </c:ser>
        <c:ser>
          <c:idx val="3"/>
          <c:order val="3"/>
          <c:tx>
            <c:strRef>
              <c:f>Sheet3!$G$1</c:f>
              <c:strCache>
                <c:ptCount val="1"/>
                <c:pt idx="0">
                  <c:v>Anger T-Score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34D-44C1-A714-E087261ACF2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34D-44C1-A714-E087261ACF23}"/>
                </c:ext>
              </c:extLst>
            </c:dLbl>
            <c:dLbl>
              <c:idx val="2"/>
              <c:layout>
                <c:manualLayout>
                  <c:x val="-0.10265700483091787"/>
                  <c:y val="-2.2618637089088265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34D-44C1-A714-E087261ACF2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34D-44C1-A714-E087261ACF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Sheet3!$A$18:$C$22</c:f>
              <c:strCache>
                <c:ptCount val="4"/>
                <c:pt idx="0">
                  <c:v>Initial Visit</c:v>
                </c:pt>
                <c:pt idx="1">
                  <c:v>3 Month</c:v>
                </c:pt>
                <c:pt idx="2">
                  <c:v>6 Month</c:v>
                </c:pt>
                <c:pt idx="3">
                  <c:v>9 Month</c:v>
                </c:pt>
              </c:strCache>
            </c:strRef>
          </c:cat>
          <c:val>
            <c:numRef>
              <c:f>Sheet3!$G$18:$G$22</c:f>
              <c:numCache>
                <c:formatCode>General</c:formatCode>
                <c:ptCount val="4"/>
                <c:pt idx="0">
                  <c:v>45.2</c:v>
                </c:pt>
                <c:pt idx="1">
                  <c:v>31.5</c:v>
                </c:pt>
                <c:pt idx="2">
                  <c:v>47.6</c:v>
                </c:pt>
                <c:pt idx="3">
                  <c:v>31.5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34D-44C1-A714-E087261ACF23}"/>
            </c:ext>
          </c:extLst>
        </c:ser>
        <c:ser>
          <c:idx val="4"/>
          <c:order val="4"/>
          <c:tx>
            <c:strRef>
              <c:f>Sheet3!$H$1</c:f>
              <c:strCache>
                <c:ptCount val="1"/>
                <c:pt idx="0">
                  <c:v>Fatigue T-Score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4492753623188406E-2"/>
                  <c:y val="4.523727417817653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34D-44C1-A714-E087261ACF2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34D-44C1-A714-E087261ACF2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34D-44C1-A714-E087261ACF2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34D-44C1-A714-E087261ACF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Sheet3!$A$18:$C$22</c:f>
              <c:strCache>
                <c:ptCount val="4"/>
                <c:pt idx="0">
                  <c:v>Initial Visit</c:v>
                </c:pt>
                <c:pt idx="1">
                  <c:v>3 Month</c:v>
                </c:pt>
                <c:pt idx="2">
                  <c:v>6 Month</c:v>
                </c:pt>
                <c:pt idx="3">
                  <c:v>9 Month</c:v>
                </c:pt>
              </c:strCache>
            </c:strRef>
          </c:cat>
          <c:val>
            <c:numRef>
              <c:f>Sheet3!$H$18:$H$22</c:f>
              <c:numCache>
                <c:formatCode>General</c:formatCode>
                <c:ptCount val="4"/>
                <c:pt idx="0">
                  <c:v>37</c:v>
                </c:pt>
                <c:pt idx="1">
                  <c:v>39</c:v>
                </c:pt>
                <c:pt idx="2">
                  <c:v>37</c:v>
                </c:pt>
                <c:pt idx="3">
                  <c:v>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34D-44C1-A714-E087261ACF23}"/>
            </c:ext>
          </c:extLst>
        </c:ser>
        <c:ser>
          <c:idx val="5"/>
          <c:order val="5"/>
          <c:tx>
            <c:strRef>
              <c:f>Sheet3!$I$1</c:f>
              <c:strCache>
                <c:ptCount val="1"/>
                <c:pt idx="0">
                  <c:v>Pain Interference T-Score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34D-44C1-A714-E087261ACF23}"/>
                </c:ext>
              </c:extLst>
            </c:dLbl>
            <c:dLbl>
              <c:idx val="1"/>
              <c:layout>
                <c:manualLayout>
                  <c:x val="-1.2077294685990383E-2"/>
                  <c:y val="-3.1100625997496367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34D-44C1-A714-E087261ACF2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34D-44C1-A714-E087261ACF2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34D-44C1-A714-E087261ACF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Sheet3!$A$18:$C$22</c:f>
              <c:strCache>
                <c:ptCount val="4"/>
                <c:pt idx="0">
                  <c:v>Initial Visit</c:v>
                </c:pt>
                <c:pt idx="1">
                  <c:v>3 Month</c:v>
                </c:pt>
                <c:pt idx="2">
                  <c:v>6 Month</c:v>
                </c:pt>
                <c:pt idx="3">
                  <c:v>9 Month</c:v>
                </c:pt>
              </c:strCache>
            </c:strRef>
          </c:cat>
          <c:val>
            <c:numRef>
              <c:f>Sheet3!$I$18:$I$22</c:f>
              <c:numCache>
                <c:formatCode>General</c:formatCode>
                <c:ptCount val="4"/>
                <c:pt idx="0">
                  <c:v>51</c:v>
                </c:pt>
                <c:pt idx="1">
                  <c:v>57</c:v>
                </c:pt>
                <c:pt idx="2">
                  <c:v>57</c:v>
                </c:pt>
                <c:pt idx="3">
                  <c:v>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34D-44C1-A714-E087261ACF23}"/>
            </c:ext>
          </c:extLst>
        </c:ser>
        <c:ser>
          <c:idx val="6"/>
          <c:order val="6"/>
          <c:tx>
            <c:strRef>
              <c:f>Sheet3!$J$1</c:f>
              <c:strCache>
                <c:ptCount val="1"/>
                <c:pt idx="0">
                  <c:v>Peer Relationships T-Score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34D-44C1-A714-E087261ACF2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34D-44C1-A714-E087261ACF23}"/>
                </c:ext>
              </c:extLst>
            </c:dLbl>
            <c:dLbl>
              <c:idx val="2"/>
              <c:layout>
                <c:manualLayout>
                  <c:x val="-2.8985507246376812E-2"/>
                  <c:y val="-9.047454835635306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34D-44C1-A714-E087261ACF2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34D-44C1-A714-E087261ACF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Sheet3!$A$18:$C$22</c:f>
              <c:strCache>
                <c:ptCount val="4"/>
                <c:pt idx="0">
                  <c:v>Initial Visit</c:v>
                </c:pt>
                <c:pt idx="1">
                  <c:v>3 Month</c:v>
                </c:pt>
                <c:pt idx="2">
                  <c:v>6 Month</c:v>
                </c:pt>
                <c:pt idx="3">
                  <c:v>9 Month</c:v>
                </c:pt>
              </c:strCache>
            </c:strRef>
          </c:cat>
          <c:val>
            <c:numRef>
              <c:f>Sheet3!$J$18:$J$22</c:f>
              <c:numCache>
                <c:formatCode>General</c:formatCode>
                <c:ptCount val="4"/>
                <c:pt idx="0">
                  <c:v>55</c:v>
                </c:pt>
                <c:pt idx="1">
                  <c:v>65</c:v>
                </c:pt>
                <c:pt idx="2">
                  <c:v>60</c:v>
                </c:pt>
                <c:pt idx="3">
                  <c:v>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34D-44C1-A714-E087261ACF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60499712"/>
        <c:axId val="1360502208"/>
      </c:lineChart>
      <c:catAx>
        <c:axId val="136049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0502208"/>
        <c:crosses val="autoZero"/>
        <c:auto val="1"/>
        <c:lblAlgn val="ctr"/>
        <c:lblOffset val="100"/>
        <c:noMultiLvlLbl val="0"/>
      </c:catAx>
      <c:valAx>
        <c:axId val="1360502208"/>
        <c:scaling>
          <c:orientation val="minMax"/>
          <c:max val="70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0499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IPSG Parent-Proxy</a:t>
            </a:r>
            <a:r>
              <a:rPr lang="en-US" baseline="0" dirty="0"/>
              <a:t> Reported PROMIS</a:t>
            </a:r>
            <a:r>
              <a:rPr lang="en-US" sz="1862" b="0" i="0" u="none" strike="noStrike" baseline="0" dirty="0">
                <a:effectLst/>
              </a:rPr>
              <a:t>®</a:t>
            </a:r>
            <a:r>
              <a:rPr lang="en-US" baseline="0" dirty="0"/>
              <a:t> Survey Domain Averages </a:t>
            </a:r>
          </a:p>
          <a:p>
            <a:pPr>
              <a:defRPr/>
            </a:pPr>
            <a:r>
              <a:rPr lang="en-US" baseline="0" dirty="0"/>
              <a:t>at Initial, 3-, 6-, 9- and 12-Month Visits (n=80)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Mobility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69FA1CC3-16BA-499A-ACFA-7886EC4424D4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BA4CDAD6-E243-4A27-B874-72AE23D20760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A-73D0-4646-9A4D-A78549D5BA0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C9D4B1FE-15CE-4E1D-A5F7-B0D57438CBEE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B-73D0-4646-9A4D-A78549D5BA0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2EE4E5CB-81C8-4528-A64D-95BB38E6F262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C-73D0-4646-9A4D-A78549D5BA0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5D808F7D-5578-4A94-AB96-2B97164BB466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D-73D0-4646-9A4D-A78549D5BA0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DB55D1E8-83F4-4112-8C4C-0F3C6BF5C747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A9A6-4742-91A8-118578ADAF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>
                        <a:lumMod val="9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Initial Visit (n=12)</c:v>
                </c:pt>
                <c:pt idx="1">
                  <c:v>3-Month Visit (n=16)</c:v>
                </c:pt>
                <c:pt idx="2">
                  <c:v>6-Month Visit (n=13)</c:v>
                </c:pt>
                <c:pt idx="3">
                  <c:v>9-Month Visit (n=19)</c:v>
                </c:pt>
                <c:pt idx="4">
                  <c:v>12-Month Visit (n=20)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35.799999999999997</c:v>
                </c:pt>
                <c:pt idx="1">
                  <c:v>34.6</c:v>
                </c:pt>
                <c:pt idx="2">
                  <c:v>36.4</c:v>
                </c:pt>
                <c:pt idx="3">
                  <c:v>38.1</c:v>
                </c:pt>
                <c:pt idx="4">
                  <c:v>37.799999999999997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Sheet1!$B$1</c15:f>
                <c15:dlblRangeCache>
                  <c:ptCount val="1"/>
                  <c:pt idx="0">
                    <c:v>Mobility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73D0-4646-9A4D-A78549D5BA0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Anxiety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059AB347-A936-432D-85CF-C5B34E47AC4F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EFC5F2EE-F728-47C6-B46D-D9D334BD7747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E-73D0-4646-9A4D-A78549D5BA0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5A7A60D-94DE-4F3B-B8E7-E4B1D3AF9619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F-73D0-4646-9A4D-A78549D5BA0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62A7744-D919-49F6-A8EF-22D032D69784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0-73D0-4646-9A4D-A78549D5BA0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E6116409-341C-489B-84B3-D70B650500C7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1-73D0-4646-9A4D-A78549D5BA0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31A0B4C8-2AB9-4067-9D44-A0E3A62530F6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A9A6-4742-91A8-118578ADAF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Initial Visit (n=12)</c:v>
                </c:pt>
                <c:pt idx="1">
                  <c:v>3-Month Visit (n=16)</c:v>
                </c:pt>
                <c:pt idx="2">
                  <c:v>6-Month Visit (n=13)</c:v>
                </c:pt>
                <c:pt idx="3">
                  <c:v>9-Month Visit (n=19)</c:v>
                </c:pt>
                <c:pt idx="4">
                  <c:v>12-Month Visit (n=20)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51.7</c:v>
                </c:pt>
                <c:pt idx="1">
                  <c:v>50</c:v>
                </c:pt>
                <c:pt idx="2">
                  <c:v>45.8</c:v>
                </c:pt>
                <c:pt idx="3">
                  <c:v>45.9</c:v>
                </c:pt>
                <c:pt idx="4">
                  <c:v>46.4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Sheet1!$C$1</c15:f>
                <c15:dlblRangeCache>
                  <c:ptCount val="1"/>
                  <c:pt idx="0">
                    <c:v>Anxiety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1-73D0-4646-9A4D-A78549D5BA0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Depresive Symptoms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47FE981A-C9B6-401B-886F-938EFB0CF92E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A3BC146D-4D6E-4680-9EF4-D469DEBF2B6C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2-73D0-4646-9A4D-A78549D5BA0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7762088-E842-441E-A717-159775EDDBFD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3-73D0-4646-9A4D-A78549D5BA0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A21F6A6-0E2E-48C3-928D-A4699DBE583F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4-73D0-4646-9A4D-A78549D5BA0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0174B8FE-1F4B-407E-9820-BF0D5BDEDE23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5-73D0-4646-9A4D-A78549D5BA0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173CEF4F-9558-4177-81A3-EE11DF9ABBB9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A9A6-4742-91A8-118578ADAF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Initial Visit (n=12)</c:v>
                </c:pt>
                <c:pt idx="1">
                  <c:v>3-Month Visit (n=16)</c:v>
                </c:pt>
                <c:pt idx="2">
                  <c:v>6-Month Visit (n=13)</c:v>
                </c:pt>
                <c:pt idx="3">
                  <c:v>9-Month Visit (n=19)</c:v>
                </c:pt>
                <c:pt idx="4">
                  <c:v>12-Month Visit (n=20)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45.8</c:v>
                </c:pt>
                <c:pt idx="1">
                  <c:v>43.3</c:v>
                </c:pt>
                <c:pt idx="2">
                  <c:v>44.6</c:v>
                </c:pt>
                <c:pt idx="3">
                  <c:v>43</c:v>
                </c:pt>
                <c:pt idx="4">
                  <c:v>41.1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Sheet1!$D$1</c15:f>
                <c15:dlblRangeCache>
                  <c:ptCount val="1"/>
                  <c:pt idx="0">
                    <c:v>Depresive Symptoms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2-73D0-4646-9A4D-A78549D5BA0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Anger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96BE0BB5-CEA0-4415-95C0-A40B8AA48BC9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FF5DD2E1-024D-46CC-83B3-78EEE9B239C2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73D0-4646-9A4D-A78549D5BA0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7D27960-A9AC-4F1E-BF81-8870113031B7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73D0-4646-9A4D-A78549D5BA0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C92713F-8AE2-49E8-B104-F0A958A2DDDC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73D0-4646-9A4D-A78549D5BA0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1FA0BE18-F723-424E-B3BA-0FD71320E30F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73D0-4646-9A4D-A78549D5BA0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D3F20DE5-EA2E-40F5-B18D-55E649CDF942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A9A6-4742-91A8-118578ADAF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Initial Visit (n=12)</c:v>
                </c:pt>
                <c:pt idx="1">
                  <c:v>3-Month Visit (n=16)</c:v>
                </c:pt>
                <c:pt idx="2">
                  <c:v>6-Month Visit (n=13)</c:v>
                </c:pt>
                <c:pt idx="3">
                  <c:v>9-Month Visit (n=19)</c:v>
                </c:pt>
                <c:pt idx="4">
                  <c:v>12-Month Visit (n=20)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48.6</c:v>
                </c:pt>
                <c:pt idx="1">
                  <c:v>44.5</c:v>
                </c:pt>
                <c:pt idx="2">
                  <c:v>49.24</c:v>
                </c:pt>
                <c:pt idx="3">
                  <c:v>43</c:v>
                </c:pt>
                <c:pt idx="4">
                  <c:v>42.7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Sheet1!$E$1</c15:f>
                <c15:dlblRangeCache>
                  <c:ptCount val="1"/>
                  <c:pt idx="0">
                    <c:v>Anger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3-73D0-4646-9A4D-A78549D5BA0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Fatigue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767A10AB-8701-4A92-8DAF-AA7881915E6B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BEB43BEE-90B6-42C3-BEBF-1191BE443D6B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73D0-4646-9A4D-A78549D5BA0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87D3EC1-8FFA-4B4C-B59B-79F1C6AA1915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73D0-4646-9A4D-A78549D5BA0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D3909B71-5D60-45BB-819D-AA792F088D62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0-73D0-4646-9A4D-A78549D5BA0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0D12C70C-6D4E-49B2-B084-70F3510C6986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1-73D0-4646-9A4D-A78549D5BA0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FA6C4417-38C8-4320-A406-1448E3C07937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A9A6-4742-91A8-118578ADAF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Initial Visit (n=12)</c:v>
                </c:pt>
                <c:pt idx="1">
                  <c:v>3-Month Visit (n=16)</c:v>
                </c:pt>
                <c:pt idx="2">
                  <c:v>6-Month Visit (n=13)</c:v>
                </c:pt>
                <c:pt idx="3">
                  <c:v>9-Month Visit (n=19)</c:v>
                </c:pt>
                <c:pt idx="4">
                  <c:v>12-Month Visit (n=20)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46</c:v>
                </c:pt>
                <c:pt idx="1">
                  <c:v>43.7</c:v>
                </c:pt>
                <c:pt idx="2">
                  <c:v>42.8</c:v>
                </c:pt>
                <c:pt idx="3">
                  <c:v>39.299999999999997</c:v>
                </c:pt>
                <c:pt idx="4">
                  <c:v>43.4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Sheet1!$F$1</c15:f>
                <c15:dlblRangeCache>
                  <c:ptCount val="1"/>
                  <c:pt idx="0">
                    <c:v>Fatigue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7-73D0-4646-9A4D-A78549D5BA07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Pain Interference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6ED4962B-CDE2-4A97-84E3-268153C728CF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C0BE71D8-3FBD-4C92-BCD4-FFE0891D09E6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2-73D0-4646-9A4D-A78549D5BA0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2532699A-CB28-413F-821F-EFD18A6E0D1D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3-73D0-4646-9A4D-A78549D5BA0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BD4B6FD-D682-49D3-811A-DAD56B21F577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4-73D0-4646-9A4D-A78549D5BA0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5A757308-B5AC-459C-A233-B5BED43B73B2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5-73D0-4646-9A4D-A78549D5BA0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4179F62A-B2F2-422C-933B-CB5D65933CF8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A9A6-4742-91A8-118578ADAF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Initial Visit (n=12)</c:v>
                </c:pt>
                <c:pt idx="1">
                  <c:v>3-Month Visit (n=16)</c:v>
                </c:pt>
                <c:pt idx="2">
                  <c:v>6-Month Visit (n=13)</c:v>
                </c:pt>
                <c:pt idx="3">
                  <c:v>9-Month Visit (n=19)</c:v>
                </c:pt>
                <c:pt idx="4">
                  <c:v>12-Month Visit (n=20)</c:v>
                </c:pt>
              </c:strCache>
            </c:strRef>
          </c:cat>
          <c:val>
            <c:numRef>
              <c:f>Sheet1!$G$2:$G$6</c:f>
              <c:numCache>
                <c:formatCode>General</c:formatCode>
                <c:ptCount val="5"/>
                <c:pt idx="0">
                  <c:v>54.9</c:v>
                </c:pt>
                <c:pt idx="1">
                  <c:v>57.38</c:v>
                </c:pt>
                <c:pt idx="2">
                  <c:v>53.4</c:v>
                </c:pt>
                <c:pt idx="3">
                  <c:v>51.3</c:v>
                </c:pt>
                <c:pt idx="4">
                  <c:v>49.8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Sheet1!$G$1</c15:f>
                <c15:dlblRangeCache>
                  <c:ptCount val="1"/>
                  <c:pt idx="0">
                    <c:v>Pain Interference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8-73D0-4646-9A4D-A78549D5BA07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Peer Relationships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7C23E791-F8A7-414A-AFE0-B90900D924AC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AE26CF2A-73F3-48C8-9E04-2E9F9A663C63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6-73D0-4646-9A4D-A78549D5BA0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5C9F5578-EE43-4242-A1FC-C498023FD203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7-73D0-4646-9A4D-A78549D5BA0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6E49654B-48F0-448A-B877-214344DF361B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8-73D0-4646-9A4D-A78549D5BA0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B446ED13-D4F5-4299-9DD8-C63322042382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9-73D0-4646-9A4D-A78549D5BA0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C620B9C9-52B1-4223-B858-402FC6010058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A9A6-4742-91A8-118578ADAF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Initial Visit (n=12)</c:v>
                </c:pt>
                <c:pt idx="1">
                  <c:v>3-Month Visit (n=16)</c:v>
                </c:pt>
                <c:pt idx="2">
                  <c:v>6-Month Visit (n=13)</c:v>
                </c:pt>
                <c:pt idx="3">
                  <c:v>9-Month Visit (n=19)</c:v>
                </c:pt>
                <c:pt idx="4">
                  <c:v>12-Month Visit (n=20)</c:v>
                </c:pt>
              </c:strCache>
            </c:strRef>
          </c:cat>
          <c:val>
            <c:numRef>
              <c:f>Sheet1!$H$2:$H$6</c:f>
              <c:numCache>
                <c:formatCode>General</c:formatCode>
                <c:ptCount val="5"/>
                <c:pt idx="0">
                  <c:v>52</c:v>
                </c:pt>
                <c:pt idx="1">
                  <c:v>55.1</c:v>
                </c:pt>
                <c:pt idx="2">
                  <c:v>53</c:v>
                </c:pt>
                <c:pt idx="3">
                  <c:v>53.6</c:v>
                </c:pt>
                <c:pt idx="4">
                  <c:v>52.1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Sheet1!$H$1</c15:f>
                <c15:dlblRangeCache>
                  <c:ptCount val="1"/>
                  <c:pt idx="0">
                    <c:v>Peer Relationships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9-73D0-4646-9A4D-A78549D5BA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8669224"/>
        <c:axId val="486606864"/>
      </c:barChart>
      <c:catAx>
        <c:axId val="498669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6606864"/>
        <c:crosses val="autoZero"/>
        <c:auto val="1"/>
        <c:lblAlgn val="ctr"/>
        <c:lblOffset val="100"/>
        <c:noMultiLvlLbl val="0"/>
      </c:catAx>
      <c:valAx>
        <c:axId val="486606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669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'Proxy Longitudinal'!$D$1</c:f>
              <c:strCache>
                <c:ptCount val="1"/>
                <c:pt idx="0">
                  <c:v>Mobility T-Score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4694272040966991E-2"/>
                  <c:y val="-1.5873015873015872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688-42E9-B184-52CB9B9DD57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688-42E9-B184-52CB9B9DD57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688-42E9-B184-52CB9B9DD575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88-42E9-B184-52CB9B9DD57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688-42E9-B184-52CB9B9DD57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688-42E9-B184-52CB9B9DD5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'Proxy Longitudinal'!$B$2:$C$7</c:f>
              <c:multiLvlStrCache>
                <c:ptCount val="6"/>
                <c:lvl>
                  <c:pt idx="0">
                    <c:v>1/21/2019</c:v>
                  </c:pt>
                  <c:pt idx="1">
                    <c:v>2/18/2019</c:v>
                  </c:pt>
                  <c:pt idx="2">
                    <c:v>3/18/2019</c:v>
                  </c:pt>
                  <c:pt idx="3">
                    <c:v>5/20/2019</c:v>
                  </c:pt>
                  <c:pt idx="4">
                    <c:v>8/19/2019</c:v>
                  </c:pt>
                  <c:pt idx="5">
                    <c:v>1/13/2020</c:v>
                  </c:pt>
                </c:lvl>
                <c:lvl>
                  <c:pt idx="0">
                    <c:v>Initial Visit</c:v>
                  </c:pt>
                  <c:pt idx="1">
                    <c:v>Post Op1</c:v>
                  </c:pt>
                  <c:pt idx="2">
                    <c:v>Post Op2</c:v>
                  </c:pt>
                  <c:pt idx="3">
                    <c:v>3 Month</c:v>
                  </c:pt>
                  <c:pt idx="4">
                    <c:v>6 Month</c:v>
                  </c:pt>
                  <c:pt idx="5">
                    <c:v>12 Month</c:v>
                  </c:pt>
                </c:lvl>
              </c:multiLvlStrCache>
            </c:multiLvlStrRef>
          </c:cat>
          <c:val>
            <c:numRef>
              <c:f>'Proxy Longitudinal'!$D$2:$D$7</c:f>
              <c:numCache>
                <c:formatCode>General</c:formatCode>
                <c:ptCount val="6"/>
                <c:pt idx="0">
                  <c:v>33</c:v>
                </c:pt>
                <c:pt idx="1">
                  <c:v>17</c:v>
                </c:pt>
                <c:pt idx="2">
                  <c:v>26</c:v>
                </c:pt>
                <c:pt idx="3">
                  <c:v>28</c:v>
                </c:pt>
                <c:pt idx="4">
                  <c:v>28</c:v>
                </c:pt>
                <c:pt idx="5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688-42E9-B184-52CB9B9DD575}"/>
            </c:ext>
          </c:extLst>
        </c:ser>
        <c:ser>
          <c:idx val="1"/>
          <c:order val="1"/>
          <c:tx>
            <c:strRef>
              <c:f>'Proxy Longitudinal'!$E$1</c:f>
              <c:strCache>
                <c:ptCount val="1"/>
                <c:pt idx="0">
                  <c:v>Anxiety T-Score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4694272040966991E-2"/>
                  <c:y val="-1.3227513227513227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688-42E9-B184-52CB9B9DD57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688-42E9-B184-52CB9B9DD57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688-42E9-B184-52CB9B9DD575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688-42E9-B184-52CB9B9DD57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688-42E9-B184-52CB9B9DD57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688-42E9-B184-52CB9B9DD5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'Proxy Longitudinal'!$B$2:$C$7</c:f>
              <c:multiLvlStrCache>
                <c:ptCount val="6"/>
                <c:lvl>
                  <c:pt idx="0">
                    <c:v>1/21/2019</c:v>
                  </c:pt>
                  <c:pt idx="1">
                    <c:v>2/18/2019</c:v>
                  </c:pt>
                  <c:pt idx="2">
                    <c:v>3/18/2019</c:v>
                  </c:pt>
                  <c:pt idx="3">
                    <c:v>5/20/2019</c:v>
                  </c:pt>
                  <c:pt idx="4">
                    <c:v>8/19/2019</c:v>
                  </c:pt>
                  <c:pt idx="5">
                    <c:v>1/13/2020</c:v>
                  </c:pt>
                </c:lvl>
                <c:lvl>
                  <c:pt idx="0">
                    <c:v>Initial Visit</c:v>
                  </c:pt>
                  <c:pt idx="1">
                    <c:v>Post Op1</c:v>
                  </c:pt>
                  <c:pt idx="2">
                    <c:v>Post Op2</c:v>
                  </c:pt>
                  <c:pt idx="3">
                    <c:v>3 Month</c:v>
                  </c:pt>
                  <c:pt idx="4">
                    <c:v>6 Month</c:v>
                  </c:pt>
                  <c:pt idx="5">
                    <c:v>12 Month</c:v>
                  </c:pt>
                </c:lvl>
              </c:multiLvlStrCache>
            </c:multiLvlStrRef>
          </c:cat>
          <c:val>
            <c:numRef>
              <c:f>'Proxy Longitudinal'!$E$2:$E$7</c:f>
              <c:numCache>
                <c:formatCode>General</c:formatCode>
                <c:ptCount val="6"/>
                <c:pt idx="0">
                  <c:v>54</c:v>
                </c:pt>
                <c:pt idx="1">
                  <c:v>44</c:v>
                </c:pt>
                <c:pt idx="2">
                  <c:v>41</c:v>
                </c:pt>
                <c:pt idx="3">
                  <c:v>34</c:v>
                </c:pt>
                <c:pt idx="4">
                  <c:v>34</c:v>
                </c:pt>
                <c:pt idx="5">
                  <c:v>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7688-42E9-B184-52CB9B9DD575}"/>
            </c:ext>
          </c:extLst>
        </c:ser>
        <c:ser>
          <c:idx val="2"/>
          <c:order val="2"/>
          <c:tx>
            <c:strRef>
              <c:f>'Proxy Longitudinal'!$F$1</c:f>
              <c:strCache>
                <c:ptCount val="1"/>
                <c:pt idx="0">
                  <c:v>Depressive Symptoms T-Score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688-42E9-B184-52CB9B9DD575}"/>
                </c:ext>
              </c:extLst>
            </c:dLbl>
            <c:dLbl>
              <c:idx val="1"/>
              <c:layout>
                <c:manualLayout>
                  <c:x val="-0.15069037870563248"/>
                  <c:y val="1.851872682581339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60937879334929"/>
                      <c:h val="5.018518518518518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7688-42E9-B184-52CB9B9DD57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688-42E9-B184-52CB9B9DD575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688-42E9-B184-52CB9B9DD57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688-42E9-B184-52CB9B9DD57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688-42E9-B184-52CB9B9DD5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'Proxy Longitudinal'!$B$2:$C$7</c:f>
              <c:multiLvlStrCache>
                <c:ptCount val="6"/>
                <c:lvl>
                  <c:pt idx="0">
                    <c:v>1/21/2019</c:v>
                  </c:pt>
                  <c:pt idx="1">
                    <c:v>2/18/2019</c:v>
                  </c:pt>
                  <c:pt idx="2">
                    <c:v>3/18/2019</c:v>
                  </c:pt>
                  <c:pt idx="3">
                    <c:v>5/20/2019</c:v>
                  </c:pt>
                  <c:pt idx="4">
                    <c:v>8/19/2019</c:v>
                  </c:pt>
                  <c:pt idx="5">
                    <c:v>1/13/2020</c:v>
                  </c:pt>
                </c:lvl>
                <c:lvl>
                  <c:pt idx="0">
                    <c:v>Initial Visit</c:v>
                  </c:pt>
                  <c:pt idx="1">
                    <c:v>Post Op1</c:v>
                  </c:pt>
                  <c:pt idx="2">
                    <c:v>Post Op2</c:v>
                  </c:pt>
                  <c:pt idx="3">
                    <c:v>3 Month</c:v>
                  </c:pt>
                  <c:pt idx="4">
                    <c:v>6 Month</c:v>
                  </c:pt>
                  <c:pt idx="5">
                    <c:v>12 Month</c:v>
                  </c:pt>
                </c:lvl>
              </c:multiLvlStrCache>
            </c:multiLvlStrRef>
          </c:cat>
          <c:val>
            <c:numRef>
              <c:f>'Proxy Longitudinal'!$F$2:$F$7</c:f>
              <c:numCache>
                <c:formatCode>General</c:formatCode>
                <c:ptCount val="6"/>
                <c:pt idx="0">
                  <c:v>48</c:v>
                </c:pt>
                <c:pt idx="1">
                  <c:v>42</c:v>
                </c:pt>
                <c:pt idx="2">
                  <c:v>42</c:v>
                </c:pt>
                <c:pt idx="3">
                  <c:v>36</c:v>
                </c:pt>
                <c:pt idx="4">
                  <c:v>36</c:v>
                </c:pt>
                <c:pt idx="5">
                  <c:v>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7688-42E9-B184-52CB9B9DD575}"/>
            </c:ext>
          </c:extLst>
        </c:ser>
        <c:ser>
          <c:idx val="3"/>
          <c:order val="3"/>
          <c:tx>
            <c:strRef>
              <c:f>'Proxy Longitudinal'!$G$1</c:f>
              <c:strCache>
                <c:ptCount val="1"/>
                <c:pt idx="0">
                  <c:v>Anger T-Score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>
                <c:manualLayout>
                  <c:x val="-0.10098618074687531"/>
                  <c:y val="-1.5873015873015872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7688-42E9-B184-52CB9B9DD57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7688-42E9-B184-52CB9B9DD57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7688-42E9-B184-52CB9B9DD5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'Proxy Longitudinal'!$B$2:$C$7</c:f>
              <c:multiLvlStrCache>
                <c:ptCount val="6"/>
                <c:lvl>
                  <c:pt idx="0">
                    <c:v>1/21/2019</c:v>
                  </c:pt>
                  <c:pt idx="1">
                    <c:v>2/18/2019</c:v>
                  </c:pt>
                  <c:pt idx="2">
                    <c:v>3/18/2019</c:v>
                  </c:pt>
                  <c:pt idx="3">
                    <c:v>5/20/2019</c:v>
                  </c:pt>
                  <c:pt idx="4">
                    <c:v>8/19/2019</c:v>
                  </c:pt>
                  <c:pt idx="5">
                    <c:v>1/13/2020</c:v>
                  </c:pt>
                </c:lvl>
                <c:lvl>
                  <c:pt idx="0">
                    <c:v>Initial Visit</c:v>
                  </c:pt>
                  <c:pt idx="1">
                    <c:v>Post Op1</c:v>
                  </c:pt>
                  <c:pt idx="2">
                    <c:v>Post Op2</c:v>
                  </c:pt>
                  <c:pt idx="3">
                    <c:v>3 Month</c:v>
                  </c:pt>
                  <c:pt idx="4">
                    <c:v>6 Month</c:v>
                  </c:pt>
                  <c:pt idx="5">
                    <c:v>12 Month</c:v>
                  </c:pt>
                </c:lvl>
              </c:multiLvlStrCache>
            </c:multiLvlStrRef>
          </c:cat>
          <c:val>
            <c:numRef>
              <c:f>'Proxy Longitudinal'!$G$2:$G$7</c:f>
              <c:numCache>
                <c:formatCode>General</c:formatCode>
                <c:ptCount val="6"/>
                <c:pt idx="3">
                  <c:v>29</c:v>
                </c:pt>
                <c:pt idx="4">
                  <c:v>29</c:v>
                </c:pt>
                <c:pt idx="5">
                  <c:v>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7688-42E9-B184-52CB9B9DD575}"/>
            </c:ext>
          </c:extLst>
        </c:ser>
        <c:ser>
          <c:idx val="4"/>
          <c:order val="4"/>
          <c:tx>
            <c:strRef>
              <c:f>'Proxy Longitudinal'!$H$1</c:f>
              <c:strCache>
                <c:ptCount val="1"/>
                <c:pt idx="0">
                  <c:v>Fatigue T-Score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7688-42E9-B184-52CB9B9DD57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7688-42E9-B184-52CB9B9DD575}"/>
                </c:ext>
              </c:extLst>
            </c:dLbl>
            <c:dLbl>
              <c:idx val="2"/>
              <c:layout>
                <c:manualLayout>
                  <c:x val="-4.8915181299267786E-2"/>
                  <c:y val="-2.9100529100529147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7688-42E9-B184-52CB9B9DD575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7688-42E9-B184-52CB9B9DD57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7688-42E9-B184-52CB9B9DD57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7688-42E9-B184-52CB9B9DD5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'Proxy Longitudinal'!$B$2:$C$7</c:f>
              <c:multiLvlStrCache>
                <c:ptCount val="6"/>
                <c:lvl>
                  <c:pt idx="0">
                    <c:v>1/21/2019</c:v>
                  </c:pt>
                  <c:pt idx="1">
                    <c:v>2/18/2019</c:v>
                  </c:pt>
                  <c:pt idx="2">
                    <c:v>3/18/2019</c:v>
                  </c:pt>
                  <c:pt idx="3">
                    <c:v>5/20/2019</c:v>
                  </c:pt>
                  <c:pt idx="4">
                    <c:v>8/19/2019</c:v>
                  </c:pt>
                  <c:pt idx="5">
                    <c:v>1/13/2020</c:v>
                  </c:pt>
                </c:lvl>
                <c:lvl>
                  <c:pt idx="0">
                    <c:v>Initial Visit</c:v>
                  </c:pt>
                  <c:pt idx="1">
                    <c:v>Post Op1</c:v>
                  </c:pt>
                  <c:pt idx="2">
                    <c:v>Post Op2</c:v>
                  </c:pt>
                  <c:pt idx="3">
                    <c:v>3 Month</c:v>
                  </c:pt>
                  <c:pt idx="4">
                    <c:v>6 Month</c:v>
                  </c:pt>
                  <c:pt idx="5">
                    <c:v>12 Month</c:v>
                  </c:pt>
                </c:lvl>
              </c:multiLvlStrCache>
            </c:multiLvlStrRef>
          </c:cat>
          <c:val>
            <c:numRef>
              <c:f>'Proxy Longitudinal'!$H$2:$H$7</c:f>
              <c:numCache>
                <c:formatCode>General</c:formatCode>
                <c:ptCount val="6"/>
                <c:pt idx="0">
                  <c:v>47</c:v>
                </c:pt>
                <c:pt idx="1">
                  <c:v>48</c:v>
                </c:pt>
                <c:pt idx="2">
                  <c:v>45</c:v>
                </c:pt>
                <c:pt idx="3">
                  <c:v>34</c:v>
                </c:pt>
                <c:pt idx="4">
                  <c:v>34</c:v>
                </c:pt>
                <c:pt idx="5">
                  <c:v>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F-7688-42E9-B184-52CB9B9DD575}"/>
            </c:ext>
          </c:extLst>
        </c:ser>
        <c:ser>
          <c:idx val="5"/>
          <c:order val="5"/>
          <c:tx>
            <c:strRef>
              <c:f>'Proxy Longitudinal'!$I$1</c:f>
              <c:strCache>
                <c:ptCount val="1"/>
                <c:pt idx="0">
                  <c:v>Pain Interference T-Score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7.4161726485986554E-2"/>
                  <c:y val="-2.1164021164021187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7688-42E9-B184-52CB9B9DD57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7688-42E9-B184-52CB9B9DD57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7688-42E9-B184-52CB9B9DD575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7688-42E9-B184-52CB9B9DD57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7688-42E9-B184-52CB9B9DD57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7688-42E9-B184-52CB9B9DD5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'Proxy Longitudinal'!$B$2:$C$7</c:f>
              <c:multiLvlStrCache>
                <c:ptCount val="6"/>
                <c:lvl>
                  <c:pt idx="0">
                    <c:v>1/21/2019</c:v>
                  </c:pt>
                  <c:pt idx="1">
                    <c:v>2/18/2019</c:v>
                  </c:pt>
                  <c:pt idx="2">
                    <c:v>3/18/2019</c:v>
                  </c:pt>
                  <c:pt idx="3">
                    <c:v>5/20/2019</c:v>
                  </c:pt>
                  <c:pt idx="4">
                    <c:v>8/19/2019</c:v>
                  </c:pt>
                  <c:pt idx="5">
                    <c:v>1/13/2020</c:v>
                  </c:pt>
                </c:lvl>
                <c:lvl>
                  <c:pt idx="0">
                    <c:v>Initial Visit</c:v>
                  </c:pt>
                  <c:pt idx="1">
                    <c:v>Post Op1</c:v>
                  </c:pt>
                  <c:pt idx="2">
                    <c:v>Post Op2</c:v>
                  </c:pt>
                  <c:pt idx="3">
                    <c:v>3 Month</c:v>
                  </c:pt>
                  <c:pt idx="4">
                    <c:v>6 Month</c:v>
                  </c:pt>
                  <c:pt idx="5">
                    <c:v>12 Month</c:v>
                  </c:pt>
                </c:lvl>
              </c:multiLvlStrCache>
            </c:multiLvlStrRef>
          </c:cat>
          <c:val>
            <c:numRef>
              <c:f>'Proxy Longitudinal'!$I$2:$I$7</c:f>
              <c:numCache>
                <c:formatCode>General</c:formatCode>
                <c:ptCount val="6"/>
                <c:pt idx="0">
                  <c:v>60</c:v>
                </c:pt>
                <c:pt idx="1">
                  <c:v>56</c:v>
                </c:pt>
                <c:pt idx="2">
                  <c:v>62</c:v>
                </c:pt>
                <c:pt idx="3">
                  <c:v>60</c:v>
                </c:pt>
                <c:pt idx="4">
                  <c:v>60</c:v>
                </c:pt>
                <c:pt idx="5">
                  <c:v>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6-7688-42E9-B184-52CB9B9DD575}"/>
            </c:ext>
          </c:extLst>
        </c:ser>
        <c:ser>
          <c:idx val="6"/>
          <c:order val="6"/>
          <c:tx>
            <c:strRef>
              <c:f>'Proxy Longitudinal'!$J$1</c:f>
              <c:strCache>
                <c:ptCount val="1"/>
                <c:pt idx="0">
                  <c:v>Peer Relationships T-Score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7688-42E9-B184-52CB9B9DD57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7688-42E9-B184-52CB9B9DD57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7688-42E9-B184-52CB9B9DD575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7688-42E9-B184-52CB9B9DD57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7688-42E9-B184-52CB9B9DD575}"/>
                </c:ext>
              </c:extLst>
            </c:dLbl>
            <c:dLbl>
              <c:idx val="5"/>
              <c:layout>
                <c:manualLayout>
                  <c:x val="-0.10729781704355501"/>
                  <c:y val="0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7688-42E9-B184-52CB9B9DD5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'Proxy Longitudinal'!$B$2:$C$7</c:f>
              <c:multiLvlStrCache>
                <c:ptCount val="6"/>
                <c:lvl>
                  <c:pt idx="0">
                    <c:v>1/21/2019</c:v>
                  </c:pt>
                  <c:pt idx="1">
                    <c:v>2/18/2019</c:v>
                  </c:pt>
                  <c:pt idx="2">
                    <c:v>3/18/2019</c:v>
                  </c:pt>
                  <c:pt idx="3">
                    <c:v>5/20/2019</c:v>
                  </c:pt>
                  <c:pt idx="4">
                    <c:v>8/19/2019</c:v>
                  </c:pt>
                  <c:pt idx="5">
                    <c:v>1/13/2020</c:v>
                  </c:pt>
                </c:lvl>
                <c:lvl>
                  <c:pt idx="0">
                    <c:v>Initial Visit</c:v>
                  </c:pt>
                  <c:pt idx="1">
                    <c:v>Post Op1</c:v>
                  </c:pt>
                  <c:pt idx="2">
                    <c:v>Post Op2</c:v>
                  </c:pt>
                  <c:pt idx="3">
                    <c:v>3 Month</c:v>
                  </c:pt>
                  <c:pt idx="4">
                    <c:v>6 Month</c:v>
                  </c:pt>
                  <c:pt idx="5">
                    <c:v>12 Month</c:v>
                  </c:pt>
                </c:lvl>
              </c:multiLvlStrCache>
            </c:multiLvlStrRef>
          </c:cat>
          <c:val>
            <c:numRef>
              <c:f>'Proxy Longitudinal'!$J$2:$J$7</c:f>
              <c:numCache>
                <c:formatCode>General</c:formatCode>
                <c:ptCount val="6"/>
                <c:pt idx="0">
                  <c:v>46</c:v>
                </c:pt>
                <c:pt idx="1">
                  <c:v>58</c:v>
                </c:pt>
                <c:pt idx="2">
                  <c:v>56</c:v>
                </c:pt>
                <c:pt idx="3">
                  <c:v>62</c:v>
                </c:pt>
                <c:pt idx="4">
                  <c:v>62</c:v>
                </c:pt>
                <c:pt idx="5">
                  <c:v>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D-7688-42E9-B184-52CB9B9DD5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60483904"/>
        <c:axId val="1360494304"/>
      </c:lineChart>
      <c:catAx>
        <c:axId val="1360483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0494304"/>
        <c:crosses val="autoZero"/>
        <c:auto val="1"/>
        <c:lblAlgn val="ctr"/>
        <c:lblOffset val="100"/>
        <c:noMultiLvlLbl val="0"/>
      </c:catAx>
      <c:valAx>
        <c:axId val="1360494304"/>
        <c:scaling>
          <c:orientation val="minMax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0483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Average mHHS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Sheet1!$A$2:$A$4</c:f>
              <c:strCache>
                <c:ptCount val="3"/>
                <c:pt idx="0">
                  <c:v>Initial Visit (n=30)</c:v>
                </c:pt>
                <c:pt idx="1">
                  <c:v>2-Year Visit (n=57)</c:v>
                </c:pt>
                <c:pt idx="2">
                  <c:v>5-Year Visit (n=42)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55.81</c:v>
                </c:pt>
                <c:pt idx="1">
                  <c:v>94.25</c:v>
                </c:pt>
                <c:pt idx="2">
                  <c:v>94.89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F1-40D8-8088-53BE118B74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6997024"/>
        <c:axId val="496998008"/>
      </c:barChart>
      <c:catAx>
        <c:axId val="4969970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96998008"/>
        <c:crosses val="autoZero"/>
        <c:auto val="1"/>
        <c:lblAlgn val="ctr"/>
        <c:lblOffset val="100"/>
        <c:noMultiLvlLbl val="0"/>
      </c:catAx>
      <c:valAx>
        <c:axId val="496998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997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'Scores Only'!$O$4</c:f>
              <c:strCache>
                <c:ptCount val="1"/>
                <c:pt idx="0">
                  <c:v>Average of scores of 22 hips at 5 Year Visit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'Scores Only'!$N$5:$N$8</c:f>
              <c:strCache>
                <c:ptCount val="4"/>
                <c:pt idx="0">
                  <c:v>Pain Score</c:v>
                </c:pt>
                <c:pt idx="1">
                  <c:v>Function Score</c:v>
                </c:pt>
                <c:pt idx="2">
                  <c:v>QOL Score</c:v>
                </c:pt>
                <c:pt idx="3">
                  <c:v>Sports Score</c:v>
                </c:pt>
              </c:strCache>
            </c:strRef>
          </c:cat>
          <c:val>
            <c:numRef>
              <c:f>'Scores Only'!$O$5:$O$8</c:f>
              <c:numCache>
                <c:formatCode>General</c:formatCode>
                <c:ptCount val="4"/>
                <c:pt idx="0">
                  <c:v>93.181818181818187</c:v>
                </c:pt>
                <c:pt idx="1">
                  <c:v>94.318181818181813</c:v>
                </c:pt>
                <c:pt idx="2">
                  <c:v>88.920454545454547</c:v>
                </c:pt>
                <c:pt idx="3">
                  <c:v>92.61363636363636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58-4AE0-B888-13C817BEDA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32945199"/>
        <c:axId val="1632948527"/>
      </c:barChart>
      <c:catAx>
        <c:axId val="16329451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2948527"/>
        <c:crosses val="autoZero"/>
        <c:auto val="1"/>
        <c:lblAlgn val="ctr"/>
        <c:lblOffset val="100"/>
        <c:noMultiLvlLbl val="0"/>
      </c:catAx>
      <c:valAx>
        <c:axId val="16329485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29451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'Scores Only'!$I$2:$I$23</cx:f>
        <cx:lvl ptCount="22" formatCode="General">
          <cx:pt idx="0">91.6666666666666</cx:pt>
          <cx:pt idx="1">100</cx:pt>
          <cx:pt idx="2">97.9166666666666</cx:pt>
          <cx:pt idx="3">79.1666666666666</cx:pt>
          <cx:pt idx="4">100</cx:pt>
          <cx:pt idx="5">100</cx:pt>
          <cx:pt idx="6">100</cx:pt>
          <cx:pt idx="7">100</cx:pt>
          <cx:pt idx="8">100</cx:pt>
          <cx:pt idx="9">100</cx:pt>
          <cx:pt idx="10">56.25</cx:pt>
          <cx:pt idx="11">91.6666666666666</cx:pt>
          <cx:pt idx="12">100</cx:pt>
          <cx:pt idx="13">64.5833333333333</cx:pt>
          <cx:pt idx="14">100</cx:pt>
          <cx:pt idx="15">100</cx:pt>
          <cx:pt idx="16">75</cx:pt>
          <cx:pt idx="17">100</cx:pt>
          <cx:pt idx="18">87.5</cx:pt>
          <cx:pt idx="19">100</cx:pt>
          <cx:pt idx="20">100</cx:pt>
          <cx:pt idx="21">83.3333333333333</cx:pt>
        </cx:lvl>
      </cx:numDim>
    </cx:data>
  </cx:chartData>
  <cx:chart>
    <cx:plotArea>
      <cx:plotAreaRegion>
        <cx:series layoutId="boxWhisker" uniqueId="{0E7F6C6B-A833-4DA8-AD08-E5514721786A}">
          <cx:tx>
            <cx:txData>
              <cx:f>'Scores Only'!$I$1</cx:f>
              <cx:v>hoos_sumscore</cx:v>
            </cx:txData>
          </cx:tx>
          <cx:dataLabels>
            <cx:numFmt formatCode="#,##0.00" sourceLinked="0"/>
            <cx:txPr>
              <a:bodyPr spcFirstLastPara="1" vertOverflow="ellipsis" wrap="square" lIns="0" tIns="0" rIns="0" bIns="0" anchor="ctr" anchorCtr="1"/>
              <a:lstStyle/>
              <a:p>
                <a:pPr>
                  <a:defRPr sz="1800" b="1"/>
                </a:pPr>
                <a:endParaRPr lang="en-US" sz="1800" b="1"/>
              </a:p>
            </cx:txPr>
            <cx:visibility seriesName="0" categoryName="0" value="1"/>
            <cx:separator>, </cx:separator>
            <cx:dataLabelHidden idx="21"/>
          </cx:dataLabels>
          <cx:dataId val="0"/>
          <cx:layoutPr>
            <cx:visibility meanLine="0" meanMarker="1" nonoutliers="0" outliers="1"/>
            <cx:statistics quartileMethod="exclusive"/>
          </cx:layoutPr>
        </cx:series>
      </cx:plotAreaRegion>
      <cx:axis id="0" hidden="1">
        <cx:catScaling gapWidth="1"/>
        <cx:tickLabels/>
      </cx:axis>
      <cx:axis id="1">
        <cx:valScaling min="20"/>
        <cx:majorGridlines/>
        <cx:tickLabels/>
        <cx:txPr>
          <a:bodyPr rot="-60000000" spcFirstLastPara="1" vertOverflow="ellipsis" vert="horz" wrap="square" lIns="0" tIns="0" rIns="0" bIns="0" anchor="ctr" anchorCtr="1"/>
          <a:lstStyle/>
          <a:p>
            <a:pPr>
              <a:defRPr sz="1800"/>
            </a:pPr>
            <a:endParaRPr lang="en-US" sz="1800"/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  <cs:bodyPr rot="-60000000" vert="horz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15000"/>
            <a:lumOff val="85000"/>
            <a:lumOff val="1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  <cs:bodyPr rot="-60000000" vert="horz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  <cs:bodyPr rot="0" vert="horz"/>
  </cs:title>
  <cs:trendline>
    <cs:lnRef idx="0"/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  <cs:bodyPr rot="-60000000" vert="horz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EEC24A-46D9-43AD-98B4-6E1C517A4B30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48DEE5-BCFB-4C8D-8F8E-68AA22B2D1A0}">
      <dgm:prSet phldrT="[Text]"/>
      <dgm:spPr/>
      <dgm:t>
        <a:bodyPr/>
        <a:lstStyle/>
        <a:p>
          <a:r>
            <a:rPr lang="en-US" dirty="0"/>
            <a:t>1087 initial, 3-,6-,9-, and 12-month visits completed for all enrolled participants</a:t>
          </a:r>
        </a:p>
      </dgm:t>
    </dgm:pt>
    <dgm:pt modelId="{C68BCD52-6AB3-4472-BD3D-B318DA5C352B}" type="parTrans" cxnId="{1C4DAB17-627D-49D4-B4ED-61A021427AD3}">
      <dgm:prSet/>
      <dgm:spPr/>
      <dgm:t>
        <a:bodyPr/>
        <a:lstStyle/>
        <a:p>
          <a:endParaRPr lang="en-US"/>
        </a:p>
      </dgm:t>
    </dgm:pt>
    <dgm:pt modelId="{88FE5B48-3BB2-4E8F-B561-82D70EA9B2E3}" type="sibTrans" cxnId="{1C4DAB17-627D-49D4-B4ED-61A021427AD3}">
      <dgm:prSet/>
      <dgm:spPr/>
      <dgm:t>
        <a:bodyPr/>
        <a:lstStyle/>
        <a:p>
          <a:endParaRPr lang="en-US"/>
        </a:p>
      </dgm:t>
    </dgm:pt>
    <dgm:pt modelId="{B21F281F-6F99-4B31-A9F5-82F8199C7CAA}">
      <dgm:prSet phldrT="[Text]"/>
      <dgm:spPr/>
      <dgm:t>
        <a:bodyPr/>
        <a:lstStyle/>
        <a:p>
          <a:r>
            <a:rPr lang="en-US" dirty="0"/>
            <a:t>179 visits where PROMIS was administered</a:t>
          </a:r>
        </a:p>
      </dgm:t>
    </dgm:pt>
    <dgm:pt modelId="{93AA72D4-D9AF-4BC9-B4B0-6AD8426FA8AE}" type="parTrans" cxnId="{46D9F253-3529-4A92-80AB-5D3C5DE1A50B}">
      <dgm:prSet/>
      <dgm:spPr/>
      <dgm:t>
        <a:bodyPr/>
        <a:lstStyle/>
        <a:p>
          <a:endParaRPr lang="en-US"/>
        </a:p>
      </dgm:t>
    </dgm:pt>
    <dgm:pt modelId="{721EE0F8-4966-4D58-8809-F34D70D94B15}" type="sibTrans" cxnId="{46D9F253-3529-4A92-80AB-5D3C5DE1A50B}">
      <dgm:prSet/>
      <dgm:spPr/>
      <dgm:t>
        <a:bodyPr/>
        <a:lstStyle/>
        <a:p>
          <a:endParaRPr lang="en-US"/>
        </a:p>
      </dgm:t>
    </dgm:pt>
    <dgm:pt modelId="{35FBACC6-2E13-4F8E-92D2-7D79837CD5B7}">
      <dgm:prSet phldrT="[Text]"/>
      <dgm:spPr/>
      <dgm:t>
        <a:bodyPr/>
        <a:lstStyle/>
        <a:p>
          <a:r>
            <a:rPr lang="en-US" dirty="0"/>
            <a:t>160 were completed by the appropriate respondent for the age of the participant (80 Pediatric Surveys and 80 Proxy Surveys)</a:t>
          </a:r>
        </a:p>
      </dgm:t>
    </dgm:pt>
    <dgm:pt modelId="{F0F063D4-8B02-4000-ABF4-190957624B47}" type="parTrans" cxnId="{106C1CBA-C8E7-4FD4-9594-F8443935E124}">
      <dgm:prSet/>
      <dgm:spPr/>
      <dgm:t>
        <a:bodyPr/>
        <a:lstStyle/>
        <a:p>
          <a:endParaRPr lang="en-US"/>
        </a:p>
      </dgm:t>
    </dgm:pt>
    <dgm:pt modelId="{105EA4F4-71E1-4A3C-B53E-8A6E37D63C17}" type="sibTrans" cxnId="{106C1CBA-C8E7-4FD4-9594-F8443935E124}">
      <dgm:prSet/>
      <dgm:spPr/>
      <dgm:t>
        <a:bodyPr/>
        <a:lstStyle/>
        <a:p>
          <a:endParaRPr lang="en-US"/>
        </a:p>
      </dgm:t>
    </dgm:pt>
    <dgm:pt modelId="{B913D5FE-281B-42E0-8D65-909FC9CD5C9A}" type="pres">
      <dgm:prSet presAssocID="{7BEEC24A-46D9-43AD-98B4-6E1C517A4B30}" presName="outerComposite" presStyleCnt="0">
        <dgm:presLayoutVars>
          <dgm:chMax val="5"/>
          <dgm:dir/>
          <dgm:resizeHandles val="exact"/>
        </dgm:presLayoutVars>
      </dgm:prSet>
      <dgm:spPr/>
    </dgm:pt>
    <dgm:pt modelId="{097AF45B-1654-4604-A5B1-54D9A7D70ABF}" type="pres">
      <dgm:prSet presAssocID="{7BEEC24A-46D9-43AD-98B4-6E1C517A4B30}" presName="dummyMaxCanvas" presStyleCnt="0">
        <dgm:presLayoutVars/>
      </dgm:prSet>
      <dgm:spPr/>
    </dgm:pt>
    <dgm:pt modelId="{E7F7B1FD-AB75-4AA5-A2D8-B85804F504C9}" type="pres">
      <dgm:prSet presAssocID="{7BEEC24A-46D9-43AD-98B4-6E1C517A4B30}" presName="ThreeNodes_1" presStyleLbl="node1" presStyleIdx="0" presStyleCnt="3">
        <dgm:presLayoutVars>
          <dgm:bulletEnabled val="1"/>
        </dgm:presLayoutVars>
      </dgm:prSet>
      <dgm:spPr/>
    </dgm:pt>
    <dgm:pt modelId="{2546BB5C-789B-43AA-B438-FF393F689319}" type="pres">
      <dgm:prSet presAssocID="{7BEEC24A-46D9-43AD-98B4-6E1C517A4B30}" presName="ThreeNodes_2" presStyleLbl="node1" presStyleIdx="1" presStyleCnt="3">
        <dgm:presLayoutVars>
          <dgm:bulletEnabled val="1"/>
        </dgm:presLayoutVars>
      </dgm:prSet>
      <dgm:spPr/>
    </dgm:pt>
    <dgm:pt modelId="{E34F5CD0-BABD-4F27-8EDD-FC0737EC019E}" type="pres">
      <dgm:prSet presAssocID="{7BEEC24A-46D9-43AD-98B4-6E1C517A4B30}" presName="ThreeNodes_3" presStyleLbl="node1" presStyleIdx="2" presStyleCnt="3">
        <dgm:presLayoutVars>
          <dgm:bulletEnabled val="1"/>
        </dgm:presLayoutVars>
      </dgm:prSet>
      <dgm:spPr/>
    </dgm:pt>
    <dgm:pt modelId="{1D24E1A4-B3FA-4F95-A4D9-0E0B041246ED}" type="pres">
      <dgm:prSet presAssocID="{7BEEC24A-46D9-43AD-98B4-6E1C517A4B30}" presName="ThreeConn_1-2" presStyleLbl="fgAccFollowNode1" presStyleIdx="0" presStyleCnt="2">
        <dgm:presLayoutVars>
          <dgm:bulletEnabled val="1"/>
        </dgm:presLayoutVars>
      </dgm:prSet>
      <dgm:spPr/>
    </dgm:pt>
    <dgm:pt modelId="{AC068EF2-3A61-4D52-96E9-AAD647EAD7A0}" type="pres">
      <dgm:prSet presAssocID="{7BEEC24A-46D9-43AD-98B4-6E1C517A4B30}" presName="ThreeConn_2-3" presStyleLbl="fgAccFollowNode1" presStyleIdx="1" presStyleCnt="2">
        <dgm:presLayoutVars>
          <dgm:bulletEnabled val="1"/>
        </dgm:presLayoutVars>
      </dgm:prSet>
      <dgm:spPr/>
    </dgm:pt>
    <dgm:pt modelId="{F38BDF47-6FAB-4B0C-9D39-8A4340C60A17}" type="pres">
      <dgm:prSet presAssocID="{7BEEC24A-46D9-43AD-98B4-6E1C517A4B30}" presName="ThreeNodes_1_text" presStyleLbl="node1" presStyleIdx="2" presStyleCnt="3">
        <dgm:presLayoutVars>
          <dgm:bulletEnabled val="1"/>
        </dgm:presLayoutVars>
      </dgm:prSet>
      <dgm:spPr/>
    </dgm:pt>
    <dgm:pt modelId="{44D07440-F61A-460D-892C-FCE0A0EE0C0C}" type="pres">
      <dgm:prSet presAssocID="{7BEEC24A-46D9-43AD-98B4-6E1C517A4B30}" presName="ThreeNodes_2_text" presStyleLbl="node1" presStyleIdx="2" presStyleCnt="3">
        <dgm:presLayoutVars>
          <dgm:bulletEnabled val="1"/>
        </dgm:presLayoutVars>
      </dgm:prSet>
      <dgm:spPr/>
    </dgm:pt>
    <dgm:pt modelId="{3CD4496B-08D5-4682-A30B-A9C3250C44D0}" type="pres">
      <dgm:prSet presAssocID="{7BEEC24A-46D9-43AD-98B4-6E1C517A4B30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E3BF6F04-913C-4B74-9F9B-8B05310F36E0}" type="presOf" srcId="{7BEEC24A-46D9-43AD-98B4-6E1C517A4B30}" destId="{B913D5FE-281B-42E0-8D65-909FC9CD5C9A}" srcOrd="0" destOrd="0" presId="urn:microsoft.com/office/officeart/2005/8/layout/vProcess5"/>
    <dgm:cxn modelId="{A0600512-2DCA-46E9-888E-2B326B5CCA70}" type="presOf" srcId="{4748DEE5-BCFB-4C8D-8F8E-68AA22B2D1A0}" destId="{E7F7B1FD-AB75-4AA5-A2D8-B85804F504C9}" srcOrd="0" destOrd="0" presId="urn:microsoft.com/office/officeart/2005/8/layout/vProcess5"/>
    <dgm:cxn modelId="{1C4DAB17-627D-49D4-B4ED-61A021427AD3}" srcId="{7BEEC24A-46D9-43AD-98B4-6E1C517A4B30}" destId="{4748DEE5-BCFB-4C8D-8F8E-68AA22B2D1A0}" srcOrd="0" destOrd="0" parTransId="{C68BCD52-6AB3-4472-BD3D-B318DA5C352B}" sibTransId="{88FE5B48-3BB2-4E8F-B561-82D70EA9B2E3}"/>
    <dgm:cxn modelId="{0292F018-8060-44E0-A86C-35CD422BDB06}" type="presOf" srcId="{4748DEE5-BCFB-4C8D-8F8E-68AA22B2D1A0}" destId="{F38BDF47-6FAB-4B0C-9D39-8A4340C60A17}" srcOrd="1" destOrd="0" presId="urn:microsoft.com/office/officeart/2005/8/layout/vProcess5"/>
    <dgm:cxn modelId="{BD6DD333-971D-4645-A0D8-BE8D38B7A8B9}" type="presOf" srcId="{721EE0F8-4966-4D58-8809-F34D70D94B15}" destId="{AC068EF2-3A61-4D52-96E9-AAD647EAD7A0}" srcOrd="0" destOrd="0" presId="urn:microsoft.com/office/officeart/2005/8/layout/vProcess5"/>
    <dgm:cxn modelId="{B75FBC41-54A5-4095-A57F-400B584FA27C}" type="presOf" srcId="{B21F281F-6F99-4B31-A9F5-82F8199C7CAA}" destId="{2546BB5C-789B-43AA-B438-FF393F689319}" srcOrd="0" destOrd="0" presId="urn:microsoft.com/office/officeart/2005/8/layout/vProcess5"/>
    <dgm:cxn modelId="{0CB39A62-545C-424B-A32E-B130063085DE}" type="presOf" srcId="{35FBACC6-2E13-4F8E-92D2-7D79837CD5B7}" destId="{E34F5CD0-BABD-4F27-8EDD-FC0737EC019E}" srcOrd="0" destOrd="0" presId="urn:microsoft.com/office/officeart/2005/8/layout/vProcess5"/>
    <dgm:cxn modelId="{7C280343-499C-42D6-B156-668AE48AA1EA}" type="presOf" srcId="{B21F281F-6F99-4B31-A9F5-82F8199C7CAA}" destId="{44D07440-F61A-460D-892C-FCE0A0EE0C0C}" srcOrd="1" destOrd="0" presId="urn:microsoft.com/office/officeart/2005/8/layout/vProcess5"/>
    <dgm:cxn modelId="{46D9F253-3529-4A92-80AB-5D3C5DE1A50B}" srcId="{7BEEC24A-46D9-43AD-98B4-6E1C517A4B30}" destId="{B21F281F-6F99-4B31-A9F5-82F8199C7CAA}" srcOrd="1" destOrd="0" parTransId="{93AA72D4-D9AF-4BC9-B4B0-6AD8426FA8AE}" sibTransId="{721EE0F8-4966-4D58-8809-F34D70D94B15}"/>
    <dgm:cxn modelId="{5D69F081-8869-4036-AF71-3268CA311A07}" type="presOf" srcId="{35FBACC6-2E13-4F8E-92D2-7D79837CD5B7}" destId="{3CD4496B-08D5-4682-A30B-A9C3250C44D0}" srcOrd="1" destOrd="0" presId="urn:microsoft.com/office/officeart/2005/8/layout/vProcess5"/>
    <dgm:cxn modelId="{106C1CBA-C8E7-4FD4-9594-F8443935E124}" srcId="{7BEEC24A-46D9-43AD-98B4-6E1C517A4B30}" destId="{35FBACC6-2E13-4F8E-92D2-7D79837CD5B7}" srcOrd="2" destOrd="0" parTransId="{F0F063D4-8B02-4000-ABF4-190957624B47}" sibTransId="{105EA4F4-71E1-4A3C-B53E-8A6E37D63C17}"/>
    <dgm:cxn modelId="{DEA153D2-A8EB-45FE-81A0-930E8A21850F}" type="presOf" srcId="{88FE5B48-3BB2-4E8F-B561-82D70EA9B2E3}" destId="{1D24E1A4-B3FA-4F95-A4D9-0E0B041246ED}" srcOrd="0" destOrd="0" presId="urn:microsoft.com/office/officeart/2005/8/layout/vProcess5"/>
    <dgm:cxn modelId="{84F7E3D6-98B8-4E89-A2EE-9C372309F16D}" type="presParOf" srcId="{B913D5FE-281B-42E0-8D65-909FC9CD5C9A}" destId="{097AF45B-1654-4604-A5B1-54D9A7D70ABF}" srcOrd="0" destOrd="0" presId="urn:microsoft.com/office/officeart/2005/8/layout/vProcess5"/>
    <dgm:cxn modelId="{7D46EA3F-8547-46A2-8057-52C553CBC81B}" type="presParOf" srcId="{B913D5FE-281B-42E0-8D65-909FC9CD5C9A}" destId="{E7F7B1FD-AB75-4AA5-A2D8-B85804F504C9}" srcOrd="1" destOrd="0" presId="urn:microsoft.com/office/officeart/2005/8/layout/vProcess5"/>
    <dgm:cxn modelId="{921B939A-6121-4FEA-BAB1-589BF8070C75}" type="presParOf" srcId="{B913D5FE-281B-42E0-8D65-909FC9CD5C9A}" destId="{2546BB5C-789B-43AA-B438-FF393F689319}" srcOrd="2" destOrd="0" presId="urn:microsoft.com/office/officeart/2005/8/layout/vProcess5"/>
    <dgm:cxn modelId="{CF0D024A-E707-46A1-8DB2-AB2C8468DCC2}" type="presParOf" srcId="{B913D5FE-281B-42E0-8D65-909FC9CD5C9A}" destId="{E34F5CD0-BABD-4F27-8EDD-FC0737EC019E}" srcOrd="3" destOrd="0" presId="urn:microsoft.com/office/officeart/2005/8/layout/vProcess5"/>
    <dgm:cxn modelId="{C009E383-4915-488F-9C71-F797388A84BE}" type="presParOf" srcId="{B913D5FE-281B-42E0-8D65-909FC9CD5C9A}" destId="{1D24E1A4-B3FA-4F95-A4D9-0E0B041246ED}" srcOrd="4" destOrd="0" presId="urn:microsoft.com/office/officeart/2005/8/layout/vProcess5"/>
    <dgm:cxn modelId="{DB36301A-D78D-4A81-B298-B584F5C1572A}" type="presParOf" srcId="{B913D5FE-281B-42E0-8D65-909FC9CD5C9A}" destId="{AC068EF2-3A61-4D52-96E9-AAD647EAD7A0}" srcOrd="5" destOrd="0" presId="urn:microsoft.com/office/officeart/2005/8/layout/vProcess5"/>
    <dgm:cxn modelId="{06169ABA-16C6-4DCE-AE06-AC6D5F4964E8}" type="presParOf" srcId="{B913D5FE-281B-42E0-8D65-909FC9CD5C9A}" destId="{F38BDF47-6FAB-4B0C-9D39-8A4340C60A17}" srcOrd="6" destOrd="0" presId="urn:microsoft.com/office/officeart/2005/8/layout/vProcess5"/>
    <dgm:cxn modelId="{182D699F-1F3C-4531-8306-09CEE6CB47EC}" type="presParOf" srcId="{B913D5FE-281B-42E0-8D65-909FC9CD5C9A}" destId="{44D07440-F61A-460D-892C-FCE0A0EE0C0C}" srcOrd="7" destOrd="0" presId="urn:microsoft.com/office/officeart/2005/8/layout/vProcess5"/>
    <dgm:cxn modelId="{BC67582D-38C8-4533-8FA6-895E4D4F7131}" type="presParOf" srcId="{B913D5FE-281B-42E0-8D65-909FC9CD5C9A}" destId="{3CD4496B-08D5-4682-A30B-A9C3250C44D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273B26-913C-4A8C-93E2-12A441C532CB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91D2C434-0C79-486E-B779-93E1F9545B2A}">
      <dgm:prSet phldrT="[Text]"/>
      <dgm:spPr/>
      <dgm:t>
        <a:bodyPr/>
        <a:lstStyle/>
        <a:p>
          <a:r>
            <a:rPr lang="en-US" dirty="0"/>
            <a:t>64 age eligible hips</a:t>
          </a:r>
        </a:p>
      </dgm:t>
    </dgm:pt>
    <dgm:pt modelId="{3A64CBB9-A295-442C-B9D0-E3D68A9B0AF5}" type="parTrans" cxnId="{008C4185-9DED-4D3D-A233-7E605C99E874}">
      <dgm:prSet/>
      <dgm:spPr/>
      <dgm:t>
        <a:bodyPr/>
        <a:lstStyle/>
        <a:p>
          <a:endParaRPr lang="en-US"/>
        </a:p>
      </dgm:t>
    </dgm:pt>
    <dgm:pt modelId="{0CE85CD1-88BA-4C3C-86D1-7BE12FE12903}" type="sibTrans" cxnId="{008C4185-9DED-4D3D-A233-7E605C99E874}">
      <dgm:prSet/>
      <dgm:spPr/>
      <dgm:t>
        <a:bodyPr/>
        <a:lstStyle/>
        <a:p>
          <a:endParaRPr lang="en-US"/>
        </a:p>
      </dgm:t>
    </dgm:pt>
    <dgm:pt modelId="{40F08038-1DF1-4316-94B9-5D4364DF240D}">
      <dgm:prSet phldrT="[Text]"/>
      <dgm:spPr/>
      <dgm:t>
        <a:bodyPr/>
        <a:lstStyle/>
        <a:p>
          <a:r>
            <a:rPr lang="en-US" dirty="0"/>
            <a:t>33 attempted survey</a:t>
          </a:r>
        </a:p>
      </dgm:t>
    </dgm:pt>
    <dgm:pt modelId="{BC784C31-B85D-48C6-922B-10BC922AF764}" type="parTrans" cxnId="{A75BFD79-52CD-41D5-81BE-0C8DA82F9164}">
      <dgm:prSet/>
      <dgm:spPr/>
      <dgm:t>
        <a:bodyPr/>
        <a:lstStyle/>
        <a:p>
          <a:endParaRPr lang="en-US"/>
        </a:p>
      </dgm:t>
    </dgm:pt>
    <dgm:pt modelId="{646C56D2-9349-4DB1-B3C7-91B38AEA23C1}" type="sibTrans" cxnId="{A75BFD79-52CD-41D5-81BE-0C8DA82F9164}">
      <dgm:prSet/>
      <dgm:spPr/>
      <dgm:t>
        <a:bodyPr/>
        <a:lstStyle/>
        <a:p>
          <a:endParaRPr lang="en-US"/>
        </a:p>
      </dgm:t>
    </dgm:pt>
    <dgm:pt modelId="{AA42CE8D-5518-4E4D-8D3A-E5F52D457EDC}">
      <dgm:prSet phldrT="[Text]"/>
      <dgm:spPr/>
      <dgm:t>
        <a:bodyPr/>
        <a:lstStyle/>
        <a:p>
          <a:r>
            <a:rPr lang="en-US" dirty="0"/>
            <a:t>30 completed survey</a:t>
          </a:r>
        </a:p>
      </dgm:t>
    </dgm:pt>
    <dgm:pt modelId="{D68DF5B0-8945-443C-963D-F940632FA576}" type="parTrans" cxnId="{0E7FC131-1BAC-4864-9417-8872FFE1D833}">
      <dgm:prSet/>
      <dgm:spPr/>
      <dgm:t>
        <a:bodyPr/>
        <a:lstStyle/>
        <a:p>
          <a:endParaRPr lang="en-US"/>
        </a:p>
      </dgm:t>
    </dgm:pt>
    <dgm:pt modelId="{6BEFE199-AF77-4905-82C7-C35D21302A3F}" type="sibTrans" cxnId="{0E7FC131-1BAC-4864-9417-8872FFE1D833}">
      <dgm:prSet/>
      <dgm:spPr/>
      <dgm:t>
        <a:bodyPr/>
        <a:lstStyle/>
        <a:p>
          <a:endParaRPr lang="en-US"/>
        </a:p>
      </dgm:t>
    </dgm:pt>
    <dgm:pt modelId="{FD3451C0-F1CC-4A38-AC63-C5F33DB2274D}" type="pres">
      <dgm:prSet presAssocID="{32273B26-913C-4A8C-93E2-12A441C532CB}" presName="linearFlow" presStyleCnt="0">
        <dgm:presLayoutVars>
          <dgm:resizeHandles val="exact"/>
        </dgm:presLayoutVars>
      </dgm:prSet>
      <dgm:spPr/>
    </dgm:pt>
    <dgm:pt modelId="{2C278BA8-27C9-4FF6-AEAA-2B818EA610DC}" type="pres">
      <dgm:prSet presAssocID="{91D2C434-0C79-486E-B779-93E1F9545B2A}" presName="node" presStyleLbl="node1" presStyleIdx="0" presStyleCnt="3">
        <dgm:presLayoutVars>
          <dgm:bulletEnabled val="1"/>
        </dgm:presLayoutVars>
      </dgm:prSet>
      <dgm:spPr/>
    </dgm:pt>
    <dgm:pt modelId="{62A701F2-FE8A-4049-8065-F5869E597A8D}" type="pres">
      <dgm:prSet presAssocID="{0CE85CD1-88BA-4C3C-86D1-7BE12FE12903}" presName="sibTrans" presStyleLbl="sibTrans2D1" presStyleIdx="0" presStyleCnt="2"/>
      <dgm:spPr/>
    </dgm:pt>
    <dgm:pt modelId="{E6DC8EF4-C690-4504-8A7A-C01808459B83}" type="pres">
      <dgm:prSet presAssocID="{0CE85CD1-88BA-4C3C-86D1-7BE12FE12903}" presName="connectorText" presStyleLbl="sibTrans2D1" presStyleIdx="0" presStyleCnt="2"/>
      <dgm:spPr/>
    </dgm:pt>
    <dgm:pt modelId="{46F99CC7-3EF0-4561-8B32-A86ADAD37F76}" type="pres">
      <dgm:prSet presAssocID="{40F08038-1DF1-4316-94B9-5D4364DF240D}" presName="node" presStyleLbl="node1" presStyleIdx="1" presStyleCnt="3">
        <dgm:presLayoutVars>
          <dgm:bulletEnabled val="1"/>
        </dgm:presLayoutVars>
      </dgm:prSet>
      <dgm:spPr/>
    </dgm:pt>
    <dgm:pt modelId="{37A798AA-85D8-4AE0-B1C4-DC0F40C07A55}" type="pres">
      <dgm:prSet presAssocID="{646C56D2-9349-4DB1-B3C7-91B38AEA23C1}" presName="sibTrans" presStyleLbl="sibTrans2D1" presStyleIdx="1" presStyleCnt="2"/>
      <dgm:spPr/>
    </dgm:pt>
    <dgm:pt modelId="{42BFA9B8-A832-42A3-AD8B-9202D9EFD228}" type="pres">
      <dgm:prSet presAssocID="{646C56D2-9349-4DB1-B3C7-91B38AEA23C1}" presName="connectorText" presStyleLbl="sibTrans2D1" presStyleIdx="1" presStyleCnt="2"/>
      <dgm:spPr/>
    </dgm:pt>
    <dgm:pt modelId="{4322D020-19CD-42F3-884A-97D6E0E782B1}" type="pres">
      <dgm:prSet presAssocID="{AA42CE8D-5518-4E4D-8D3A-E5F52D457EDC}" presName="node" presStyleLbl="node1" presStyleIdx="2" presStyleCnt="3">
        <dgm:presLayoutVars>
          <dgm:bulletEnabled val="1"/>
        </dgm:presLayoutVars>
      </dgm:prSet>
      <dgm:spPr/>
    </dgm:pt>
  </dgm:ptLst>
  <dgm:cxnLst>
    <dgm:cxn modelId="{0E7FC131-1BAC-4864-9417-8872FFE1D833}" srcId="{32273B26-913C-4A8C-93E2-12A441C532CB}" destId="{AA42CE8D-5518-4E4D-8D3A-E5F52D457EDC}" srcOrd="2" destOrd="0" parTransId="{D68DF5B0-8945-443C-963D-F940632FA576}" sibTransId="{6BEFE199-AF77-4905-82C7-C35D21302A3F}"/>
    <dgm:cxn modelId="{C8B4123B-F97C-4990-9824-325DCC71DAE3}" type="presOf" srcId="{0CE85CD1-88BA-4C3C-86D1-7BE12FE12903}" destId="{62A701F2-FE8A-4049-8065-F5869E597A8D}" srcOrd="0" destOrd="0" presId="urn:microsoft.com/office/officeart/2005/8/layout/process2"/>
    <dgm:cxn modelId="{EF36CF3F-A3D3-46DA-B5E6-FF127C3178A5}" type="presOf" srcId="{32273B26-913C-4A8C-93E2-12A441C532CB}" destId="{FD3451C0-F1CC-4A38-AC63-C5F33DB2274D}" srcOrd="0" destOrd="0" presId="urn:microsoft.com/office/officeart/2005/8/layout/process2"/>
    <dgm:cxn modelId="{22D7D159-4D2F-4086-AA5B-260B3AECF204}" type="presOf" srcId="{91D2C434-0C79-486E-B779-93E1F9545B2A}" destId="{2C278BA8-27C9-4FF6-AEAA-2B818EA610DC}" srcOrd="0" destOrd="0" presId="urn:microsoft.com/office/officeart/2005/8/layout/process2"/>
    <dgm:cxn modelId="{A75BFD79-52CD-41D5-81BE-0C8DA82F9164}" srcId="{32273B26-913C-4A8C-93E2-12A441C532CB}" destId="{40F08038-1DF1-4316-94B9-5D4364DF240D}" srcOrd="1" destOrd="0" parTransId="{BC784C31-B85D-48C6-922B-10BC922AF764}" sibTransId="{646C56D2-9349-4DB1-B3C7-91B38AEA23C1}"/>
    <dgm:cxn modelId="{008C4185-9DED-4D3D-A233-7E605C99E874}" srcId="{32273B26-913C-4A8C-93E2-12A441C532CB}" destId="{91D2C434-0C79-486E-B779-93E1F9545B2A}" srcOrd="0" destOrd="0" parTransId="{3A64CBB9-A295-442C-B9D0-E3D68A9B0AF5}" sibTransId="{0CE85CD1-88BA-4C3C-86D1-7BE12FE12903}"/>
    <dgm:cxn modelId="{5B8B21BB-B636-49CC-92D4-6C355A172A78}" type="presOf" srcId="{AA42CE8D-5518-4E4D-8D3A-E5F52D457EDC}" destId="{4322D020-19CD-42F3-884A-97D6E0E782B1}" srcOrd="0" destOrd="0" presId="urn:microsoft.com/office/officeart/2005/8/layout/process2"/>
    <dgm:cxn modelId="{936672BB-1C65-4B91-B452-0547CD26D9BA}" type="presOf" srcId="{646C56D2-9349-4DB1-B3C7-91B38AEA23C1}" destId="{42BFA9B8-A832-42A3-AD8B-9202D9EFD228}" srcOrd="1" destOrd="0" presId="urn:microsoft.com/office/officeart/2005/8/layout/process2"/>
    <dgm:cxn modelId="{4516ECC2-A33A-40CD-B2CE-5FB9ED0AEC20}" type="presOf" srcId="{40F08038-1DF1-4316-94B9-5D4364DF240D}" destId="{46F99CC7-3EF0-4561-8B32-A86ADAD37F76}" srcOrd="0" destOrd="0" presId="urn:microsoft.com/office/officeart/2005/8/layout/process2"/>
    <dgm:cxn modelId="{471857C8-52F9-4F37-9B89-329BE3B4FBF0}" type="presOf" srcId="{646C56D2-9349-4DB1-B3C7-91B38AEA23C1}" destId="{37A798AA-85D8-4AE0-B1C4-DC0F40C07A55}" srcOrd="0" destOrd="0" presId="urn:microsoft.com/office/officeart/2005/8/layout/process2"/>
    <dgm:cxn modelId="{D6F41DC9-35C3-467C-9A7D-D32133D06BC8}" type="presOf" srcId="{0CE85CD1-88BA-4C3C-86D1-7BE12FE12903}" destId="{E6DC8EF4-C690-4504-8A7A-C01808459B83}" srcOrd="1" destOrd="0" presId="urn:microsoft.com/office/officeart/2005/8/layout/process2"/>
    <dgm:cxn modelId="{5330EC11-9F62-43FC-9034-16D6B23B5EFE}" type="presParOf" srcId="{FD3451C0-F1CC-4A38-AC63-C5F33DB2274D}" destId="{2C278BA8-27C9-4FF6-AEAA-2B818EA610DC}" srcOrd="0" destOrd="0" presId="urn:microsoft.com/office/officeart/2005/8/layout/process2"/>
    <dgm:cxn modelId="{AB99C327-437F-4B01-962E-1A0739F2DBF6}" type="presParOf" srcId="{FD3451C0-F1CC-4A38-AC63-C5F33DB2274D}" destId="{62A701F2-FE8A-4049-8065-F5869E597A8D}" srcOrd="1" destOrd="0" presId="urn:microsoft.com/office/officeart/2005/8/layout/process2"/>
    <dgm:cxn modelId="{C8DF3666-700D-46EF-85DE-2E6ADBB411DE}" type="presParOf" srcId="{62A701F2-FE8A-4049-8065-F5869E597A8D}" destId="{E6DC8EF4-C690-4504-8A7A-C01808459B83}" srcOrd="0" destOrd="0" presId="urn:microsoft.com/office/officeart/2005/8/layout/process2"/>
    <dgm:cxn modelId="{A9A8B20B-B76B-4FBB-9650-1347044CC2F1}" type="presParOf" srcId="{FD3451C0-F1CC-4A38-AC63-C5F33DB2274D}" destId="{46F99CC7-3EF0-4561-8B32-A86ADAD37F76}" srcOrd="2" destOrd="0" presId="urn:microsoft.com/office/officeart/2005/8/layout/process2"/>
    <dgm:cxn modelId="{4BAC2671-8952-46FC-9AD9-8336D0E42CAD}" type="presParOf" srcId="{FD3451C0-F1CC-4A38-AC63-C5F33DB2274D}" destId="{37A798AA-85D8-4AE0-B1C4-DC0F40C07A55}" srcOrd="3" destOrd="0" presId="urn:microsoft.com/office/officeart/2005/8/layout/process2"/>
    <dgm:cxn modelId="{07578AFA-1BDF-4DD3-BEB4-3345A13E54BF}" type="presParOf" srcId="{37A798AA-85D8-4AE0-B1C4-DC0F40C07A55}" destId="{42BFA9B8-A832-42A3-AD8B-9202D9EFD228}" srcOrd="0" destOrd="0" presId="urn:microsoft.com/office/officeart/2005/8/layout/process2"/>
    <dgm:cxn modelId="{CA25E851-A9A7-4635-B34D-C73DC0BE8BFE}" type="presParOf" srcId="{FD3451C0-F1CC-4A38-AC63-C5F33DB2274D}" destId="{4322D020-19CD-42F3-884A-97D6E0E782B1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273B26-913C-4A8C-93E2-12A441C532CB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91D2C434-0C79-486E-B779-93E1F9545B2A}">
      <dgm:prSet phldrT="[Text]"/>
      <dgm:spPr/>
      <dgm:t>
        <a:bodyPr/>
        <a:lstStyle/>
        <a:p>
          <a:r>
            <a:rPr lang="en-US" dirty="0"/>
            <a:t>103 age eligible hips with visit data</a:t>
          </a:r>
        </a:p>
      </dgm:t>
    </dgm:pt>
    <dgm:pt modelId="{3A64CBB9-A295-442C-B9D0-E3D68A9B0AF5}" type="parTrans" cxnId="{008C4185-9DED-4D3D-A233-7E605C99E874}">
      <dgm:prSet/>
      <dgm:spPr/>
      <dgm:t>
        <a:bodyPr/>
        <a:lstStyle/>
        <a:p>
          <a:endParaRPr lang="en-US"/>
        </a:p>
      </dgm:t>
    </dgm:pt>
    <dgm:pt modelId="{0CE85CD1-88BA-4C3C-86D1-7BE12FE12903}" type="sibTrans" cxnId="{008C4185-9DED-4D3D-A233-7E605C99E874}">
      <dgm:prSet/>
      <dgm:spPr/>
      <dgm:t>
        <a:bodyPr/>
        <a:lstStyle/>
        <a:p>
          <a:endParaRPr lang="en-US"/>
        </a:p>
      </dgm:t>
    </dgm:pt>
    <dgm:pt modelId="{40F08038-1DF1-4316-94B9-5D4364DF240D}">
      <dgm:prSet phldrT="[Text]"/>
      <dgm:spPr/>
      <dgm:t>
        <a:bodyPr/>
        <a:lstStyle/>
        <a:p>
          <a:r>
            <a:rPr lang="en-US" dirty="0"/>
            <a:t>60 attempted survey</a:t>
          </a:r>
        </a:p>
      </dgm:t>
    </dgm:pt>
    <dgm:pt modelId="{BC784C31-B85D-48C6-922B-10BC922AF764}" type="parTrans" cxnId="{A75BFD79-52CD-41D5-81BE-0C8DA82F9164}">
      <dgm:prSet/>
      <dgm:spPr/>
      <dgm:t>
        <a:bodyPr/>
        <a:lstStyle/>
        <a:p>
          <a:endParaRPr lang="en-US"/>
        </a:p>
      </dgm:t>
    </dgm:pt>
    <dgm:pt modelId="{646C56D2-9349-4DB1-B3C7-91B38AEA23C1}" type="sibTrans" cxnId="{A75BFD79-52CD-41D5-81BE-0C8DA82F9164}">
      <dgm:prSet/>
      <dgm:spPr/>
      <dgm:t>
        <a:bodyPr/>
        <a:lstStyle/>
        <a:p>
          <a:endParaRPr lang="en-US"/>
        </a:p>
      </dgm:t>
    </dgm:pt>
    <dgm:pt modelId="{AA42CE8D-5518-4E4D-8D3A-E5F52D457EDC}">
      <dgm:prSet phldrT="[Text]"/>
      <dgm:spPr/>
      <dgm:t>
        <a:bodyPr/>
        <a:lstStyle/>
        <a:p>
          <a:r>
            <a:rPr lang="en-US" dirty="0"/>
            <a:t>57 completed survey</a:t>
          </a:r>
        </a:p>
      </dgm:t>
    </dgm:pt>
    <dgm:pt modelId="{D68DF5B0-8945-443C-963D-F940632FA576}" type="parTrans" cxnId="{0E7FC131-1BAC-4864-9417-8872FFE1D833}">
      <dgm:prSet/>
      <dgm:spPr/>
      <dgm:t>
        <a:bodyPr/>
        <a:lstStyle/>
        <a:p>
          <a:endParaRPr lang="en-US"/>
        </a:p>
      </dgm:t>
    </dgm:pt>
    <dgm:pt modelId="{6BEFE199-AF77-4905-82C7-C35D21302A3F}" type="sibTrans" cxnId="{0E7FC131-1BAC-4864-9417-8872FFE1D833}">
      <dgm:prSet/>
      <dgm:spPr/>
      <dgm:t>
        <a:bodyPr/>
        <a:lstStyle/>
        <a:p>
          <a:endParaRPr lang="en-US"/>
        </a:p>
      </dgm:t>
    </dgm:pt>
    <dgm:pt modelId="{FD3451C0-F1CC-4A38-AC63-C5F33DB2274D}" type="pres">
      <dgm:prSet presAssocID="{32273B26-913C-4A8C-93E2-12A441C532CB}" presName="linearFlow" presStyleCnt="0">
        <dgm:presLayoutVars>
          <dgm:resizeHandles val="exact"/>
        </dgm:presLayoutVars>
      </dgm:prSet>
      <dgm:spPr/>
    </dgm:pt>
    <dgm:pt modelId="{2C278BA8-27C9-4FF6-AEAA-2B818EA610DC}" type="pres">
      <dgm:prSet presAssocID="{91D2C434-0C79-486E-B779-93E1F9545B2A}" presName="node" presStyleLbl="node1" presStyleIdx="0" presStyleCnt="3">
        <dgm:presLayoutVars>
          <dgm:bulletEnabled val="1"/>
        </dgm:presLayoutVars>
      </dgm:prSet>
      <dgm:spPr/>
    </dgm:pt>
    <dgm:pt modelId="{62A701F2-FE8A-4049-8065-F5869E597A8D}" type="pres">
      <dgm:prSet presAssocID="{0CE85CD1-88BA-4C3C-86D1-7BE12FE12903}" presName="sibTrans" presStyleLbl="sibTrans2D1" presStyleIdx="0" presStyleCnt="2"/>
      <dgm:spPr/>
    </dgm:pt>
    <dgm:pt modelId="{E6DC8EF4-C690-4504-8A7A-C01808459B83}" type="pres">
      <dgm:prSet presAssocID="{0CE85CD1-88BA-4C3C-86D1-7BE12FE12903}" presName="connectorText" presStyleLbl="sibTrans2D1" presStyleIdx="0" presStyleCnt="2"/>
      <dgm:spPr/>
    </dgm:pt>
    <dgm:pt modelId="{46F99CC7-3EF0-4561-8B32-A86ADAD37F76}" type="pres">
      <dgm:prSet presAssocID="{40F08038-1DF1-4316-94B9-5D4364DF240D}" presName="node" presStyleLbl="node1" presStyleIdx="1" presStyleCnt="3">
        <dgm:presLayoutVars>
          <dgm:bulletEnabled val="1"/>
        </dgm:presLayoutVars>
      </dgm:prSet>
      <dgm:spPr/>
    </dgm:pt>
    <dgm:pt modelId="{37A798AA-85D8-4AE0-B1C4-DC0F40C07A55}" type="pres">
      <dgm:prSet presAssocID="{646C56D2-9349-4DB1-B3C7-91B38AEA23C1}" presName="sibTrans" presStyleLbl="sibTrans2D1" presStyleIdx="1" presStyleCnt="2"/>
      <dgm:spPr/>
    </dgm:pt>
    <dgm:pt modelId="{42BFA9B8-A832-42A3-AD8B-9202D9EFD228}" type="pres">
      <dgm:prSet presAssocID="{646C56D2-9349-4DB1-B3C7-91B38AEA23C1}" presName="connectorText" presStyleLbl="sibTrans2D1" presStyleIdx="1" presStyleCnt="2"/>
      <dgm:spPr/>
    </dgm:pt>
    <dgm:pt modelId="{4322D020-19CD-42F3-884A-97D6E0E782B1}" type="pres">
      <dgm:prSet presAssocID="{AA42CE8D-5518-4E4D-8D3A-E5F52D457EDC}" presName="node" presStyleLbl="node1" presStyleIdx="2" presStyleCnt="3">
        <dgm:presLayoutVars>
          <dgm:bulletEnabled val="1"/>
        </dgm:presLayoutVars>
      </dgm:prSet>
      <dgm:spPr/>
    </dgm:pt>
  </dgm:ptLst>
  <dgm:cxnLst>
    <dgm:cxn modelId="{0E7FC131-1BAC-4864-9417-8872FFE1D833}" srcId="{32273B26-913C-4A8C-93E2-12A441C532CB}" destId="{AA42CE8D-5518-4E4D-8D3A-E5F52D457EDC}" srcOrd="2" destOrd="0" parTransId="{D68DF5B0-8945-443C-963D-F940632FA576}" sibTransId="{6BEFE199-AF77-4905-82C7-C35D21302A3F}"/>
    <dgm:cxn modelId="{C8B4123B-F97C-4990-9824-325DCC71DAE3}" type="presOf" srcId="{0CE85CD1-88BA-4C3C-86D1-7BE12FE12903}" destId="{62A701F2-FE8A-4049-8065-F5869E597A8D}" srcOrd="0" destOrd="0" presId="urn:microsoft.com/office/officeart/2005/8/layout/process2"/>
    <dgm:cxn modelId="{EF36CF3F-A3D3-46DA-B5E6-FF127C3178A5}" type="presOf" srcId="{32273B26-913C-4A8C-93E2-12A441C532CB}" destId="{FD3451C0-F1CC-4A38-AC63-C5F33DB2274D}" srcOrd="0" destOrd="0" presId="urn:microsoft.com/office/officeart/2005/8/layout/process2"/>
    <dgm:cxn modelId="{22D7D159-4D2F-4086-AA5B-260B3AECF204}" type="presOf" srcId="{91D2C434-0C79-486E-B779-93E1F9545B2A}" destId="{2C278BA8-27C9-4FF6-AEAA-2B818EA610DC}" srcOrd="0" destOrd="0" presId="urn:microsoft.com/office/officeart/2005/8/layout/process2"/>
    <dgm:cxn modelId="{A75BFD79-52CD-41D5-81BE-0C8DA82F9164}" srcId="{32273B26-913C-4A8C-93E2-12A441C532CB}" destId="{40F08038-1DF1-4316-94B9-5D4364DF240D}" srcOrd="1" destOrd="0" parTransId="{BC784C31-B85D-48C6-922B-10BC922AF764}" sibTransId="{646C56D2-9349-4DB1-B3C7-91B38AEA23C1}"/>
    <dgm:cxn modelId="{008C4185-9DED-4D3D-A233-7E605C99E874}" srcId="{32273B26-913C-4A8C-93E2-12A441C532CB}" destId="{91D2C434-0C79-486E-B779-93E1F9545B2A}" srcOrd="0" destOrd="0" parTransId="{3A64CBB9-A295-442C-B9D0-E3D68A9B0AF5}" sibTransId="{0CE85CD1-88BA-4C3C-86D1-7BE12FE12903}"/>
    <dgm:cxn modelId="{5B8B21BB-B636-49CC-92D4-6C355A172A78}" type="presOf" srcId="{AA42CE8D-5518-4E4D-8D3A-E5F52D457EDC}" destId="{4322D020-19CD-42F3-884A-97D6E0E782B1}" srcOrd="0" destOrd="0" presId="urn:microsoft.com/office/officeart/2005/8/layout/process2"/>
    <dgm:cxn modelId="{936672BB-1C65-4B91-B452-0547CD26D9BA}" type="presOf" srcId="{646C56D2-9349-4DB1-B3C7-91B38AEA23C1}" destId="{42BFA9B8-A832-42A3-AD8B-9202D9EFD228}" srcOrd="1" destOrd="0" presId="urn:microsoft.com/office/officeart/2005/8/layout/process2"/>
    <dgm:cxn modelId="{4516ECC2-A33A-40CD-B2CE-5FB9ED0AEC20}" type="presOf" srcId="{40F08038-1DF1-4316-94B9-5D4364DF240D}" destId="{46F99CC7-3EF0-4561-8B32-A86ADAD37F76}" srcOrd="0" destOrd="0" presId="urn:microsoft.com/office/officeart/2005/8/layout/process2"/>
    <dgm:cxn modelId="{471857C8-52F9-4F37-9B89-329BE3B4FBF0}" type="presOf" srcId="{646C56D2-9349-4DB1-B3C7-91B38AEA23C1}" destId="{37A798AA-85D8-4AE0-B1C4-DC0F40C07A55}" srcOrd="0" destOrd="0" presId="urn:microsoft.com/office/officeart/2005/8/layout/process2"/>
    <dgm:cxn modelId="{D6F41DC9-35C3-467C-9A7D-D32133D06BC8}" type="presOf" srcId="{0CE85CD1-88BA-4C3C-86D1-7BE12FE12903}" destId="{E6DC8EF4-C690-4504-8A7A-C01808459B83}" srcOrd="1" destOrd="0" presId="urn:microsoft.com/office/officeart/2005/8/layout/process2"/>
    <dgm:cxn modelId="{5330EC11-9F62-43FC-9034-16D6B23B5EFE}" type="presParOf" srcId="{FD3451C0-F1CC-4A38-AC63-C5F33DB2274D}" destId="{2C278BA8-27C9-4FF6-AEAA-2B818EA610DC}" srcOrd="0" destOrd="0" presId="urn:microsoft.com/office/officeart/2005/8/layout/process2"/>
    <dgm:cxn modelId="{AB99C327-437F-4B01-962E-1A0739F2DBF6}" type="presParOf" srcId="{FD3451C0-F1CC-4A38-AC63-C5F33DB2274D}" destId="{62A701F2-FE8A-4049-8065-F5869E597A8D}" srcOrd="1" destOrd="0" presId="urn:microsoft.com/office/officeart/2005/8/layout/process2"/>
    <dgm:cxn modelId="{C8DF3666-700D-46EF-85DE-2E6ADBB411DE}" type="presParOf" srcId="{62A701F2-FE8A-4049-8065-F5869E597A8D}" destId="{E6DC8EF4-C690-4504-8A7A-C01808459B83}" srcOrd="0" destOrd="0" presId="urn:microsoft.com/office/officeart/2005/8/layout/process2"/>
    <dgm:cxn modelId="{A9A8B20B-B76B-4FBB-9650-1347044CC2F1}" type="presParOf" srcId="{FD3451C0-F1CC-4A38-AC63-C5F33DB2274D}" destId="{46F99CC7-3EF0-4561-8B32-A86ADAD37F76}" srcOrd="2" destOrd="0" presId="urn:microsoft.com/office/officeart/2005/8/layout/process2"/>
    <dgm:cxn modelId="{4BAC2671-8952-46FC-9AD9-8336D0E42CAD}" type="presParOf" srcId="{FD3451C0-F1CC-4A38-AC63-C5F33DB2274D}" destId="{37A798AA-85D8-4AE0-B1C4-DC0F40C07A55}" srcOrd="3" destOrd="0" presId="urn:microsoft.com/office/officeart/2005/8/layout/process2"/>
    <dgm:cxn modelId="{07578AFA-1BDF-4DD3-BEB4-3345A13E54BF}" type="presParOf" srcId="{37A798AA-85D8-4AE0-B1C4-DC0F40C07A55}" destId="{42BFA9B8-A832-42A3-AD8B-9202D9EFD228}" srcOrd="0" destOrd="0" presId="urn:microsoft.com/office/officeart/2005/8/layout/process2"/>
    <dgm:cxn modelId="{CA25E851-A9A7-4635-B34D-C73DC0BE8BFE}" type="presParOf" srcId="{FD3451C0-F1CC-4A38-AC63-C5F33DB2274D}" destId="{4322D020-19CD-42F3-884A-97D6E0E782B1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2273B26-913C-4A8C-93E2-12A441C532CB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91D2C434-0C79-486E-B779-93E1F9545B2A}">
      <dgm:prSet phldrT="[Text]"/>
      <dgm:spPr/>
      <dgm:t>
        <a:bodyPr/>
        <a:lstStyle/>
        <a:p>
          <a:r>
            <a:rPr lang="en-US" dirty="0"/>
            <a:t>67 age eligible hips with visit data</a:t>
          </a:r>
        </a:p>
      </dgm:t>
    </dgm:pt>
    <dgm:pt modelId="{3A64CBB9-A295-442C-B9D0-E3D68A9B0AF5}" type="parTrans" cxnId="{008C4185-9DED-4D3D-A233-7E605C99E874}">
      <dgm:prSet/>
      <dgm:spPr/>
      <dgm:t>
        <a:bodyPr/>
        <a:lstStyle/>
        <a:p>
          <a:endParaRPr lang="en-US"/>
        </a:p>
      </dgm:t>
    </dgm:pt>
    <dgm:pt modelId="{0CE85CD1-88BA-4C3C-86D1-7BE12FE12903}" type="sibTrans" cxnId="{008C4185-9DED-4D3D-A233-7E605C99E874}">
      <dgm:prSet/>
      <dgm:spPr/>
      <dgm:t>
        <a:bodyPr/>
        <a:lstStyle/>
        <a:p>
          <a:endParaRPr lang="en-US"/>
        </a:p>
      </dgm:t>
    </dgm:pt>
    <dgm:pt modelId="{40F08038-1DF1-4316-94B9-5D4364DF240D}">
      <dgm:prSet phldrT="[Text]"/>
      <dgm:spPr/>
      <dgm:t>
        <a:bodyPr/>
        <a:lstStyle/>
        <a:p>
          <a:r>
            <a:rPr lang="en-US" dirty="0"/>
            <a:t>45 attempted survey</a:t>
          </a:r>
        </a:p>
      </dgm:t>
    </dgm:pt>
    <dgm:pt modelId="{BC784C31-B85D-48C6-922B-10BC922AF764}" type="parTrans" cxnId="{A75BFD79-52CD-41D5-81BE-0C8DA82F9164}">
      <dgm:prSet/>
      <dgm:spPr/>
      <dgm:t>
        <a:bodyPr/>
        <a:lstStyle/>
        <a:p>
          <a:endParaRPr lang="en-US"/>
        </a:p>
      </dgm:t>
    </dgm:pt>
    <dgm:pt modelId="{646C56D2-9349-4DB1-B3C7-91B38AEA23C1}" type="sibTrans" cxnId="{A75BFD79-52CD-41D5-81BE-0C8DA82F9164}">
      <dgm:prSet/>
      <dgm:spPr/>
      <dgm:t>
        <a:bodyPr/>
        <a:lstStyle/>
        <a:p>
          <a:endParaRPr lang="en-US"/>
        </a:p>
      </dgm:t>
    </dgm:pt>
    <dgm:pt modelId="{AA42CE8D-5518-4E4D-8D3A-E5F52D457EDC}">
      <dgm:prSet phldrT="[Text]"/>
      <dgm:spPr/>
      <dgm:t>
        <a:bodyPr/>
        <a:lstStyle/>
        <a:p>
          <a:r>
            <a:rPr lang="en-US" dirty="0"/>
            <a:t>42 completed survey</a:t>
          </a:r>
        </a:p>
      </dgm:t>
    </dgm:pt>
    <dgm:pt modelId="{D68DF5B0-8945-443C-963D-F940632FA576}" type="parTrans" cxnId="{0E7FC131-1BAC-4864-9417-8872FFE1D833}">
      <dgm:prSet/>
      <dgm:spPr/>
      <dgm:t>
        <a:bodyPr/>
        <a:lstStyle/>
        <a:p>
          <a:endParaRPr lang="en-US"/>
        </a:p>
      </dgm:t>
    </dgm:pt>
    <dgm:pt modelId="{6BEFE199-AF77-4905-82C7-C35D21302A3F}" type="sibTrans" cxnId="{0E7FC131-1BAC-4864-9417-8872FFE1D833}">
      <dgm:prSet/>
      <dgm:spPr/>
      <dgm:t>
        <a:bodyPr/>
        <a:lstStyle/>
        <a:p>
          <a:endParaRPr lang="en-US"/>
        </a:p>
      </dgm:t>
    </dgm:pt>
    <dgm:pt modelId="{FD3451C0-F1CC-4A38-AC63-C5F33DB2274D}" type="pres">
      <dgm:prSet presAssocID="{32273B26-913C-4A8C-93E2-12A441C532CB}" presName="linearFlow" presStyleCnt="0">
        <dgm:presLayoutVars>
          <dgm:resizeHandles val="exact"/>
        </dgm:presLayoutVars>
      </dgm:prSet>
      <dgm:spPr/>
    </dgm:pt>
    <dgm:pt modelId="{2C278BA8-27C9-4FF6-AEAA-2B818EA610DC}" type="pres">
      <dgm:prSet presAssocID="{91D2C434-0C79-486E-B779-93E1F9545B2A}" presName="node" presStyleLbl="node1" presStyleIdx="0" presStyleCnt="3">
        <dgm:presLayoutVars>
          <dgm:bulletEnabled val="1"/>
        </dgm:presLayoutVars>
      </dgm:prSet>
      <dgm:spPr/>
    </dgm:pt>
    <dgm:pt modelId="{62A701F2-FE8A-4049-8065-F5869E597A8D}" type="pres">
      <dgm:prSet presAssocID="{0CE85CD1-88BA-4C3C-86D1-7BE12FE12903}" presName="sibTrans" presStyleLbl="sibTrans2D1" presStyleIdx="0" presStyleCnt="2"/>
      <dgm:spPr/>
    </dgm:pt>
    <dgm:pt modelId="{E6DC8EF4-C690-4504-8A7A-C01808459B83}" type="pres">
      <dgm:prSet presAssocID="{0CE85CD1-88BA-4C3C-86D1-7BE12FE12903}" presName="connectorText" presStyleLbl="sibTrans2D1" presStyleIdx="0" presStyleCnt="2"/>
      <dgm:spPr/>
    </dgm:pt>
    <dgm:pt modelId="{46F99CC7-3EF0-4561-8B32-A86ADAD37F76}" type="pres">
      <dgm:prSet presAssocID="{40F08038-1DF1-4316-94B9-5D4364DF240D}" presName="node" presStyleLbl="node1" presStyleIdx="1" presStyleCnt="3">
        <dgm:presLayoutVars>
          <dgm:bulletEnabled val="1"/>
        </dgm:presLayoutVars>
      </dgm:prSet>
      <dgm:spPr/>
    </dgm:pt>
    <dgm:pt modelId="{37A798AA-85D8-4AE0-B1C4-DC0F40C07A55}" type="pres">
      <dgm:prSet presAssocID="{646C56D2-9349-4DB1-B3C7-91B38AEA23C1}" presName="sibTrans" presStyleLbl="sibTrans2D1" presStyleIdx="1" presStyleCnt="2"/>
      <dgm:spPr/>
    </dgm:pt>
    <dgm:pt modelId="{42BFA9B8-A832-42A3-AD8B-9202D9EFD228}" type="pres">
      <dgm:prSet presAssocID="{646C56D2-9349-4DB1-B3C7-91B38AEA23C1}" presName="connectorText" presStyleLbl="sibTrans2D1" presStyleIdx="1" presStyleCnt="2"/>
      <dgm:spPr/>
    </dgm:pt>
    <dgm:pt modelId="{4322D020-19CD-42F3-884A-97D6E0E782B1}" type="pres">
      <dgm:prSet presAssocID="{AA42CE8D-5518-4E4D-8D3A-E5F52D457EDC}" presName="node" presStyleLbl="node1" presStyleIdx="2" presStyleCnt="3">
        <dgm:presLayoutVars>
          <dgm:bulletEnabled val="1"/>
        </dgm:presLayoutVars>
      </dgm:prSet>
      <dgm:spPr/>
    </dgm:pt>
  </dgm:ptLst>
  <dgm:cxnLst>
    <dgm:cxn modelId="{0E7FC131-1BAC-4864-9417-8872FFE1D833}" srcId="{32273B26-913C-4A8C-93E2-12A441C532CB}" destId="{AA42CE8D-5518-4E4D-8D3A-E5F52D457EDC}" srcOrd="2" destOrd="0" parTransId="{D68DF5B0-8945-443C-963D-F940632FA576}" sibTransId="{6BEFE199-AF77-4905-82C7-C35D21302A3F}"/>
    <dgm:cxn modelId="{C8B4123B-F97C-4990-9824-325DCC71DAE3}" type="presOf" srcId="{0CE85CD1-88BA-4C3C-86D1-7BE12FE12903}" destId="{62A701F2-FE8A-4049-8065-F5869E597A8D}" srcOrd="0" destOrd="0" presId="urn:microsoft.com/office/officeart/2005/8/layout/process2"/>
    <dgm:cxn modelId="{EF36CF3F-A3D3-46DA-B5E6-FF127C3178A5}" type="presOf" srcId="{32273B26-913C-4A8C-93E2-12A441C532CB}" destId="{FD3451C0-F1CC-4A38-AC63-C5F33DB2274D}" srcOrd="0" destOrd="0" presId="urn:microsoft.com/office/officeart/2005/8/layout/process2"/>
    <dgm:cxn modelId="{22D7D159-4D2F-4086-AA5B-260B3AECF204}" type="presOf" srcId="{91D2C434-0C79-486E-B779-93E1F9545B2A}" destId="{2C278BA8-27C9-4FF6-AEAA-2B818EA610DC}" srcOrd="0" destOrd="0" presId="urn:microsoft.com/office/officeart/2005/8/layout/process2"/>
    <dgm:cxn modelId="{A75BFD79-52CD-41D5-81BE-0C8DA82F9164}" srcId="{32273B26-913C-4A8C-93E2-12A441C532CB}" destId="{40F08038-1DF1-4316-94B9-5D4364DF240D}" srcOrd="1" destOrd="0" parTransId="{BC784C31-B85D-48C6-922B-10BC922AF764}" sibTransId="{646C56D2-9349-4DB1-B3C7-91B38AEA23C1}"/>
    <dgm:cxn modelId="{008C4185-9DED-4D3D-A233-7E605C99E874}" srcId="{32273B26-913C-4A8C-93E2-12A441C532CB}" destId="{91D2C434-0C79-486E-B779-93E1F9545B2A}" srcOrd="0" destOrd="0" parTransId="{3A64CBB9-A295-442C-B9D0-E3D68A9B0AF5}" sibTransId="{0CE85CD1-88BA-4C3C-86D1-7BE12FE12903}"/>
    <dgm:cxn modelId="{5B8B21BB-B636-49CC-92D4-6C355A172A78}" type="presOf" srcId="{AA42CE8D-5518-4E4D-8D3A-E5F52D457EDC}" destId="{4322D020-19CD-42F3-884A-97D6E0E782B1}" srcOrd="0" destOrd="0" presId="urn:microsoft.com/office/officeart/2005/8/layout/process2"/>
    <dgm:cxn modelId="{936672BB-1C65-4B91-B452-0547CD26D9BA}" type="presOf" srcId="{646C56D2-9349-4DB1-B3C7-91B38AEA23C1}" destId="{42BFA9B8-A832-42A3-AD8B-9202D9EFD228}" srcOrd="1" destOrd="0" presId="urn:microsoft.com/office/officeart/2005/8/layout/process2"/>
    <dgm:cxn modelId="{4516ECC2-A33A-40CD-B2CE-5FB9ED0AEC20}" type="presOf" srcId="{40F08038-1DF1-4316-94B9-5D4364DF240D}" destId="{46F99CC7-3EF0-4561-8B32-A86ADAD37F76}" srcOrd="0" destOrd="0" presId="urn:microsoft.com/office/officeart/2005/8/layout/process2"/>
    <dgm:cxn modelId="{471857C8-52F9-4F37-9B89-329BE3B4FBF0}" type="presOf" srcId="{646C56D2-9349-4DB1-B3C7-91B38AEA23C1}" destId="{37A798AA-85D8-4AE0-B1C4-DC0F40C07A55}" srcOrd="0" destOrd="0" presId="urn:microsoft.com/office/officeart/2005/8/layout/process2"/>
    <dgm:cxn modelId="{D6F41DC9-35C3-467C-9A7D-D32133D06BC8}" type="presOf" srcId="{0CE85CD1-88BA-4C3C-86D1-7BE12FE12903}" destId="{E6DC8EF4-C690-4504-8A7A-C01808459B83}" srcOrd="1" destOrd="0" presId="urn:microsoft.com/office/officeart/2005/8/layout/process2"/>
    <dgm:cxn modelId="{5330EC11-9F62-43FC-9034-16D6B23B5EFE}" type="presParOf" srcId="{FD3451C0-F1CC-4A38-AC63-C5F33DB2274D}" destId="{2C278BA8-27C9-4FF6-AEAA-2B818EA610DC}" srcOrd="0" destOrd="0" presId="urn:microsoft.com/office/officeart/2005/8/layout/process2"/>
    <dgm:cxn modelId="{AB99C327-437F-4B01-962E-1A0739F2DBF6}" type="presParOf" srcId="{FD3451C0-F1CC-4A38-AC63-C5F33DB2274D}" destId="{62A701F2-FE8A-4049-8065-F5869E597A8D}" srcOrd="1" destOrd="0" presId="urn:microsoft.com/office/officeart/2005/8/layout/process2"/>
    <dgm:cxn modelId="{C8DF3666-700D-46EF-85DE-2E6ADBB411DE}" type="presParOf" srcId="{62A701F2-FE8A-4049-8065-F5869E597A8D}" destId="{E6DC8EF4-C690-4504-8A7A-C01808459B83}" srcOrd="0" destOrd="0" presId="urn:microsoft.com/office/officeart/2005/8/layout/process2"/>
    <dgm:cxn modelId="{A9A8B20B-B76B-4FBB-9650-1347044CC2F1}" type="presParOf" srcId="{FD3451C0-F1CC-4A38-AC63-C5F33DB2274D}" destId="{46F99CC7-3EF0-4561-8B32-A86ADAD37F76}" srcOrd="2" destOrd="0" presId="urn:microsoft.com/office/officeart/2005/8/layout/process2"/>
    <dgm:cxn modelId="{4BAC2671-8952-46FC-9AD9-8336D0E42CAD}" type="presParOf" srcId="{FD3451C0-F1CC-4A38-AC63-C5F33DB2274D}" destId="{37A798AA-85D8-4AE0-B1C4-DC0F40C07A55}" srcOrd="3" destOrd="0" presId="urn:microsoft.com/office/officeart/2005/8/layout/process2"/>
    <dgm:cxn modelId="{07578AFA-1BDF-4DD3-BEB4-3345A13E54BF}" type="presParOf" srcId="{37A798AA-85D8-4AE0-B1C4-DC0F40C07A55}" destId="{42BFA9B8-A832-42A3-AD8B-9202D9EFD228}" srcOrd="0" destOrd="0" presId="urn:microsoft.com/office/officeart/2005/8/layout/process2"/>
    <dgm:cxn modelId="{CA25E851-A9A7-4635-B34D-C73DC0BE8BFE}" type="presParOf" srcId="{FD3451C0-F1CC-4A38-AC63-C5F33DB2274D}" destId="{4322D020-19CD-42F3-884A-97D6E0E782B1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F7B1FD-AB75-4AA5-A2D8-B85804F504C9}">
      <dsp:nvSpPr>
        <dsp:cNvPr id="0" name=""/>
        <dsp:cNvSpPr/>
      </dsp:nvSpPr>
      <dsp:spPr>
        <a:xfrm>
          <a:off x="0" y="0"/>
          <a:ext cx="8938260" cy="13668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1087 initial, 3-,6-,9-, and 12-month visits completed for all enrolled participants</a:t>
          </a:r>
        </a:p>
      </dsp:txBody>
      <dsp:txXfrm>
        <a:off x="40033" y="40033"/>
        <a:ext cx="7463336" cy="1286771"/>
      </dsp:txXfrm>
    </dsp:sp>
    <dsp:sp modelId="{2546BB5C-789B-43AA-B438-FF393F689319}">
      <dsp:nvSpPr>
        <dsp:cNvPr id="0" name=""/>
        <dsp:cNvSpPr/>
      </dsp:nvSpPr>
      <dsp:spPr>
        <a:xfrm>
          <a:off x="788669" y="1594643"/>
          <a:ext cx="8938260" cy="13668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179 visits where PROMIS was administered</a:t>
          </a:r>
        </a:p>
      </dsp:txBody>
      <dsp:txXfrm>
        <a:off x="828702" y="1634676"/>
        <a:ext cx="7181079" cy="1286771"/>
      </dsp:txXfrm>
    </dsp:sp>
    <dsp:sp modelId="{E34F5CD0-BABD-4F27-8EDD-FC0737EC019E}">
      <dsp:nvSpPr>
        <dsp:cNvPr id="0" name=""/>
        <dsp:cNvSpPr/>
      </dsp:nvSpPr>
      <dsp:spPr>
        <a:xfrm>
          <a:off x="1577339" y="3189287"/>
          <a:ext cx="8938260" cy="13668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160 were completed by the appropriate respondent for the age of the participant (80 Pediatric Surveys and 80 Proxy Surveys)</a:t>
          </a:r>
        </a:p>
      </dsp:txBody>
      <dsp:txXfrm>
        <a:off x="1617372" y="3229320"/>
        <a:ext cx="7181079" cy="1286771"/>
      </dsp:txXfrm>
    </dsp:sp>
    <dsp:sp modelId="{1D24E1A4-B3FA-4F95-A4D9-0E0B041246ED}">
      <dsp:nvSpPr>
        <dsp:cNvPr id="0" name=""/>
        <dsp:cNvSpPr/>
      </dsp:nvSpPr>
      <dsp:spPr>
        <a:xfrm>
          <a:off x="8049815" y="1036518"/>
          <a:ext cx="888444" cy="88844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249715" y="1036518"/>
        <a:ext cx="488644" cy="668554"/>
      </dsp:txXfrm>
    </dsp:sp>
    <dsp:sp modelId="{AC068EF2-3A61-4D52-96E9-AAD647EAD7A0}">
      <dsp:nvSpPr>
        <dsp:cNvPr id="0" name=""/>
        <dsp:cNvSpPr/>
      </dsp:nvSpPr>
      <dsp:spPr>
        <a:xfrm>
          <a:off x="8838485" y="2622049"/>
          <a:ext cx="888444" cy="88844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038385" y="2622049"/>
        <a:ext cx="488644" cy="6685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78BA8-27C9-4FF6-AEAA-2B818EA610DC}">
      <dsp:nvSpPr>
        <dsp:cNvPr id="0" name=""/>
        <dsp:cNvSpPr/>
      </dsp:nvSpPr>
      <dsp:spPr>
        <a:xfrm>
          <a:off x="896166" y="0"/>
          <a:ext cx="1560466" cy="8669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64 age eligible hips</a:t>
          </a:r>
        </a:p>
      </dsp:txBody>
      <dsp:txXfrm>
        <a:off x="921557" y="25391"/>
        <a:ext cx="1509684" cy="816144"/>
      </dsp:txXfrm>
    </dsp:sp>
    <dsp:sp modelId="{62A701F2-FE8A-4049-8065-F5869E597A8D}">
      <dsp:nvSpPr>
        <dsp:cNvPr id="0" name=""/>
        <dsp:cNvSpPr/>
      </dsp:nvSpPr>
      <dsp:spPr>
        <a:xfrm rot="5400000">
          <a:off x="1513851" y="888599"/>
          <a:ext cx="325097" cy="3901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-5400000">
        <a:off x="1559365" y="921109"/>
        <a:ext cx="234070" cy="227568"/>
      </dsp:txXfrm>
    </dsp:sp>
    <dsp:sp modelId="{46F99CC7-3EF0-4561-8B32-A86ADAD37F76}">
      <dsp:nvSpPr>
        <dsp:cNvPr id="0" name=""/>
        <dsp:cNvSpPr/>
      </dsp:nvSpPr>
      <dsp:spPr>
        <a:xfrm>
          <a:off x="896166" y="1300388"/>
          <a:ext cx="1560466" cy="8669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33 attempted survey</a:t>
          </a:r>
        </a:p>
      </dsp:txBody>
      <dsp:txXfrm>
        <a:off x="921557" y="1325779"/>
        <a:ext cx="1509684" cy="816144"/>
      </dsp:txXfrm>
    </dsp:sp>
    <dsp:sp modelId="{37A798AA-85D8-4AE0-B1C4-DC0F40C07A55}">
      <dsp:nvSpPr>
        <dsp:cNvPr id="0" name=""/>
        <dsp:cNvSpPr/>
      </dsp:nvSpPr>
      <dsp:spPr>
        <a:xfrm rot="5400000">
          <a:off x="1513851" y="2188988"/>
          <a:ext cx="325097" cy="3901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-5400000">
        <a:off x="1559365" y="2221498"/>
        <a:ext cx="234070" cy="227568"/>
      </dsp:txXfrm>
    </dsp:sp>
    <dsp:sp modelId="{4322D020-19CD-42F3-884A-97D6E0E782B1}">
      <dsp:nvSpPr>
        <dsp:cNvPr id="0" name=""/>
        <dsp:cNvSpPr/>
      </dsp:nvSpPr>
      <dsp:spPr>
        <a:xfrm>
          <a:off x="896166" y="2600777"/>
          <a:ext cx="1560466" cy="8669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30 completed survey</a:t>
          </a:r>
        </a:p>
      </dsp:txBody>
      <dsp:txXfrm>
        <a:off x="921557" y="2626168"/>
        <a:ext cx="1509684" cy="8161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78BA8-27C9-4FF6-AEAA-2B818EA610DC}">
      <dsp:nvSpPr>
        <dsp:cNvPr id="0" name=""/>
        <dsp:cNvSpPr/>
      </dsp:nvSpPr>
      <dsp:spPr>
        <a:xfrm>
          <a:off x="687562" y="0"/>
          <a:ext cx="1977674" cy="8669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103 age eligible hips with visit data</a:t>
          </a:r>
        </a:p>
      </dsp:txBody>
      <dsp:txXfrm>
        <a:off x="712953" y="25391"/>
        <a:ext cx="1926892" cy="816144"/>
      </dsp:txXfrm>
    </dsp:sp>
    <dsp:sp modelId="{62A701F2-FE8A-4049-8065-F5869E597A8D}">
      <dsp:nvSpPr>
        <dsp:cNvPr id="0" name=""/>
        <dsp:cNvSpPr/>
      </dsp:nvSpPr>
      <dsp:spPr>
        <a:xfrm rot="5400000">
          <a:off x="1513851" y="888599"/>
          <a:ext cx="325097" cy="3901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1559365" y="921109"/>
        <a:ext cx="234070" cy="227568"/>
      </dsp:txXfrm>
    </dsp:sp>
    <dsp:sp modelId="{46F99CC7-3EF0-4561-8B32-A86ADAD37F76}">
      <dsp:nvSpPr>
        <dsp:cNvPr id="0" name=""/>
        <dsp:cNvSpPr/>
      </dsp:nvSpPr>
      <dsp:spPr>
        <a:xfrm>
          <a:off x="687562" y="1300388"/>
          <a:ext cx="1977674" cy="8669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60 attempted survey</a:t>
          </a:r>
        </a:p>
      </dsp:txBody>
      <dsp:txXfrm>
        <a:off x="712953" y="1325779"/>
        <a:ext cx="1926892" cy="816144"/>
      </dsp:txXfrm>
    </dsp:sp>
    <dsp:sp modelId="{37A798AA-85D8-4AE0-B1C4-DC0F40C07A55}">
      <dsp:nvSpPr>
        <dsp:cNvPr id="0" name=""/>
        <dsp:cNvSpPr/>
      </dsp:nvSpPr>
      <dsp:spPr>
        <a:xfrm rot="5400000">
          <a:off x="1513851" y="2188988"/>
          <a:ext cx="325097" cy="3901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1559365" y="2221498"/>
        <a:ext cx="234070" cy="227568"/>
      </dsp:txXfrm>
    </dsp:sp>
    <dsp:sp modelId="{4322D020-19CD-42F3-884A-97D6E0E782B1}">
      <dsp:nvSpPr>
        <dsp:cNvPr id="0" name=""/>
        <dsp:cNvSpPr/>
      </dsp:nvSpPr>
      <dsp:spPr>
        <a:xfrm>
          <a:off x="687562" y="2600777"/>
          <a:ext cx="1977674" cy="8669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57 completed survey</a:t>
          </a:r>
        </a:p>
      </dsp:txBody>
      <dsp:txXfrm>
        <a:off x="712953" y="2626168"/>
        <a:ext cx="1926892" cy="8161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78BA8-27C9-4FF6-AEAA-2B818EA610DC}">
      <dsp:nvSpPr>
        <dsp:cNvPr id="0" name=""/>
        <dsp:cNvSpPr/>
      </dsp:nvSpPr>
      <dsp:spPr>
        <a:xfrm>
          <a:off x="687562" y="0"/>
          <a:ext cx="1977674" cy="8669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67 age eligible hips with visit data</a:t>
          </a:r>
        </a:p>
      </dsp:txBody>
      <dsp:txXfrm>
        <a:off x="712953" y="25391"/>
        <a:ext cx="1926892" cy="816144"/>
      </dsp:txXfrm>
    </dsp:sp>
    <dsp:sp modelId="{62A701F2-FE8A-4049-8065-F5869E597A8D}">
      <dsp:nvSpPr>
        <dsp:cNvPr id="0" name=""/>
        <dsp:cNvSpPr/>
      </dsp:nvSpPr>
      <dsp:spPr>
        <a:xfrm rot="5400000">
          <a:off x="1513851" y="888599"/>
          <a:ext cx="325097" cy="3901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1559365" y="921109"/>
        <a:ext cx="234070" cy="227568"/>
      </dsp:txXfrm>
    </dsp:sp>
    <dsp:sp modelId="{46F99CC7-3EF0-4561-8B32-A86ADAD37F76}">
      <dsp:nvSpPr>
        <dsp:cNvPr id="0" name=""/>
        <dsp:cNvSpPr/>
      </dsp:nvSpPr>
      <dsp:spPr>
        <a:xfrm>
          <a:off x="687562" y="1300388"/>
          <a:ext cx="1977674" cy="8669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45 attempted survey</a:t>
          </a:r>
        </a:p>
      </dsp:txBody>
      <dsp:txXfrm>
        <a:off x="712953" y="1325779"/>
        <a:ext cx="1926892" cy="816144"/>
      </dsp:txXfrm>
    </dsp:sp>
    <dsp:sp modelId="{37A798AA-85D8-4AE0-B1C4-DC0F40C07A55}">
      <dsp:nvSpPr>
        <dsp:cNvPr id="0" name=""/>
        <dsp:cNvSpPr/>
      </dsp:nvSpPr>
      <dsp:spPr>
        <a:xfrm rot="5400000">
          <a:off x="1513851" y="2188988"/>
          <a:ext cx="325097" cy="3901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1559365" y="2221498"/>
        <a:ext cx="234070" cy="227568"/>
      </dsp:txXfrm>
    </dsp:sp>
    <dsp:sp modelId="{4322D020-19CD-42F3-884A-97D6E0E782B1}">
      <dsp:nvSpPr>
        <dsp:cNvPr id="0" name=""/>
        <dsp:cNvSpPr/>
      </dsp:nvSpPr>
      <dsp:spPr>
        <a:xfrm>
          <a:off x="687562" y="2600777"/>
          <a:ext cx="1977674" cy="8669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42 completed survey</a:t>
          </a:r>
        </a:p>
      </dsp:txBody>
      <dsp:txXfrm>
        <a:off x="712953" y="2626168"/>
        <a:ext cx="1926892" cy="816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DF052-9D5A-43F9-A2B4-20F1DA5FB8F0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5523F-3F85-4631-A2B8-F884BD453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08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F6D47-B267-B847-97A6-6FCA6DB1E9BD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C196B-7197-4D41-8592-1B237BA72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28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9812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25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-Engage Michelle Langer, our PROMIS consultant, to help formulate questions based on the data we have.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292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Note: “age</a:t>
            </a:r>
            <a:r>
              <a:rPr lang="en-US" baseline="0" dirty="0"/>
              <a:t> eligible with visit data” means they were at least 10 years old at the time of the visit, and the visit actually happened (i.e. – not missed)</a:t>
            </a:r>
          </a:p>
          <a:p>
            <a:r>
              <a:rPr lang="en-US" baseline="0" dirty="0"/>
              <a:t>- Note: 49 surveys were collected on patients &lt;10 across these three time points. They are not included in the analysis here.</a:t>
            </a:r>
          </a:p>
          <a:p>
            <a:r>
              <a:rPr lang="en-US" baseline="0" dirty="0"/>
              <a:t>- Completion Rates: 47% completion at initial visit, 55% at 2-year visit, 63% at 5-year visit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1639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Would</a:t>
            </a:r>
            <a:r>
              <a:rPr lang="en-US" baseline="0" dirty="0"/>
              <a:t> be interesting to look at patient report of </a:t>
            </a:r>
            <a:r>
              <a:rPr lang="en-US" baseline="0" dirty="0" err="1"/>
              <a:t>mhhs</a:t>
            </a:r>
            <a:r>
              <a:rPr lang="en-US" baseline="0" dirty="0"/>
              <a:t> by cohort to see if some patients recover faster.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5034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5891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After 5 years of treatment,</a:t>
            </a:r>
            <a:r>
              <a:rPr lang="en-US" baseline="0" dirty="0"/>
              <a:t> most of our kids in this sample did okay. 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Two have low HOOS scores, which are outliers to 95% of the confidence interval.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Most kids end up in the 86-100 range, mean 92.</a:t>
            </a:r>
          </a:p>
          <a:p>
            <a:pPr marL="171450" indent="-171450">
              <a:buFontTx/>
              <a:buChar char="-"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11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</a:t>
            </a:r>
          </a:p>
          <a:p>
            <a:pPr marL="171450" indent="-171450">
              <a:buFontTx/>
              <a:buChar char="-"/>
            </a:pPr>
            <a:r>
              <a:rPr lang="en-US" dirty="0"/>
              <a:t>Pre</a:t>
            </a:r>
            <a:r>
              <a:rPr lang="en-US" baseline="0" dirty="0"/>
              <a:t> and Post Op surveys not included here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7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*Post Op (n=13)</a:t>
            </a:r>
            <a:r>
              <a:rPr lang="en-US" baseline="0" dirty="0"/>
              <a:t> </a:t>
            </a:r>
            <a:r>
              <a:rPr lang="en-US" dirty="0"/>
              <a:t>and Pre Op visits not included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66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47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Final report is due this summer</a:t>
            </a:r>
          </a:p>
          <a:p>
            <a:pPr marL="171450" indent="-171450">
              <a:buFontTx/>
              <a:buChar char="-"/>
            </a:pPr>
            <a:r>
              <a:rPr lang="en-US" dirty="0"/>
              <a:t>Need more initial visit and pre-op data</a:t>
            </a:r>
          </a:p>
          <a:p>
            <a:pPr marL="0" indent="0">
              <a:buFontTx/>
              <a:buNone/>
            </a:pPr>
            <a:endParaRPr lang="en-US" dirty="0"/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8258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Drilling and FVO</a:t>
            </a:r>
          </a:p>
          <a:p>
            <a:pPr marL="171450" indent="-171450">
              <a:buFontTx/>
              <a:buChar char="-"/>
            </a:pPr>
            <a:r>
              <a:rPr lang="en-US" dirty="0"/>
              <a:t>Patient was &gt;8 at the time of each survey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7793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Pre and Post Op (n=11) surveys not included here.</a:t>
            </a:r>
          </a:p>
          <a:p>
            <a:pPr marL="171450" indent="-171450">
              <a:buFontTx/>
              <a:buChar char="-"/>
            </a:pPr>
            <a:r>
              <a:rPr lang="en-US" dirty="0"/>
              <a:t>Should not include kids &lt;5 years old in actual</a:t>
            </a:r>
            <a:r>
              <a:rPr lang="en-US" baseline="0" dirty="0"/>
              <a:t> analyses!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1905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025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87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786" y="312291"/>
            <a:ext cx="3410428" cy="157520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2260299"/>
            <a:ext cx="12181378" cy="4597701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2196291"/>
            <a:ext cx="12188952" cy="64008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8640" y="2772076"/>
            <a:ext cx="10424098" cy="1971862"/>
          </a:xfrm>
        </p:spPr>
        <p:txBody>
          <a:bodyPr anchor="ctr" anchorCtr="0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3951" y="4931447"/>
            <a:ext cx="10424098" cy="13109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18117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4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18117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688" y="223722"/>
            <a:ext cx="10515600" cy="605836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301" y="775250"/>
            <a:ext cx="8815264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0301" y="3654975"/>
            <a:ext cx="881526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08702" y="6356350"/>
            <a:ext cx="2029768" cy="365125"/>
          </a:xfrm>
        </p:spPr>
        <p:txBody>
          <a:bodyPr/>
          <a:lstStyle/>
          <a:p>
            <a:fld id="{3F358C3A-73D8-AB47-B261-9092F8039B6E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683102" cy="6858000"/>
          </a:xfrm>
          <a:prstGeom prst="rect">
            <a:avLst/>
          </a:prstGeom>
          <a:solidFill>
            <a:srgbClr val="0749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428" y="6197740"/>
            <a:ext cx="1633013" cy="60196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 rot="5400000">
            <a:off x="-1701966" y="3392423"/>
            <a:ext cx="6858000" cy="73152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036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311900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625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311900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7493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7493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559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311900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678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pPr/>
              <a:t>1/25/2021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21410"/>
            <a:ext cx="10515600" cy="4555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F358C3A-73D8-AB47-B261-9092F8039B6E}" type="datetimeFigureOut">
              <a:rPr lang="en-US" smtClean="0"/>
              <a:pPr/>
              <a:t>1/25/2021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BE780B4-A85A-284D-AC91-CB8369A5D5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83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50" r:id="rId2"/>
    <p:sldLayoutId id="2147483670" r:id="rId3"/>
    <p:sldLayoutId id="2147483651" r:id="rId4"/>
    <p:sldLayoutId id="2147483652" r:id="rId5"/>
    <p:sldLayoutId id="2147483653" r:id="rId6"/>
    <p:sldLayoutId id="2147483654" r:id="rId7"/>
    <p:sldLayoutId id="214748365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7493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19A157"/>
        </a:buClr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9A157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9A157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9A157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9A157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1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diagramData" Target="../diagrams/data4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17" Type="http://schemas.microsoft.com/office/2007/relationships/diagramDrawing" Target="../diagrams/drawing4.xml"/><Relationship Id="rId2" Type="http://schemas.openxmlformats.org/officeDocument/2006/relationships/notesSlide" Target="../notesSlides/notesSlide12.xml"/><Relationship Id="rId16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Relationship Id="rId14" Type="http://schemas.openxmlformats.org/officeDocument/2006/relationships/diagramLayout" Target="../diagrams/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14/relationships/chartEx" Target="../charts/chartEx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IPSG@tsrh.or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Patient-Reported Outcome Data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Eric Fornari, MD – 10 minutes</a:t>
            </a:r>
          </a:p>
        </p:txBody>
      </p:sp>
      <p:pic>
        <p:nvPicPr>
          <p:cNvPr id="5" name="Picture 4" descr="A group of people sitting at a table&#10;&#10;Description automatically generated">
            <a:extLst>
              <a:ext uri="{FF2B5EF4-FFF2-40B4-BE49-F238E27FC236}">
                <a16:creationId xmlns:a16="http://schemas.microsoft.com/office/drawing/2014/main" id="{77FC2AF6-5419-EC41-9E0A-41E54BE8474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62075" y="391948"/>
            <a:ext cx="3115159" cy="24973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26362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POSNA Registry Grant Aim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357884" cy="4351338"/>
          </a:xfrm>
        </p:spPr>
        <p:txBody>
          <a:bodyPr>
            <a:normAutofit/>
          </a:bodyPr>
          <a:lstStyle/>
          <a:p>
            <a:r>
              <a:rPr lang="en-US" sz="4000" b="1" i="1" dirty="0"/>
              <a:t>“Obtain PROMIS data before and after initiating non-operative and operative treatments”</a:t>
            </a:r>
          </a:p>
        </p:txBody>
      </p:sp>
    </p:spTree>
    <p:extLst>
      <p:ext uri="{BB962C8B-B14F-4D97-AF65-F5344CB8AC3E}">
        <p14:creationId xmlns:p14="http://schemas.microsoft.com/office/powerpoint/2010/main" val="4212176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Pediatric PROMIS Trends Over Time – pt542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4639550"/>
              </p:ext>
            </p:extLst>
          </p:nvPr>
        </p:nvGraphicFramePr>
        <p:xfrm>
          <a:off x="838201" y="1451728"/>
          <a:ext cx="10515600" cy="4491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Up Arrow 6"/>
          <p:cNvSpPr/>
          <p:nvPr/>
        </p:nvSpPr>
        <p:spPr>
          <a:xfrm>
            <a:off x="2437402" y="4673600"/>
            <a:ext cx="2770095" cy="2029758"/>
          </a:xfrm>
          <a:prstGeom prst="upArrow">
            <a:avLst>
              <a:gd name="adj1" fmla="val 50000"/>
              <a:gd name="adj2" fmla="val 314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Surgical Intervention</a:t>
            </a:r>
          </a:p>
        </p:txBody>
      </p:sp>
    </p:spTree>
    <p:extLst>
      <p:ext uri="{BB962C8B-B14F-4D97-AF65-F5344CB8AC3E}">
        <p14:creationId xmlns:p14="http://schemas.microsoft.com/office/powerpoint/2010/main" val="2889011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Proxy-Report PROMIS Data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Children &lt;8 at time of survey</a:t>
            </a:r>
          </a:p>
        </p:txBody>
      </p:sp>
    </p:spTree>
    <p:extLst>
      <p:ext uri="{BB962C8B-B14F-4D97-AF65-F5344CB8AC3E}">
        <p14:creationId xmlns:p14="http://schemas.microsoft.com/office/powerpoint/2010/main" val="732014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Proxy Parent-Report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1410"/>
            <a:ext cx="10515600" cy="4555553"/>
          </a:xfrm>
        </p:spPr>
        <p:txBody>
          <a:bodyPr>
            <a:normAutofit/>
          </a:bodyPr>
          <a:lstStyle/>
          <a:p>
            <a:r>
              <a:rPr lang="en-US" dirty="0"/>
              <a:t>80 age-appropriate surveys collected</a:t>
            </a:r>
          </a:p>
          <a:p>
            <a:r>
              <a:rPr lang="en-US" dirty="0"/>
              <a:t>Collected from Apr2014-Dec2020 at BCCH, CHOA, CHOP, TSRH, GCSH, and OCRI</a:t>
            </a:r>
          </a:p>
          <a:p>
            <a:r>
              <a:rPr lang="en-US" dirty="0"/>
              <a:t>Age range </a:t>
            </a:r>
            <a:r>
              <a:rPr lang="en-US" dirty="0">
                <a:solidFill>
                  <a:srgbClr val="FF0000"/>
                </a:solidFill>
              </a:rPr>
              <a:t>2.61</a:t>
            </a:r>
            <a:r>
              <a:rPr lang="en-US" dirty="0"/>
              <a:t>-7.99 (mean 6.26)</a:t>
            </a:r>
          </a:p>
          <a:p>
            <a:r>
              <a:rPr lang="en-US" dirty="0"/>
              <a:t>80 surveys represent 40 unique study IDs</a:t>
            </a:r>
          </a:p>
        </p:txBody>
      </p:sp>
    </p:spTree>
    <p:extLst>
      <p:ext uri="{BB962C8B-B14F-4D97-AF65-F5344CB8AC3E}">
        <p14:creationId xmlns:p14="http://schemas.microsoft.com/office/powerpoint/2010/main" val="1366956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1409059684"/>
              </p:ext>
            </p:extLst>
          </p:nvPr>
        </p:nvGraphicFramePr>
        <p:xfrm>
          <a:off x="363415" y="234462"/>
          <a:ext cx="11434575" cy="5903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84533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Proxy PROMIS Trends Over Time – pt463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52216699"/>
              </p:ext>
            </p:extLst>
          </p:nvPr>
        </p:nvGraphicFramePr>
        <p:xfrm>
          <a:off x="838200" y="1613647"/>
          <a:ext cx="10515600" cy="4563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Up Arrow 5"/>
          <p:cNvSpPr/>
          <p:nvPr/>
        </p:nvSpPr>
        <p:spPr>
          <a:xfrm>
            <a:off x="2235200" y="4289611"/>
            <a:ext cx="1126565" cy="229944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dirty="0"/>
              <a:t>Osteotomy</a:t>
            </a:r>
          </a:p>
        </p:txBody>
      </p:sp>
      <p:sp>
        <p:nvSpPr>
          <p:cNvPr id="7" name="Up Arrow 6"/>
          <p:cNvSpPr/>
          <p:nvPr/>
        </p:nvSpPr>
        <p:spPr>
          <a:xfrm>
            <a:off x="9008534" y="4289611"/>
            <a:ext cx="1130051" cy="229944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dirty="0"/>
              <a:t>Implant Removal</a:t>
            </a:r>
          </a:p>
        </p:txBody>
      </p:sp>
    </p:spTree>
    <p:extLst>
      <p:ext uri="{BB962C8B-B14F-4D97-AF65-F5344CB8AC3E}">
        <p14:creationId xmlns:p14="http://schemas.microsoft.com/office/powerpoint/2010/main" val="909822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do with this data?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9348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DD91495-A099-463B-AB3D-7371B7C3E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6CB61F-5E71-48CE-AC9B-98E115A305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8598"/>
          <a:stretch/>
        </p:blipFill>
        <p:spPr>
          <a:xfrm>
            <a:off x="686616" y="0"/>
            <a:ext cx="7765567" cy="17610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A8E6BB-0E63-496D-AEAA-2E3936BB2A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740" b="74251"/>
          <a:stretch/>
        </p:blipFill>
        <p:spPr>
          <a:xfrm>
            <a:off x="8857411" y="116490"/>
            <a:ext cx="1823645" cy="492856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9280BE1B-E78C-4CB3-AF69-EB1E11DCC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0207"/>
            <a:ext cx="10515600" cy="4555553"/>
          </a:xfrm>
        </p:spPr>
        <p:txBody>
          <a:bodyPr>
            <a:normAutofit/>
          </a:bodyPr>
          <a:lstStyle/>
          <a:p>
            <a:r>
              <a:rPr lang="en-US" sz="1600" b="1" dirty="0"/>
              <a:t>Asked 3 questions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1200" dirty="0"/>
              <a:t>Are restrictions on weightbearing and activity associated with physical health measures (as expressed by the </a:t>
            </a:r>
            <a:r>
              <a:rPr lang="en-US" sz="1200" b="1" dirty="0"/>
              <a:t>PROMIS mobility</a:t>
            </a:r>
            <a:r>
              <a:rPr lang="en-US" sz="1200" dirty="0"/>
              <a:t>, </a:t>
            </a:r>
            <a:r>
              <a:rPr lang="en-US" sz="1200" b="1" dirty="0"/>
              <a:t>PROMIS pain interference</a:t>
            </a:r>
            <a:r>
              <a:rPr lang="en-US" sz="1200" dirty="0"/>
              <a:t>, and </a:t>
            </a:r>
            <a:r>
              <a:rPr lang="en-US" sz="1200" b="1" dirty="0"/>
              <a:t>PROMIS fatigue</a:t>
            </a:r>
            <a:r>
              <a:rPr lang="en-US" sz="1200" dirty="0"/>
              <a:t>) of children in the active stages of Perthes disease?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1200" dirty="0"/>
              <a:t>Are these restrictions associated with poorer scores for mental health measures (</a:t>
            </a:r>
            <a:r>
              <a:rPr lang="en-US" sz="1200" b="1" dirty="0"/>
              <a:t>PROMIS depressive symptoms </a:t>
            </a:r>
            <a:r>
              <a:rPr lang="en-US" sz="1200" dirty="0"/>
              <a:t>and </a:t>
            </a:r>
            <a:r>
              <a:rPr lang="en-US" sz="1200" b="1" dirty="0"/>
              <a:t>PROMIS anxiety)?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1200" dirty="0"/>
              <a:t>Are these restrictions associated with poorer scores for social health measures (</a:t>
            </a:r>
            <a:r>
              <a:rPr lang="en-US" sz="1200" b="1" dirty="0"/>
              <a:t>PROMIS peer relationships</a:t>
            </a:r>
            <a:r>
              <a:rPr lang="en-US" sz="1200" dirty="0"/>
              <a:t>)?</a:t>
            </a:r>
          </a:p>
          <a:p>
            <a:pPr marL="971550" lvl="1" indent="-514350">
              <a:buFont typeface="+mj-lt"/>
              <a:buAutoNum type="arabicPeriod"/>
            </a:pPr>
            <a:endParaRPr lang="en-US" sz="1200" dirty="0"/>
          </a:p>
          <a:p>
            <a:endParaRPr lang="en-US" sz="1600" dirty="0"/>
          </a:p>
          <a:p>
            <a:pPr marL="514350" indent="-514350">
              <a:buFont typeface="+mj-lt"/>
              <a:buAutoNum type="arabicPeriod"/>
            </a:pPr>
            <a:endParaRPr lang="en-US" sz="1600" dirty="0"/>
          </a:p>
          <a:p>
            <a:endParaRPr lang="en-US" sz="1600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D1A98B9-C0D4-4DBE-9D85-DDE92490D8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5396" b="74251"/>
          <a:stretch/>
        </p:blipFill>
        <p:spPr>
          <a:xfrm>
            <a:off x="8435480" y="659268"/>
            <a:ext cx="2667505" cy="63040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4E28394-AA08-410E-B507-F88FB60F84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177425"/>
            <a:ext cx="3535350" cy="278964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5A320DA-3B41-467E-BB37-28B84DE648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6377419" y="1173556"/>
            <a:ext cx="3567669" cy="7575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8548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DD91495-A099-463B-AB3D-7371B7C3E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6CB61F-5E71-48CE-AC9B-98E115A3059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8598"/>
          <a:stretch/>
        </p:blipFill>
        <p:spPr>
          <a:xfrm>
            <a:off x="686616" y="0"/>
            <a:ext cx="7765567" cy="17610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A8E6BB-0E63-496D-AEAA-2E3936BB2A5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9740" b="74251"/>
          <a:stretch/>
        </p:blipFill>
        <p:spPr>
          <a:xfrm>
            <a:off x="8857411" y="116490"/>
            <a:ext cx="1823645" cy="492856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9280BE1B-E78C-4CB3-AF69-EB1E11DCC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0207"/>
            <a:ext cx="10515600" cy="455555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1200" dirty="0"/>
          </a:p>
          <a:p>
            <a:endParaRPr lang="en-US" sz="1600" dirty="0"/>
          </a:p>
          <a:p>
            <a:pPr marL="514350" indent="-514350">
              <a:buFont typeface="+mj-lt"/>
              <a:buAutoNum type="arabicPeriod"/>
            </a:pPr>
            <a:endParaRPr lang="en-US" sz="1600" dirty="0"/>
          </a:p>
          <a:p>
            <a:endParaRPr lang="en-US" sz="1600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D1A98B9-C0D4-4DBE-9D85-DDE92490D8F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5396" b="74251"/>
          <a:stretch/>
        </p:blipFill>
        <p:spPr>
          <a:xfrm>
            <a:off x="8435480" y="659268"/>
            <a:ext cx="2667505" cy="63040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AE4C508-3592-4DB5-A939-887B1E650D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9609" y="1859804"/>
            <a:ext cx="3069150" cy="24494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7201A9-43C3-4594-9A8C-2063118D24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89592" y="1786644"/>
            <a:ext cx="6216001" cy="250776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E5C9328-75D1-4CCF-A720-AEBED21D01F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73842" y="4408899"/>
            <a:ext cx="3069150" cy="24883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157A3E2-6B01-4FD0-98AF-1764C53D3B0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1333" y="4343432"/>
            <a:ext cx="6395778" cy="2514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8653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65009817-0537-47D8-B8FC-A30B2580C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9280BE1B-E78C-4CB3-AF69-EB1E11DCC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en-US" sz="1200" dirty="0"/>
          </a:p>
          <a:p>
            <a:endParaRPr lang="en-US" sz="1600" dirty="0"/>
          </a:p>
          <a:p>
            <a:pPr marL="514350" indent="-514350">
              <a:buFont typeface="+mj-lt"/>
              <a:buAutoNum type="arabicPeriod"/>
            </a:pPr>
            <a:endParaRPr lang="en-US" sz="1600" dirty="0"/>
          </a:p>
          <a:p>
            <a:endParaRPr lang="en-US" sz="1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6CB61F-5E71-48CE-AC9B-98E115A3059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8598"/>
          <a:stretch/>
        </p:blipFill>
        <p:spPr>
          <a:xfrm>
            <a:off x="686616" y="0"/>
            <a:ext cx="7765567" cy="17610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A8E6BB-0E63-496D-AEAA-2E3936BB2A5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9740" b="74251"/>
          <a:stretch/>
        </p:blipFill>
        <p:spPr>
          <a:xfrm>
            <a:off x="8857411" y="116490"/>
            <a:ext cx="1823645" cy="49285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D1A98B9-C0D4-4DBE-9D85-DDE92490D8F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5396" b="74251"/>
          <a:stretch/>
        </p:blipFill>
        <p:spPr>
          <a:xfrm>
            <a:off x="8435480" y="659268"/>
            <a:ext cx="2667505" cy="63040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FB5EBDA-A3F2-4B39-B887-1B5327D02C44}"/>
              </a:ext>
            </a:extLst>
          </p:cNvPr>
          <p:cNvSpPr txBox="1"/>
          <p:nvPr/>
        </p:nvSpPr>
        <p:spPr>
          <a:xfrm>
            <a:off x="838200" y="1931437"/>
            <a:ext cx="1002263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Results: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More severe weightbearing/activity restrictions WERE associated with worse patient-reported mobility scores.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pain interference, fatigue, depressive symptoms, anxiety, and peer relationships scores were NOT associated with the severity of weightbearing and activity restrictions.</a:t>
            </a:r>
          </a:p>
          <a:p>
            <a:endParaRPr lang="en-US" dirty="0"/>
          </a:p>
          <a:p>
            <a:r>
              <a:rPr lang="en-US" dirty="0"/>
              <a:t>Final line…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“Future studies are warranted to examine the longitudinal trends of patient reported outcomes to better understand how this chronic disease impacts children’s lives over time.”</a:t>
            </a:r>
          </a:p>
        </p:txBody>
      </p:sp>
    </p:spTree>
    <p:extLst>
      <p:ext uri="{BB962C8B-B14F-4D97-AF65-F5344CB8AC3E}">
        <p14:creationId xmlns:p14="http://schemas.microsoft.com/office/powerpoint/2010/main" val="2172739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PROs are we using?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602135"/>
              </p:ext>
            </p:extLst>
          </p:nvPr>
        </p:nvGraphicFramePr>
        <p:xfrm>
          <a:off x="401256" y="1335982"/>
          <a:ext cx="11389487" cy="4881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79236">
                  <a:extLst>
                    <a:ext uri="{9D8B030D-6E8A-4147-A177-3AD203B41FA5}">
                      <a16:colId xmlns:a16="http://schemas.microsoft.com/office/drawing/2014/main" val="3533599411"/>
                    </a:ext>
                  </a:extLst>
                </a:gridCol>
                <a:gridCol w="1693167">
                  <a:extLst>
                    <a:ext uri="{9D8B030D-6E8A-4147-A177-3AD203B41FA5}">
                      <a16:colId xmlns:a16="http://schemas.microsoft.com/office/drawing/2014/main" val="3428135882"/>
                    </a:ext>
                  </a:extLst>
                </a:gridCol>
                <a:gridCol w="2673752">
                  <a:extLst>
                    <a:ext uri="{9D8B030D-6E8A-4147-A177-3AD203B41FA5}">
                      <a16:colId xmlns:a16="http://schemas.microsoft.com/office/drawing/2014/main" val="3960739402"/>
                    </a:ext>
                  </a:extLst>
                </a:gridCol>
                <a:gridCol w="5243332">
                  <a:extLst>
                    <a:ext uri="{9D8B030D-6E8A-4147-A177-3AD203B41FA5}">
                      <a16:colId xmlns:a16="http://schemas.microsoft.com/office/drawing/2014/main" val="7760054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Domains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Reference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672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Clinic Visit Questionnaire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Each Visit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Pain, Medications, Physical 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IPSG</a:t>
                      </a:r>
                      <a:r>
                        <a:rPr lang="en-US" sz="1600" baseline="0" dirty="0"/>
                        <a:t> Surgeon Members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696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PROMIS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Each Visit (Proxy for 5-8 years old)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Mobility, Fatigue, Anger, Anxiety, Depressive</a:t>
                      </a:r>
                      <a:r>
                        <a:rPr lang="en-US" sz="1600" baseline="0" dirty="0"/>
                        <a:t> Symptoms, Pain Interference, Peer Relationships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DeWalt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D.,</a:t>
                      </a:r>
                      <a:r>
                        <a:rPr lang="en-US" sz="16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Gross, H., Gipson, D., et al. (2015). PROMIS® Pediatric Self-Report Scales Distinguish Subgroups of Children within and across Six common Pediatric Chronic Health Conditions. </a:t>
                      </a:r>
                      <a:r>
                        <a:rPr lang="en-US" sz="1600" i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Quality of Life Research</a:t>
                      </a:r>
                      <a:r>
                        <a:rPr lang="en-US" sz="16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1-14.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5772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Modified</a:t>
                      </a:r>
                      <a:r>
                        <a:rPr lang="en-US" sz="1600" baseline="0" dirty="0"/>
                        <a:t> Harris Hip Score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Initial,</a:t>
                      </a:r>
                      <a:r>
                        <a:rPr lang="en-US" sz="1600" baseline="0" dirty="0"/>
                        <a:t> 2-year, 5-year, and final follow-up visits (if ≥10 years old)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Pain, Hip 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5563" indent="0"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Byrd, J. W. and K. S. Jones (2000). Prospective analysis of hip arthroscopy with 2-year follow-up. </a:t>
                      </a:r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Arthroscopy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16(6): 578-587. 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235705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Modified HOOS-15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5-year visit, and each visit thereafter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Pain, Other Symptoms, Physical</a:t>
                      </a:r>
                      <a:r>
                        <a:rPr lang="en-US" sz="1600" baseline="0" dirty="0"/>
                        <a:t> Function in Daily Living, Function in Sport and Rec, Hip-Related QOL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2713" indent="0" algn="l" fontAlgn="t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Klassbo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M, Larsson E,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Mannevik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E. (2003) Hip disability and osteoarthritis outcome score. An extension of the Western Ontario and McMaster Universities Osteoarthritis Index.</a:t>
                      </a:r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Scand</a:t>
                      </a:r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 </a:t>
                      </a:r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Rheumatol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32(1):46-51.</a:t>
                      </a:r>
                    </a:p>
                    <a:p>
                      <a:pPr algn="l" fontAlgn="t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*modified by the IPSG for younger population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20212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strike="sngStrike" baseline="0" dirty="0"/>
                        <a:t>Iowa Hip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trike="sngStrike" baseline="0" dirty="0"/>
                        <a:t>Discontinued 5/2018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strike="sngStrik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5563" indent="0" algn="l" fontAlgn="t"/>
                      <a:r>
                        <a:rPr lang="en-US" sz="1600" b="0" i="0" u="none" strike="sng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Larson, C. B. (1963). Rating scale for hip disabilities. </a:t>
                      </a:r>
                      <a:r>
                        <a:rPr lang="en-US" sz="1600" b="0" i="1" u="none" strike="sng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</a:t>
                      </a:r>
                      <a:r>
                        <a:rPr lang="en-US" sz="1600" b="0" i="1" u="none" strike="sng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sng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Orthop</a:t>
                      </a:r>
                      <a:r>
                        <a:rPr lang="en-US" sz="1600" b="0" i="1" u="none" strike="sng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1" u="none" strike="sng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Relat</a:t>
                      </a:r>
                      <a:r>
                        <a:rPr lang="en-US" sz="1600" b="0" i="1" u="none" strike="sng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Res </a:t>
                      </a:r>
                      <a:r>
                        <a:rPr lang="en-US" sz="1600" b="0" i="0" u="none" strike="sng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31: 85-93. 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27256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14241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PROMIS Data Sub-Study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287000" cy="4351338"/>
          </a:xfrm>
        </p:spPr>
        <p:txBody>
          <a:bodyPr/>
          <a:lstStyle/>
          <a:p>
            <a:r>
              <a:rPr lang="en-US" dirty="0"/>
              <a:t>Impact of activity restrictions and mobility restrictions on QoL</a:t>
            </a:r>
          </a:p>
          <a:p>
            <a:r>
              <a:rPr lang="en-US" dirty="0"/>
              <a:t>Describe </a:t>
            </a:r>
            <a:r>
              <a:rPr lang="en-US" dirty="0" err="1"/>
              <a:t>QoL</a:t>
            </a:r>
            <a:r>
              <a:rPr lang="en-US" dirty="0"/>
              <a:t> before and after FVO</a:t>
            </a:r>
          </a:p>
          <a:p>
            <a:r>
              <a:rPr lang="en-US" dirty="0"/>
              <a:t>Describe </a:t>
            </a:r>
            <a:r>
              <a:rPr lang="en-US" dirty="0" err="1"/>
              <a:t>QoL</a:t>
            </a:r>
            <a:r>
              <a:rPr lang="en-US" dirty="0"/>
              <a:t> before, during, and after bracing/casting</a:t>
            </a:r>
          </a:p>
          <a:p>
            <a:r>
              <a:rPr lang="en-US" dirty="0"/>
              <a:t>Understanding mobility and anxiety in Perthes patients</a:t>
            </a:r>
          </a:p>
          <a:p>
            <a:r>
              <a:rPr lang="en-US" dirty="0"/>
              <a:t>2-year cross-sectional sample: are our kids normal?</a:t>
            </a:r>
          </a:p>
          <a:p>
            <a:r>
              <a:rPr lang="en-US" dirty="0"/>
              <a:t>Impact on socioeconomic status on PROMIS scores/trends</a:t>
            </a:r>
          </a:p>
          <a:p>
            <a:r>
              <a:rPr lang="en-US" dirty="0"/>
              <a:t>Where are patients at the healed stage? </a:t>
            </a:r>
          </a:p>
          <a:p>
            <a:pPr lvl="1"/>
            <a:r>
              <a:rPr lang="en-US" dirty="0"/>
              <a:t>Back to normal?  Better than where they started?  Are improvements lasting?</a:t>
            </a:r>
          </a:p>
        </p:txBody>
      </p:sp>
    </p:spTree>
    <p:extLst>
      <p:ext uri="{BB962C8B-B14F-4D97-AF65-F5344CB8AC3E}">
        <p14:creationId xmlns:p14="http://schemas.microsoft.com/office/powerpoint/2010/main" val="15624600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Modified Harris Hip Score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Children &gt;10 years old at time of survey</a:t>
            </a:r>
          </a:p>
        </p:txBody>
      </p:sp>
    </p:spTree>
    <p:extLst>
      <p:ext uri="{BB962C8B-B14F-4D97-AF65-F5344CB8AC3E}">
        <p14:creationId xmlns:p14="http://schemas.microsoft.com/office/powerpoint/2010/main" val="37976249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F5A45-698F-40C7-B707-537E4E1EA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Modified Harris Hip Score Data Collection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013803102"/>
              </p:ext>
            </p:extLst>
          </p:nvPr>
        </p:nvGraphicFramePr>
        <p:xfrm>
          <a:off x="478972" y="2569029"/>
          <a:ext cx="3352800" cy="3467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>
            <a:off x="972457" y="1567543"/>
            <a:ext cx="2336800" cy="711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Initial Visit</a:t>
            </a:r>
          </a:p>
        </p:txBody>
      </p:sp>
      <p:sp>
        <p:nvSpPr>
          <p:cNvPr id="6" name="Rectangle 5"/>
          <p:cNvSpPr/>
          <p:nvPr/>
        </p:nvSpPr>
        <p:spPr>
          <a:xfrm>
            <a:off x="4927600" y="1545772"/>
            <a:ext cx="2336800" cy="711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2-Year Visit</a:t>
            </a:r>
          </a:p>
        </p:txBody>
      </p:sp>
      <p:sp>
        <p:nvSpPr>
          <p:cNvPr id="7" name="Rectangle 6"/>
          <p:cNvSpPr/>
          <p:nvPr/>
        </p:nvSpPr>
        <p:spPr>
          <a:xfrm>
            <a:off x="8882743" y="1545772"/>
            <a:ext cx="2336800" cy="711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5-Year Visit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40608373"/>
              </p:ext>
            </p:extLst>
          </p:nvPr>
        </p:nvGraphicFramePr>
        <p:xfrm>
          <a:off x="4419600" y="2605315"/>
          <a:ext cx="3352800" cy="3467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556004317"/>
              </p:ext>
            </p:extLst>
          </p:nvPr>
        </p:nvGraphicFramePr>
        <p:xfrm>
          <a:off x="8374743" y="2598059"/>
          <a:ext cx="3352800" cy="3467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35068175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Average MHH Scores at Initial, 2- and 5-Year Visits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3405769"/>
              </p:ext>
            </p:extLst>
          </p:nvPr>
        </p:nvGraphicFramePr>
        <p:xfrm>
          <a:off x="838200" y="1620838"/>
          <a:ext cx="10515600" cy="4556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44554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Modified HOOS-15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Children &gt;10 at time of survey</a:t>
            </a:r>
          </a:p>
        </p:txBody>
      </p:sp>
    </p:spTree>
    <p:extLst>
      <p:ext uri="{BB962C8B-B14F-4D97-AF65-F5344CB8AC3E}">
        <p14:creationId xmlns:p14="http://schemas.microsoft.com/office/powerpoint/2010/main" val="21262256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Modified HOOS-15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21410"/>
            <a:ext cx="4917141" cy="4555553"/>
          </a:xfrm>
        </p:spPr>
        <p:txBody>
          <a:bodyPr/>
          <a:lstStyle/>
          <a:p>
            <a:r>
              <a:rPr lang="en-US" dirty="0"/>
              <a:t>66 age-eligible hips with 5-year visit data (did not miss visit)</a:t>
            </a:r>
          </a:p>
          <a:p>
            <a:r>
              <a:rPr lang="en-US" dirty="0"/>
              <a:t>22 attempted and completed the survey (no missing data)</a:t>
            </a:r>
          </a:p>
          <a:p>
            <a:r>
              <a:rPr lang="en-US" dirty="0"/>
              <a:t>Scores 0-100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328481"/>
              </p:ext>
            </p:extLst>
          </p:nvPr>
        </p:nvGraphicFramePr>
        <p:xfrm>
          <a:off x="6751077" y="1451728"/>
          <a:ext cx="4602723" cy="4503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2852">
                  <a:extLst>
                    <a:ext uri="{9D8B030D-6E8A-4147-A177-3AD203B41FA5}">
                      <a16:colId xmlns:a16="http://schemas.microsoft.com/office/drawing/2014/main" val="818240173"/>
                    </a:ext>
                  </a:extLst>
                </a:gridCol>
                <a:gridCol w="2579871">
                  <a:extLst>
                    <a:ext uri="{9D8B030D-6E8A-4147-A177-3AD203B41FA5}">
                      <a16:colId xmlns:a16="http://schemas.microsoft.com/office/drawing/2014/main" val="1713976368"/>
                    </a:ext>
                  </a:extLst>
                </a:gridCol>
              </a:tblGrid>
              <a:tr h="34742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Site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Count of study_id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6063293"/>
                  </a:ext>
                </a:extLst>
              </a:tr>
              <a:tr h="347429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 err="1">
                          <a:effectLst/>
                        </a:rPr>
                        <a:t>achc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55140312"/>
                  </a:ext>
                </a:extLst>
              </a:tr>
              <a:tr h="347429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 err="1">
                          <a:effectLst/>
                        </a:rPr>
                        <a:t>boch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0718256"/>
                  </a:ext>
                </a:extLst>
              </a:tr>
              <a:tr h="347429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 err="1">
                          <a:effectLst/>
                        </a:rPr>
                        <a:t>ccom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34022592"/>
                  </a:ext>
                </a:extLst>
              </a:tr>
              <a:tr h="347429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 err="1">
                          <a:effectLst/>
                        </a:rPr>
                        <a:t>chhb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92253815"/>
                  </a:ext>
                </a:extLst>
              </a:tr>
              <a:tr h="347429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chop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949072"/>
                  </a:ext>
                </a:extLst>
              </a:tr>
              <a:tr h="347429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 err="1">
                          <a:effectLst/>
                        </a:rPr>
                        <a:t>cnmc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3083684"/>
                  </a:ext>
                </a:extLst>
              </a:tr>
              <a:tr h="347429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 err="1">
                          <a:effectLst/>
                        </a:rPr>
                        <a:t>gcsh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65252280"/>
                  </a:ext>
                </a:extLst>
              </a:tr>
              <a:tr h="347429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 err="1">
                          <a:effectLst/>
                        </a:rPr>
                        <a:t>spsm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2193951"/>
                  </a:ext>
                </a:extLst>
              </a:tr>
              <a:tr h="347429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 err="1">
                          <a:effectLst/>
                        </a:rPr>
                        <a:t>tsrh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0402315"/>
                  </a:ext>
                </a:extLst>
              </a:tr>
              <a:tr h="347429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 err="1">
                          <a:effectLst/>
                        </a:rPr>
                        <a:t>txch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11490719"/>
                  </a:ext>
                </a:extLst>
              </a:tr>
              <a:tr h="34742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Grand Total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22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7244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3897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HOOS-15 Sum Score</a:t>
            </a:r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80225707"/>
                  </p:ext>
                </p:extLst>
              </p:nvPr>
            </p:nvGraphicFramePr>
            <p:xfrm>
              <a:off x="838200" y="1620838"/>
              <a:ext cx="10515600" cy="455612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>
          <p:pic>
            <p:nvPicPr>
              <p:cNvPr id="4" name="Content Placeholder 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38200" y="1620838"/>
                <a:ext cx="10515600" cy="455612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281619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Average Modified HOOS-15 Domain Scores at 5-Year Visit, n=22 hips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4855436"/>
              </p:ext>
            </p:extLst>
          </p:nvPr>
        </p:nvGraphicFramePr>
        <p:xfrm>
          <a:off x="838200" y="1620838"/>
          <a:ext cx="10515600" cy="4556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8592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PROMIS Data Collection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Collected at each visit for kids over 5 years old</a:t>
            </a:r>
          </a:p>
        </p:txBody>
      </p:sp>
    </p:spTree>
    <p:extLst>
      <p:ext uri="{BB962C8B-B14F-4D97-AF65-F5344CB8AC3E}">
        <p14:creationId xmlns:p14="http://schemas.microsoft.com/office/powerpoint/2010/main" val="53786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PROMIS 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1410"/>
            <a:ext cx="10204938" cy="455555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Regulatory modifications and site training is on-going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Three sites added since 2019 Annual Meeting (CHOP, UCSF, CCOM)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10 sites collecting total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Standard of care clinic OR research-only administration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To start collecting PROMIS, contact </a:t>
            </a:r>
            <a:r>
              <a:rPr lang="en-US" dirty="0">
                <a:hlinkClick r:id="rId2"/>
              </a:rPr>
              <a:t>IPSG@tsrh.org</a:t>
            </a:r>
            <a:r>
              <a:rPr lang="en-US" dirty="0"/>
              <a:t>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5270" y="2815248"/>
            <a:ext cx="1718530" cy="31657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34361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PROMIS Data Collection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6292907"/>
              </p:ext>
            </p:extLst>
          </p:nvPr>
        </p:nvGraphicFramePr>
        <p:xfrm>
          <a:off x="838200" y="1620838"/>
          <a:ext cx="10515600" cy="4556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18778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Please explain why PROMIS was not collected…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7985465"/>
              </p:ext>
            </p:extLst>
          </p:nvPr>
        </p:nvGraphicFramePr>
        <p:xfrm>
          <a:off x="838200" y="1451728"/>
          <a:ext cx="10515600" cy="47176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31848">
                  <a:extLst>
                    <a:ext uri="{9D8B030D-6E8A-4147-A177-3AD203B41FA5}">
                      <a16:colId xmlns:a16="http://schemas.microsoft.com/office/drawing/2014/main" val="1126066698"/>
                    </a:ext>
                  </a:extLst>
                </a:gridCol>
                <a:gridCol w="5083752">
                  <a:extLst>
                    <a:ext uri="{9D8B030D-6E8A-4147-A177-3AD203B41FA5}">
                      <a16:colId xmlns:a16="http://schemas.microsoft.com/office/drawing/2014/main" val="2058055999"/>
                    </a:ext>
                  </a:extLst>
                </a:gridCol>
              </a:tblGrid>
              <a:tr h="2532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Questionnaires not assigned in Epic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did not start collection of PROMIS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317489"/>
                  </a:ext>
                </a:extLst>
              </a:tr>
              <a:tr h="2532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pt not seen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Ipad is not working.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15305"/>
                  </a:ext>
                </a:extLst>
              </a:tr>
              <a:tr h="49806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Patient is Spanish speaking (prior to Spanish PROMIS implementation)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Patient did not complete survey via email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7352200"/>
                  </a:ext>
                </a:extLst>
              </a:tr>
              <a:tr h="49806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non functioning ipad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Patient was sent email link - was not completed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6049851"/>
                  </a:ext>
                </a:extLst>
              </a:tr>
              <a:tr h="2532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Visit occurred prior to PROMIS implementation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Missed due to COVID restrictions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2483364"/>
                  </a:ext>
                </a:extLst>
              </a:tr>
              <a:tr h="2532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PROMIS not assigned in clinic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Staff oversight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6489783"/>
                  </a:ext>
                </a:extLst>
              </a:tr>
              <a:tr h="49806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Patient just turned 6 the week before and PROMIS had not been assigned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Form was taken home by family and not returned at the next visit.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3084381"/>
                  </a:ext>
                </a:extLst>
              </a:tr>
              <a:tr h="2532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Not yet approved (Electronic version)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unsure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8428489"/>
                  </a:ext>
                </a:extLst>
              </a:tr>
              <a:tr h="2532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Patient didn't have time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patient too young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9388602"/>
                  </a:ext>
                </a:extLst>
              </a:tr>
              <a:tr h="49806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Unable to administer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We are trying to get a flag in place to monitor the depressive surveys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5704536"/>
                  </a:ext>
                </a:extLst>
              </a:tr>
              <a:tr h="2532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Parent survey emailed - no responses to survey.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Patient was too young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8951898"/>
                  </a:ext>
                </a:extLst>
              </a:tr>
              <a:tr h="49806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We are trying to put a flag in place to monitor the depressive surveys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1554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803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Pediatric Self-Report Data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Children &gt;8 at time of survey</a:t>
            </a:r>
          </a:p>
        </p:txBody>
      </p:sp>
    </p:spTree>
    <p:extLst>
      <p:ext uri="{BB962C8B-B14F-4D97-AF65-F5344CB8AC3E}">
        <p14:creationId xmlns:p14="http://schemas.microsoft.com/office/powerpoint/2010/main" val="1632571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Pediatric Self-Report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1410"/>
            <a:ext cx="10515600" cy="4555553"/>
          </a:xfrm>
        </p:spPr>
        <p:txBody>
          <a:bodyPr>
            <a:normAutofit/>
          </a:bodyPr>
          <a:lstStyle/>
          <a:p>
            <a:r>
              <a:rPr lang="en-US" dirty="0"/>
              <a:t>80 age-appropriate surveys</a:t>
            </a:r>
          </a:p>
          <a:p>
            <a:r>
              <a:rPr lang="en-US" dirty="0"/>
              <a:t>Collected from Mar2015-Dec2020 at CHOA, TSRH, GCSH and OHSU</a:t>
            </a:r>
          </a:p>
          <a:p>
            <a:r>
              <a:rPr lang="en-US" dirty="0"/>
              <a:t>Age range 8.01-14.52 (mean 10.35)</a:t>
            </a:r>
          </a:p>
          <a:p>
            <a:r>
              <a:rPr lang="en-US" dirty="0"/>
              <a:t>80 surveys represent 37 unique hips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883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600831604"/>
              </p:ext>
            </p:extLst>
          </p:nvPr>
        </p:nvGraphicFramePr>
        <p:xfrm>
          <a:off x="445477" y="246185"/>
          <a:ext cx="11352513" cy="589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1317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4542</TotalTime>
  <Words>1364</Words>
  <Application>Microsoft Office PowerPoint</Application>
  <PresentationFormat>Widescreen</PresentationFormat>
  <Paragraphs>208</Paragraphs>
  <Slides>27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Wingdings</vt:lpstr>
      <vt:lpstr>Office Theme</vt:lpstr>
      <vt:lpstr>Patient-Reported Outcome Data</vt:lpstr>
      <vt:lpstr>What PROs are we using?</vt:lpstr>
      <vt:lpstr>PROMIS Data Collection</vt:lpstr>
      <vt:lpstr>PROMIS Administration</vt:lpstr>
      <vt:lpstr>PROMIS Data Collection</vt:lpstr>
      <vt:lpstr>Please explain why PROMIS was not collected…</vt:lpstr>
      <vt:lpstr>Pediatric Self-Report Data</vt:lpstr>
      <vt:lpstr>Pediatric Self-Report Data</vt:lpstr>
      <vt:lpstr>PowerPoint Presentation</vt:lpstr>
      <vt:lpstr>POSNA Registry Grant Aim 1</vt:lpstr>
      <vt:lpstr>Pediatric PROMIS Trends Over Time – pt542</vt:lpstr>
      <vt:lpstr>Proxy-Report PROMIS Data</vt:lpstr>
      <vt:lpstr>Proxy Parent-Report Data</vt:lpstr>
      <vt:lpstr>PowerPoint Presentation</vt:lpstr>
      <vt:lpstr>Proxy PROMIS Trends Over Time – pt463</vt:lpstr>
      <vt:lpstr>What to do with this data?</vt:lpstr>
      <vt:lpstr>PowerPoint Presentation</vt:lpstr>
      <vt:lpstr>PowerPoint Presentation</vt:lpstr>
      <vt:lpstr>PowerPoint Presentation</vt:lpstr>
      <vt:lpstr>PROMIS Data Sub-Study Concepts</vt:lpstr>
      <vt:lpstr>Modified Harris Hip Score</vt:lpstr>
      <vt:lpstr>Modified Harris Hip Score Data Collection</vt:lpstr>
      <vt:lpstr>Average MHH Scores at Initial, 2- and 5-Year Visits</vt:lpstr>
      <vt:lpstr>Modified HOOS-15</vt:lpstr>
      <vt:lpstr>Modified HOOS-15</vt:lpstr>
      <vt:lpstr>HOOS-15 Sum Score</vt:lpstr>
      <vt:lpstr>Average Modified HOOS-15 Domain Scores at 5-Year Visit, n=22 hips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Hyde</dc:creator>
  <cp:lastModifiedBy>Eric Fornari</cp:lastModifiedBy>
  <cp:revision>275</cp:revision>
  <dcterms:created xsi:type="dcterms:W3CDTF">2018-08-06T15:23:51Z</dcterms:created>
  <dcterms:modified xsi:type="dcterms:W3CDTF">2021-01-26T21:20:24Z</dcterms:modified>
</cp:coreProperties>
</file>